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311" r:id="rId2"/>
    <p:sldId id="309" r:id="rId3"/>
    <p:sldId id="310" r:id="rId4"/>
    <p:sldId id="312" r:id="rId5"/>
    <p:sldId id="256" r:id="rId6"/>
    <p:sldId id="314" r:id="rId7"/>
    <p:sldId id="263" r:id="rId8"/>
    <p:sldId id="257" r:id="rId9"/>
    <p:sldId id="264" r:id="rId10"/>
    <p:sldId id="262" r:id="rId11"/>
    <p:sldId id="266" r:id="rId12"/>
    <p:sldId id="267" r:id="rId13"/>
    <p:sldId id="268" r:id="rId14"/>
    <p:sldId id="269" r:id="rId15"/>
    <p:sldId id="271" r:id="rId16"/>
    <p:sldId id="270" r:id="rId17"/>
    <p:sldId id="288" r:id="rId18"/>
    <p:sldId id="260" r:id="rId19"/>
    <p:sldId id="272" r:id="rId20"/>
    <p:sldId id="273" r:id="rId21"/>
    <p:sldId id="274" r:id="rId22"/>
    <p:sldId id="276" r:id="rId23"/>
    <p:sldId id="278" r:id="rId24"/>
    <p:sldId id="279" r:id="rId25"/>
    <p:sldId id="280" r:id="rId26"/>
    <p:sldId id="281" r:id="rId27"/>
    <p:sldId id="315" r:id="rId28"/>
    <p:sldId id="275" r:id="rId29"/>
    <p:sldId id="277" r:id="rId30"/>
    <p:sldId id="286" r:id="rId31"/>
    <p:sldId id="259" r:id="rId32"/>
    <p:sldId id="287" r:id="rId33"/>
    <p:sldId id="289" r:id="rId34"/>
    <p:sldId id="290" r:id="rId35"/>
    <p:sldId id="292" r:id="rId36"/>
    <p:sldId id="291" r:id="rId37"/>
    <p:sldId id="293" r:id="rId38"/>
    <p:sldId id="261" r:id="rId39"/>
    <p:sldId id="294" r:id="rId40"/>
    <p:sldId id="302" r:id="rId41"/>
    <p:sldId id="297" r:id="rId42"/>
    <p:sldId id="304" r:id="rId43"/>
    <p:sldId id="305" r:id="rId44"/>
    <p:sldId id="299" r:id="rId45"/>
    <p:sldId id="300" r:id="rId46"/>
    <p:sldId id="306" r:id="rId47"/>
    <p:sldId id="307" r:id="rId48"/>
    <p:sldId id="313" r:id="rId49"/>
    <p:sldId id="308" r:id="rId50"/>
    <p:sldId id="283" r:id="rId51"/>
    <p:sldId id="284" r:id="rId52"/>
    <p:sldId id="285" r:id="rId5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287"/>
    <p:restoredTop sz="94674"/>
  </p:normalViewPr>
  <p:slideViewPr>
    <p:cSldViewPr snapToGrid="0" snapToObjects="1">
      <p:cViewPr varScale="1">
        <p:scale>
          <a:sx n="62" d="100"/>
          <a:sy n="62" d="100"/>
        </p:scale>
        <p:origin x="113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15E8A8-7320-464D-B0BC-A74C00B9723F}" type="datetimeFigureOut">
              <a:rPr kumimoji="1" lang="zh-CN" altLang="en-US" smtClean="0"/>
              <a:t>2020/1/4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40B76C-9DD6-9E43-AA91-933B278BB96A}" type="slidenum">
              <a:rPr kumimoji="1" lang="zh-CN" altLang="en-US" smtClean="0"/>
              <a:t>‹#›</a:t>
            </a:fld>
            <a:endParaRPr kumimoji="1" lang="zh-CN" altLang="en-US"/>
          </a:p>
        </p:txBody>
      </p:sp>
    </p:spTree>
    <p:extLst>
      <p:ext uri="{BB962C8B-B14F-4D97-AF65-F5344CB8AC3E}">
        <p14:creationId xmlns:p14="http://schemas.microsoft.com/office/powerpoint/2010/main" val="1169183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640B76C-9DD6-9E43-AA91-933B278BB96A}" type="slidenum">
              <a:rPr kumimoji="1" lang="zh-CN" altLang="en-US" smtClean="0"/>
              <a:t>15</a:t>
            </a:fld>
            <a:endParaRPr kumimoji="1" lang="zh-CN" altLang="en-US"/>
          </a:p>
        </p:txBody>
      </p:sp>
    </p:spTree>
    <p:extLst>
      <p:ext uri="{BB962C8B-B14F-4D97-AF65-F5344CB8AC3E}">
        <p14:creationId xmlns:p14="http://schemas.microsoft.com/office/powerpoint/2010/main" val="2002979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640B76C-9DD6-9E43-AA91-933B278BB96A}" type="slidenum">
              <a:rPr kumimoji="1" lang="zh-CN" altLang="en-US" smtClean="0"/>
              <a:t>18</a:t>
            </a:fld>
            <a:endParaRPr kumimoji="1" lang="zh-CN" altLang="en-US"/>
          </a:p>
        </p:txBody>
      </p:sp>
    </p:spTree>
    <p:extLst>
      <p:ext uri="{BB962C8B-B14F-4D97-AF65-F5344CB8AC3E}">
        <p14:creationId xmlns:p14="http://schemas.microsoft.com/office/powerpoint/2010/main" val="1497308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640B76C-9DD6-9E43-AA91-933B278BB96A}" type="slidenum">
              <a:rPr kumimoji="1" lang="zh-CN" altLang="en-US" smtClean="0"/>
              <a:t>31</a:t>
            </a:fld>
            <a:endParaRPr kumimoji="1" lang="zh-CN" altLang="en-US"/>
          </a:p>
        </p:txBody>
      </p:sp>
    </p:spTree>
    <p:extLst>
      <p:ext uri="{BB962C8B-B14F-4D97-AF65-F5344CB8AC3E}">
        <p14:creationId xmlns:p14="http://schemas.microsoft.com/office/powerpoint/2010/main" val="376807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640B76C-9DD6-9E43-AA91-933B278BB96A}" type="slidenum">
              <a:rPr kumimoji="1" lang="zh-CN" altLang="en-US" smtClean="0"/>
              <a:t>38</a:t>
            </a:fld>
            <a:endParaRPr kumimoji="1" lang="zh-CN" altLang="en-US"/>
          </a:p>
        </p:txBody>
      </p:sp>
    </p:spTree>
    <p:extLst>
      <p:ext uri="{BB962C8B-B14F-4D97-AF65-F5344CB8AC3E}">
        <p14:creationId xmlns:p14="http://schemas.microsoft.com/office/powerpoint/2010/main" val="581405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629B90F9-3402-3240-8017-4082E2B9BF95}" type="datetimeFigureOut">
              <a:rPr kumimoji="1" lang="zh-CN" altLang="en-US" smtClean="0"/>
              <a:t>2020/1/4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DA57F1E-5B5C-5F46-B557-93D2F93DC49F}" type="slidenum">
              <a:rPr kumimoji="1" lang="zh-CN" altLang="en-US" smtClean="0"/>
              <a:t>‹#›</a:t>
            </a:fld>
            <a:endParaRPr kumimoji="1" lang="zh-CN" altLang="en-US"/>
          </a:p>
        </p:txBody>
      </p:sp>
    </p:spTree>
    <p:extLst>
      <p:ext uri="{BB962C8B-B14F-4D97-AF65-F5344CB8AC3E}">
        <p14:creationId xmlns:p14="http://schemas.microsoft.com/office/powerpoint/2010/main" val="2071894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629B90F9-3402-3240-8017-4082E2B9BF95}" type="datetimeFigureOut">
              <a:rPr kumimoji="1" lang="zh-CN" altLang="en-US" smtClean="0"/>
              <a:t>2020/1/4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DA57F1E-5B5C-5F46-B557-93D2F93DC49F}" type="slidenum">
              <a:rPr kumimoji="1" lang="zh-CN" altLang="en-US" smtClean="0"/>
              <a:t>‹#›</a:t>
            </a:fld>
            <a:endParaRPr kumimoji="1" lang="zh-CN" altLang="en-US"/>
          </a:p>
        </p:txBody>
      </p:sp>
    </p:spTree>
    <p:extLst>
      <p:ext uri="{BB962C8B-B14F-4D97-AF65-F5344CB8AC3E}">
        <p14:creationId xmlns:p14="http://schemas.microsoft.com/office/powerpoint/2010/main" val="1507054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629B90F9-3402-3240-8017-4082E2B9BF95}" type="datetimeFigureOut">
              <a:rPr kumimoji="1" lang="zh-CN" altLang="en-US" smtClean="0"/>
              <a:t>2020/1/4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DA57F1E-5B5C-5F46-B557-93D2F93DC49F}" type="slidenum">
              <a:rPr kumimoji="1" lang="zh-CN" altLang="en-US" smtClean="0"/>
              <a:t>‹#›</a:t>
            </a:fld>
            <a:endParaRPr kumimoji="1" lang="zh-CN" altLang="en-US"/>
          </a:p>
        </p:txBody>
      </p:sp>
    </p:spTree>
    <p:extLst>
      <p:ext uri="{BB962C8B-B14F-4D97-AF65-F5344CB8AC3E}">
        <p14:creationId xmlns:p14="http://schemas.microsoft.com/office/powerpoint/2010/main" val="1646899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629B90F9-3402-3240-8017-4082E2B9BF95}" type="datetimeFigureOut">
              <a:rPr kumimoji="1" lang="zh-CN" altLang="en-US" smtClean="0"/>
              <a:t>2020/1/4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DA57F1E-5B5C-5F46-B557-93D2F93DC49F}" type="slidenum">
              <a:rPr kumimoji="1" lang="zh-CN" altLang="en-US" smtClean="0"/>
              <a:t>‹#›</a:t>
            </a:fld>
            <a:endParaRPr kumimoji="1" lang="zh-CN" altLang="en-US"/>
          </a:p>
        </p:txBody>
      </p:sp>
    </p:spTree>
    <p:extLst>
      <p:ext uri="{BB962C8B-B14F-4D97-AF65-F5344CB8AC3E}">
        <p14:creationId xmlns:p14="http://schemas.microsoft.com/office/powerpoint/2010/main" val="875424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629B90F9-3402-3240-8017-4082E2B9BF95}" type="datetimeFigureOut">
              <a:rPr kumimoji="1" lang="zh-CN" altLang="en-US" smtClean="0"/>
              <a:t>2020/1/4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DA57F1E-5B5C-5F46-B557-93D2F93DC49F}" type="slidenum">
              <a:rPr kumimoji="1" lang="zh-CN" altLang="en-US" smtClean="0"/>
              <a:t>‹#›</a:t>
            </a:fld>
            <a:endParaRPr kumimoji="1" lang="zh-CN" altLang="en-US"/>
          </a:p>
        </p:txBody>
      </p:sp>
    </p:spTree>
    <p:extLst>
      <p:ext uri="{BB962C8B-B14F-4D97-AF65-F5344CB8AC3E}">
        <p14:creationId xmlns:p14="http://schemas.microsoft.com/office/powerpoint/2010/main" val="847778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629B90F9-3402-3240-8017-4082E2B9BF95}" type="datetimeFigureOut">
              <a:rPr kumimoji="1" lang="zh-CN" altLang="en-US" smtClean="0"/>
              <a:t>2020/1/4</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DA57F1E-5B5C-5F46-B557-93D2F93DC49F}" type="slidenum">
              <a:rPr kumimoji="1" lang="zh-CN" altLang="en-US" smtClean="0"/>
              <a:t>‹#›</a:t>
            </a:fld>
            <a:endParaRPr kumimoji="1" lang="zh-CN" altLang="en-US"/>
          </a:p>
        </p:txBody>
      </p:sp>
    </p:spTree>
    <p:extLst>
      <p:ext uri="{BB962C8B-B14F-4D97-AF65-F5344CB8AC3E}">
        <p14:creationId xmlns:p14="http://schemas.microsoft.com/office/powerpoint/2010/main" val="53369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629B90F9-3402-3240-8017-4082E2B9BF95}" type="datetimeFigureOut">
              <a:rPr kumimoji="1" lang="zh-CN" altLang="en-US" smtClean="0"/>
              <a:t>2020/1/4</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0DA57F1E-5B5C-5F46-B557-93D2F93DC49F}" type="slidenum">
              <a:rPr kumimoji="1" lang="zh-CN" altLang="en-US" smtClean="0"/>
              <a:t>‹#›</a:t>
            </a:fld>
            <a:endParaRPr kumimoji="1" lang="zh-CN" altLang="en-US"/>
          </a:p>
        </p:txBody>
      </p:sp>
    </p:spTree>
    <p:extLst>
      <p:ext uri="{BB962C8B-B14F-4D97-AF65-F5344CB8AC3E}">
        <p14:creationId xmlns:p14="http://schemas.microsoft.com/office/powerpoint/2010/main" val="1475547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629B90F9-3402-3240-8017-4082E2B9BF95}" type="datetimeFigureOut">
              <a:rPr kumimoji="1" lang="zh-CN" altLang="en-US" smtClean="0"/>
              <a:t>2020/1/4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0DA57F1E-5B5C-5F46-B557-93D2F93DC49F}" type="slidenum">
              <a:rPr kumimoji="1" lang="zh-CN" altLang="en-US" smtClean="0"/>
              <a:t>‹#›</a:t>
            </a:fld>
            <a:endParaRPr kumimoji="1" lang="zh-CN" altLang="en-US"/>
          </a:p>
        </p:txBody>
      </p:sp>
    </p:spTree>
    <p:extLst>
      <p:ext uri="{BB962C8B-B14F-4D97-AF65-F5344CB8AC3E}">
        <p14:creationId xmlns:p14="http://schemas.microsoft.com/office/powerpoint/2010/main" val="387962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29B90F9-3402-3240-8017-4082E2B9BF95}" type="datetimeFigureOut">
              <a:rPr kumimoji="1" lang="zh-CN" altLang="en-US" smtClean="0"/>
              <a:t>2020/1/4</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0DA57F1E-5B5C-5F46-B557-93D2F93DC49F}" type="slidenum">
              <a:rPr kumimoji="1" lang="zh-CN" altLang="en-US" smtClean="0"/>
              <a:t>‹#›</a:t>
            </a:fld>
            <a:endParaRPr kumimoji="1" lang="zh-CN" altLang="en-US"/>
          </a:p>
        </p:txBody>
      </p:sp>
    </p:spTree>
    <p:extLst>
      <p:ext uri="{BB962C8B-B14F-4D97-AF65-F5344CB8AC3E}">
        <p14:creationId xmlns:p14="http://schemas.microsoft.com/office/powerpoint/2010/main" val="7286793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629B90F9-3402-3240-8017-4082E2B9BF95}" type="datetimeFigureOut">
              <a:rPr kumimoji="1" lang="zh-CN" altLang="en-US" smtClean="0"/>
              <a:t>2020/1/4</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DA57F1E-5B5C-5F46-B557-93D2F93DC49F}" type="slidenum">
              <a:rPr kumimoji="1" lang="zh-CN" altLang="en-US" smtClean="0"/>
              <a:t>‹#›</a:t>
            </a:fld>
            <a:endParaRPr kumimoji="1" lang="zh-CN" altLang="en-US"/>
          </a:p>
        </p:txBody>
      </p:sp>
    </p:spTree>
    <p:extLst>
      <p:ext uri="{BB962C8B-B14F-4D97-AF65-F5344CB8AC3E}">
        <p14:creationId xmlns:p14="http://schemas.microsoft.com/office/powerpoint/2010/main" val="1962584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629B90F9-3402-3240-8017-4082E2B9BF95}" type="datetimeFigureOut">
              <a:rPr kumimoji="1" lang="zh-CN" altLang="en-US" smtClean="0"/>
              <a:t>2020/1/4</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DA57F1E-5B5C-5F46-B557-93D2F93DC49F}" type="slidenum">
              <a:rPr kumimoji="1" lang="zh-CN" altLang="en-US" smtClean="0"/>
              <a:t>‹#›</a:t>
            </a:fld>
            <a:endParaRPr kumimoji="1" lang="zh-CN" altLang="en-US"/>
          </a:p>
        </p:txBody>
      </p:sp>
    </p:spTree>
    <p:extLst>
      <p:ext uri="{BB962C8B-B14F-4D97-AF65-F5344CB8AC3E}">
        <p14:creationId xmlns:p14="http://schemas.microsoft.com/office/powerpoint/2010/main" val="19557857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9B90F9-3402-3240-8017-4082E2B9BF95}" type="datetimeFigureOut">
              <a:rPr kumimoji="1" lang="zh-CN" altLang="en-US" smtClean="0"/>
              <a:t>2020/1/4</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A57F1E-5B5C-5F46-B557-93D2F93DC49F}" type="slidenum">
              <a:rPr kumimoji="1" lang="zh-CN" altLang="en-US" smtClean="0"/>
              <a:t>‹#›</a:t>
            </a:fld>
            <a:endParaRPr kumimoji="1" lang="zh-CN" altLang="en-US"/>
          </a:p>
        </p:txBody>
      </p:sp>
    </p:spTree>
    <p:extLst>
      <p:ext uri="{BB962C8B-B14F-4D97-AF65-F5344CB8AC3E}">
        <p14:creationId xmlns:p14="http://schemas.microsoft.com/office/powerpoint/2010/main" val="10074869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2702" y="880311"/>
            <a:ext cx="10218863" cy="5686303"/>
          </a:xfrm>
        </p:spPr>
      </p:pic>
      <p:sp>
        <p:nvSpPr>
          <p:cNvPr id="2" name="标题 1"/>
          <p:cNvSpPr>
            <a:spLocks noGrp="1"/>
          </p:cNvSpPr>
          <p:nvPr>
            <p:ph type="title"/>
          </p:nvPr>
        </p:nvSpPr>
        <p:spPr/>
        <p:txBody>
          <a:bodyPr/>
          <a:lstStyle/>
          <a:p>
            <a:r>
              <a:rPr kumimoji="1" lang="en-US" altLang="zh-CN" dirty="0"/>
              <a:t>System</a:t>
            </a:r>
            <a:r>
              <a:rPr kumimoji="1" lang="zh-CN" altLang="en-US" dirty="0"/>
              <a:t>人才培养</a:t>
            </a:r>
          </a:p>
        </p:txBody>
      </p:sp>
      <p:sp>
        <p:nvSpPr>
          <p:cNvPr id="5" name="矩形 4"/>
          <p:cNvSpPr/>
          <p:nvPr/>
        </p:nvSpPr>
        <p:spPr>
          <a:xfrm>
            <a:off x="825843" y="6381948"/>
            <a:ext cx="1173719" cy="369332"/>
          </a:xfrm>
          <a:prstGeom prst="rect">
            <a:avLst/>
          </a:prstGeom>
        </p:spPr>
        <p:txBody>
          <a:bodyPr wrap="none">
            <a:spAutoFit/>
          </a:bodyPr>
          <a:lstStyle/>
          <a:p>
            <a:r>
              <a:rPr kumimoji="1" lang="zh-CN" altLang="en-US" dirty="0"/>
              <a:t>交大</a:t>
            </a:r>
            <a:r>
              <a:rPr kumimoji="1" lang="en-US" altLang="zh-CN" dirty="0" err="1"/>
              <a:t>ipads</a:t>
            </a:r>
            <a:endParaRPr lang="zh-CN" altLang="en-US" dirty="0"/>
          </a:p>
        </p:txBody>
      </p:sp>
    </p:spTree>
    <p:extLst>
      <p:ext uri="{BB962C8B-B14F-4D97-AF65-F5344CB8AC3E}">
        <p14:creationId xmlns:p14="http://schemas.microsoft.com/office/powerpoint/2010/main" val="15482951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Cloud SLA</a:t>
            </a:r>
            <a:endParaRPr kumimoji="1" lang="zh-CN" altLang="en-US" dirty="0"/>
          </a:p>
        </p:txBody>
      </p:sp>
      <p:sp>
        <p:nvSpPr>
          <p:cNvPr id="3" name="内容占位符 2"/>
          <p:cNvSpPr>
            <a:spLocks noGrp="1"/>
          </p:cNvSpPr>
          <p:nvPr>
            <p:ph idx="1"/>
          </p:nvPr>
        </p:nvSpPr>
        <p:spPr>
          <a:xfrm>
            <a:off x="311727" y="1853334"/>
            <a:ext cx="5687291" cy="5004666"/>
          </a:xfrm>
        </p:spPr>
        <p:txBody>
          <a:bodyPr>
            <a:normAutofit/>
          </a:bodyPr>
          <a:lstStyle/>
          <a:p>
            <a:r>
              <a:rPr kumimoji="1" lang="en-US" altLang="zh-CN" dirty="0"/>
              <a:t>SLA</a:t>
            </a:r>
            <a:r>
              <a:rPr kumimoji="1" lang="zh-CN" altLang="en-US" dirty="0"/>
              <a:t>与资源利用率（成本）的矛盾</a:t>
            </a:r>
            <a:endParaRPr kumimoji="1" lang="en-US" altLang="zh-CN" dirty="0"/>
          </a:p>
          <a:p>
            <a:pPr lvl="1"/>
            <a:r>
              <a:rPr kumimoji="1" lang="en-US" altLang="zh-CN" dirty="0"/>
              <a:t>Reserved Resource -&gt; Excellent SLA, but HIGH cost!</a:t>
            </a:r>
          </a:p>
          <a:p>
            <a:pPr lvl="2"/>
            <a:r>
              <a:rPr kumimoji="1" lang="zh-CN" altLang="en-US" sz="2400" dirty="0"/>
              <a:t>隔离不准</a:t>
            </a:r>
            <a:r>
              <a:rPr kumimoji="1" lang="en-US" altLang="zh-CN" sz="2400" dirty="0"/>
              <a:t>/</a:t>
            </a:r>
            <a:r>
              <a:rPr kumimoji="1" lang="zh-CN" altLang="en-US" sz="2400" dirty="0"/>
              <a:t>无隔离</a:t>
            </a:r>
            <a:endParaRPr kumimoji="1" lang="en-US" altLang="zh-CN" sz="2400" dirty="0"/>
          </a:p>
          <a:p>
            <a:pPr lvl="2"/>
            <a:r>
              <a:rPr kumimoji="1" lang="zh-CN" altLang="en-US" sz="2400" dirty="0"/>
              <a:t>没有优化，不知道多维资源怎么优化配置</a:t>
            </a:r>
            <a:endParaRPr kumimoji="1" lang="en-US" altLang="zh-CN" dirty="0"/>
          </a:p>
          <a:p>
            <a:pPr lvl="1"/>
            <a:r>
              <a:rPr kumimoji="1" lang="en-US" altLang="zh-CN" dirty="0"/>
              <a:t>Cloud</a:t>
            </a:r>
            <a:r>
              <a:rPr kumimoji="1" lang="zh-CN" altLang="en-US" dirty="0"/>
              <a:t>是</a:t>
            </a:r>
            <a:r>
              <a:rPr kumimoji="1" lang="en-US" altLang="zh-CN" dirty="0"/>
              <a:t>technique</a:t>
            </a:r>
            <a:r>
              <a:rPr kumimoji="1" lang="zh-CN" altLang="en-US" dirty="0"/>
              <a:t>和</a:t>
            </a:r>
            <a:r>
              <a:rPr kumimoji="1" lang="en-US" altLang="zh-CN" dirty="0"/>
              <a:t>economics</a:t>
            </a:r>
            <a:r>
              <a:rPr kumimoji="1" lang="zh-CN" altLang="en-US" dirty="0"/>
              <a:t>的结合</a:t>
            </a:r>
            <a:endParaRPr kumimoji="1" lang="en-US" altLang="zh-CN" dirty="0"/>
          </a:p>
          <a:p>
            <a:pPr lvl="2"/>
            <a:r>
              <a:rPr kumimoji="1" lang="zh-CN" altLang="en-US" sz="2400" dirty="0"/>
              <a:t>因为</a:t>
            </a:r>
            <a:r>
              <a:rPr kumimoji="1" lang="en-US" altLang="zh-CN" sz="2400" dirty="0"/>
              <a:t>workload</a:t>
            </a:r>
            <a:r>
              <a:rPr kumimoji="1" lang="zh-CN" altLang="en-US" sz="2400" dirty="0"/>
              <a:t>多变，人为很难准确预测合适的资源需求，必须依靠</a:t>
            </a:r>
            <a:r>
              <a:rPr kumimoji="1" lang="en-US" altLang="zh-CN" sz="2400" dirty="0"/>
              <a:t>cloud</a:t>
            </a:r>
            <a:r>
              <a:rPr kumimoji="1" lang="zh-CN" altLang="en-US" sz="2400" dirty="0"/>
              <a:t>平台智能的进行资源管理，按照需求分配资源</a:t>
            </a:r>
          </a:p>
          <a:p>
            <a:pPr lvl="1"/>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9018" y="2175165"/>
            <a:ext cx="6027421" cy="3158836"/>
          </a:xfrm>
          <a:prstGeom prst="rect">
            <a:avLst/>
          </a:prstGeom>
        </p:spPr>
      </p:pic>
    </p:spTree>
    <p:extLst>
      <p:ext uri="{BB962C8B-B14F-4D97-AF65-F5344CB8AC3E}">
        <p14:creationId xmlns:p14="http://schemas.microsoft.com/office/powerpoint/2010/main" val="1547520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5954" y="1546130"/>
            <a:ext cx="9880092" cy="4910328"/>
          </a:xfrm>
          <a:prstGeom prst="rect">
            <a:avLst/>
          </a:prstGeom>
        </p:spPr>
      </p:pic>
      <p:sp>
        <p:nvSpPr>
          <p:cNvPr id="2" name="标题 1"/>
          <p:cNvSpPr>
            <a:spLocks noGrp="1"/>
          </p:cNvSpPr>
          <p:nvPr>
            <p:ph type="title"/>
          </p:nvPr>
        </p:nvSpPr>
        <p:spPr/>
        <p:txBody>
          <a:bodyPr/>
          <a:lstStyle/>
          <a:p>
            <a:r>
              <a:rPr kumimoji="1" lang="en-US" altLang="zh-CN" dirty="0"/>
              <a:t>Cloud</a:t>
            </a:r>
            <a:r>
              <a:rPr kumimoji="1" lang="zh-CN" altLang="en-US" dirty="0"/>
              <a:t>资源管理</a:t>
            </a:r>
          </a:p>
        </p:txBody>
      </p:sp>
      <p:sp>
        <p:nvSpPr>
          <p:cNvPr id="3" name="内容占位符 2"/>
          <p:cNvSpPr>
            <a:spLocks noGrp="1"/>
          </p:cNvSpPr>
          <p:nvPr>
            <p:ph idx="1"/>
          </p:nvPr>
        </p:nvSpPr>
        <p:spPr/>
        <p:txBody>
          <a:bodyPr/>
          <a:lstStyle/>
          <a:p>
            <a:r>
              <a:rPr kumimoji="1" lang="zh-CN" altLang="en-US" dirty="0"/>
              <a:t>更复杂的系统架构</a:t>
            </a:r>
          </a:p>
        </p:txBody>
      </p:sp>
    </p:spTree>
    <p:extLst>
      <p:ext uri="{BB962C8B-B14F-4D97-AF65-F5344CB8AC3E}">
        <p14:creationId xmlns:p14="http://schemas.microsoft.com/office/powerpoint/2010/main" val="1705577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Cloud</a:t>
            </a:r>
            <a:r>
              <a:rPr kumimoji="1" lang="zh-CN" altLang="en-US" dirty="0"/>
              <a:t>资源管理</a:t>
            </a:r>
          </a:p>
        </p:txBody>
      </p:sp>
      <p:sp>
        <p:nvSpPr>
          <p:cNvPr id="3" name="内容占位符 2"/>
          <p:cNvSpPr>
            <a:spLocks noGrp="1"/>
          </p:cNvSpPr>
          <p:nvPr>
            <p:ph idx="1"/>
          </p:nvPr>
        </p:nvSpPr>
        <p:spPr/>
        <p:txBody>
          <a:bodyPr/>
          <a:lstStyle/>
          <a:p>
            <a:r>
              <a:rPr kumimoji="1" lang="zh-CN" altLang="en-US" dirty="0"/>
              <a:t>资源管理研究框架</a:t>
            </a:r>
            <a:endParaRPr kumimoji="1" lang="en-US" altLang="zh-CN" dirty="0"/>
          </a:p>
          <a:p>
            <a:pPr lvl="1"/>
            <a:r>
              <a:rPr kumimoji="1" lang="zh-CN" altLang="en-US" dirty="0"/>
              <a:t>每个领域一般要从</a:t>
            </a:r>
            <a:r>
              <a:rPr kumimoji="1" lang="en-US" altLang="zh-CN" dirty="0"/>
              <a:t>IP</a:t>
            </a:r>
            <a:r>
              <a:rPr kumimoji="1" lang="zh-CN" altLang="en-US" dirty="0"/>
              <a:t>和</a:t>
            </a:r>
            <a:r>
              <a:rPr kumimoji="1" lang="en-US" altLang="zh-CN" dirty="0"/>
              <a:t>SP</a:t>
            </a:r>
            <a:r>
              <a:rPr kumimoji="1" lang="zh-CN" altLang="en-US" dirty="0"/>
              <a:t>两个层次来考虑</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809" y="3275446"/>
            <a:ext cx="4581144" cy="2409444"/>
          </a:xfrm>
          <a:prstGeom prst="rect">
            <a:avLst/>
          </a:prstGeom>
        </p:spPr>
      </p:pic>
    </p:spTree>
    <p:extLst>
      <p:ext uri="{BB962C8B-B14F-4D97-AF65-F5344CB8AC3E}">
        <p14:creationId xmlns:p14="http://schemas.microsoft.com/office/powerpoint/2010/main" val="981624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Cloud</a:t>
            </a:r>
            <a:r>
              <a:rPr kumimoji="1" lang="zh-CN" altLang="en-US" dirty="0"/>
              <a:t>资源管理</a:t>
            </a:r>
          </a:p>
        </p:txBody>
      </p:sp>
      <p:sp>
        <p:nvSpPr>
          <p:cNvPr id="3" name="内容占位符 2"/>
          <p:cNvSpPr>
            <a:spLocks noGrp="1"/>
          </p:cNvSpPr>
          <p:nvPr>
            <p:ph idx="1"/>
          </p:nvPr>
        </p:nvSpPr>
        <p:spPr>
          <a:xfrm>
            <a:off x="838199" y="1825624"/>
            <a:ext cx="7446819" cy="5157067"/>
          </a:xfrm>
        </p:spPr>
        <p:txBody>
          <a:bodyPr>
            <a:normAutofit fontScale="92500" lnSpcReduction="10000"/>
          </a:bodyPr>
          <a:lstStyle/>
          <a:p>
            <a:r>
              <a:rPr kumimoji="1" lang="zh-CN" altLang="en-US" dirty="0"/>
              <a:t>资源分配</a:t>
            </a:r>
            <a:endParaRPr kumimoji="1" lang="en-US" altLang="zh-CN" dirty="0"/>
          </a:p>
          <a:p>
            <a:pPr lvl="1"/>
            <a:r>
              <a:rPr kumimoji="1" lang="en-US" altLang="zh-CN" dirty="0"/>
              <a:t>Objective: </a:t>
            </a:r>
          </a:p>
          <a:p>
            <a:pPr lvl="2"/>
            <a:r>
              <a:rPr kumimoji="1" lang="zh-CN" altLang="en-US" dirty="0"/>
              <a:t>满足</a:t>
            </a:r>
            <a:r>
              <a:rPr kumimoji="1" lang="en-US" altLang="zh-CN" dirty="0"/>
              <a:t>SLA</a:t>
            </a:r>
            <a:r>
              <a:rPr kumimoji="1" lang="zh-CN" altLang="en-US" dirty="0"/>
              <a:t>最少分多少资源</a:t>
            </a:r>
            <a:endParaRPr kumimoji="1" lang="en-US" altLang="zh-CN" dirty="0"/>
          </a:p>
          <a:p>
            <a:pPr lvl="2"/>
            <a:r>
              <a:rPr kumimoji="1" lang="zh-CN" altLang="en-US" dirty="0"/>
              <a:t>多个用户</a:t>
            </a:r>
            <a:r>
              <a:rPr kumimoji="1" lang="en-US" altLang="zh-CN" dirty="0"/>
              <a:t>SLA</a:t>
            </a:r>
            <a:r>
              <a:rPr kumimoji="1" lang="zh-CN" altLang="en-US" dirty="0"/>
              <a:t>相当，各自分多少资源（</a:t>
            </a:r>
            <a:r>
              <a:rPr kumimoji="1" lang="en-US" altLang="zh-CN" dirty="0"/>
              <a:t>e.g., SLA</a:t>
            </a:r>
            <a:r>
              <a:rPr kumimoji="1" lang="zh-CN" altLang="en-US" dirty="0"/>
              <a:t>无法</a:t>
            </a:r>
            <a:r>
              <a:rPr kumimoji="1" lang="en-US" altLang="zh-CN" dirty="0"/>
              <a:t>/</a:t>
            </a:r>
            <a:r>
              <a:rPr kumimoji="1" lang="zh-CN" altLang="en-US" dirty="0"/>
              <a:t>不需要精确控制，只要相对平等）</a:t>
            </a:r>
            <a:endParaRPr kumimoji="1" lang="en-US" altLang="zh-CN" dirty="0"/>
          </a:p>
          <a:p>
            <a:pPr lvl="1"/>
            <a:r>
              <a:rPr kumimoji="1" lang="en-US" altLang="zh-CN" dirty="0"/>
              <a:t>IP</a:t>
            </a:r>
            <a:r>
              <a:rPr kumimoji="1" lang="zh-CN" altLang="en-US" dirty="0"/>
              <a:t>层：</a:t>
            </a:r>
            <a:endParaRPr kumimoji="1" lang="en-US" altLang="zh-CN" dirty="0"/>
          </a:p>
          <a:p>
            <a:pPr lvl="2"/>
            <a:r>
              <a:rPr kumimoji="1" lang="en-US" altLang="zh-CN" dirty="0"/>
              <a:t>SLA</a:t>
            </a:r>
            <a:r>
              <a:rPr kumimoji="1" lang="zh-CN" altLang="en-US" dirty="0"/>
              <a:t>达标的最少资源（</a:t>
            </a:r>
            <a:r>
              <a:rPr kumimoji="1" lang="en-US" altLang="zh-CN" dirty="0"/>
              <a:t>SW</a:t>
            </a:r>
            <a:r>
              <a:rPr kumimoji="1" lang="zh-CN" altLang="en-US" dirty="0"/>
              <a:t>是黑盒，就用实验方法）</a:t>
            </a:r>
            <a:endParaRPr kumimoji="1" lang="en-US" altLang="zh-CN" dirty="0"/>
          </a:p>
          <a:p>
            <a:pPr lvl="2"/>
            <a:r>
              <a:rPr kumimoji="1" lang="en-US" altLang="zh-CN" b="1" dirty="0"/>
              <a:t>Multi-Resource Allocation </a:t>
            </a:r>
            <a:r>
              <a:rPr kumimoji="1" lang="en-US" altLang="zh-CN" dirty="0"/>
              <a:t>(MRA)</a:t>
            </a:r>
            <a:r>
              <a:rPr kumimoji="1" lang="zh-CN" altLang="en-US" dirty="0"/>
              <a:t>问题（兼顾效率与公平；一般</a:t>
            </a:r>
            <a:r>
              <a:rPr kumimoji="1" lang="en-US" altLang="zh-CN" dirty="0"/>
              <a:t>SW</a:t>
            </a:r>
            <a:r>
              <a:rPr kumimoji="1" lang="zh-CN" altLang="en-US" dirty="0"/>
              <a:t>是位于单节点上）</a:t>
            </a:r>
            <a:endParaRPr kumimoji="1" lang="en-US" altLang="zh-CN" dirty="0"/>
          </a:p>
          <a:p>
            <a:pPr lvl="2"/>
            <a:r>
              <a:rPr kumimoji="1" lang="zh-CN" altLang="en-US" dirty="0"/>
              <a:t>分布式层面节点数量</a:t>
            </a:r>
            <a:r>
              <a:rPr kumimoji="1" lang="en-US" altLang="zh-CN" dirty="0"/>
              <a:t>/</a:t>
            </a:r>
            <a:r>
              <a:rPr kumimoji="1" lang="zh-CN" altLang="en-US" dirty="0"/>
              <a:t>节点资源量分布</a:t>
            </a:r>
            <a:endParaRPr kumimoji="1" lang="en-US" altLang="zh-CN" dirty="0"/>
          </a:p>
          <a:p>
            <a:pPr lvl="1"/>
            <a:r>
              <a:rPr kumimoji="1" lang="en-US" altLang="zh-CN" dirty="0"/>
              <a:t>SP</a:t>
            </a:r>
            <a:r>
              <a:rPr kumimoji="1" lang="zh-CN" altLang="en-US" dirty="0"/>
              <a:t>层：</a:t>
            </a:r>
            <a:endParaRPr kumimoji="1" lang="en-US" altLang="zh-CN" dirty="0"/>
          </a:p>
          <a:p>
            <a:pPr lvl="2"/>
            <a:r>
              <a:rPr kumimoji="1" lang="zh-CN" altLang="en-US" dirty="0"/>
              <a:t>如何准确知道</a:t>
            </a:r>
            <a:r>
              <a:rPr kumimoji="1" lang="en-US" altLang="zh-CN" dirty="0"/>
              <a:t>Res</a:t>
            </a:r>
            <a:r>
              <a:rPr kumimoji="1" lang="zh-CN" altLang="en-US" dirty="0"/>
              <a:t>和</a:t>
            </a:r>
            <a:r>
              <a:rPr kumimoji="1" lang="en-US" altLang="zh-CN" dirty="0"/>
              <a:t>SLA</a:t>
            </a:r>
            <a:r>
              <a:rPr kumimoji="1" lang="zh-CN" altLang="en-US" dirty="0"/>
              <a:t>之间关系</a:t>
            </a:r>
            <a:endParaRPr kumimoji="1" lang="en-US" altLang="zh-CN" dirty="0"/>
          </a:p>
          <a:p>
            <a:pPr lvl="2"/>
            <a:r>
              <a:rPr kumimoji="1" lang="zh-CN" altLang="en-US" dirty="0"/>
              <a:t>可调节策略，消耗</a:t>
            </a:r>
            <a:r>
              <a:rPr kumimoji="1" lang="en-US" altLang="zh-CN" dirty="0"/>
              <a:t>Res</a:t>
            </a:r>
            <a:r>
              <a:rPr kumimoji="1" lang="zh-CN" altLang="en-US" dirty="0"/>
              <a:t>维度组合变化（</a:t>
            </a:r>
            <a:r>
              <a:rPr kumimoji="1" lang="en-US" altLang="zh-CN" dirty="0"/>
              <a:t>e.g., </a:t>
            </a:r>
            <a:r>
              <a:rPr kumimoji="1" lang="zh-CN" altLang="en-US" dirty="0"/>
              <a:t>不同维度资源动态变化）</a:t>
            </a:r>
            <a:endParaRPr kumimoji="1" lang="en-US" altLang="zh-CN" dirty="0"/>
          </a:p>
          <a:p>
            <a:pPr lvl="2"/>
            <a:r>
              <a:rPr kumimoji="1" lang="en-US" altLang="zh-CN" dirty="0"/>
              <a:t>SW</a:t>
            </a:r>
            <a:r>
              <a:rPr kumimoji="1" lang="zh-CN" altLang="en-US" dirty="0"/>
              <a:t>中的软件策略也可以看做一种资源，对上面的多租户提供保障的</a:t>
            </a:r>
            <a:r>
              <a:rPr kumimoji="1" lang="en-US" altLang="zh-CN" dirty="0"/>
              <a:t>/</a:t>
            </a:r>
            <a:r>
              <a:rPr kumimoji="1" lang="zh-CN" altLang="en-US" dirty="0"/>
              <a:t>公平的</a:t>
            </a:r>
            <a:r>
              <a:rPr kumimoji="1" lang="en-US" altLang="zh-CN" dirty="0"/>
              <a:t>SLA</a:t>
            </a:r>
            <a:r>
              <a:rPr kumimoji="1" lang="zh-CN" altLang="en-US" dirty="0"/>
              <a:t>（还要考虑多租户公共开销）</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2018" y="1576242"/>
            <a:ext cx="3387852" cy="4622292"/>
          </a:xfrm>
          <a:prstGeom prst="rect">
            <a:avLst/>
          </a:prstGeom>
        </p:spPr>
      </p:pic>
    </p:spTree>
    <p:extLst>
      <p:ext uri="{BB962C8B-B14F-4D97-AF65-F5344CB8AC3E}">
        <p14:creationId xmlns:p14="http://schemas.microsoft.com/office/powerpoint/2010/main" val="2048145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Cloud</a:t>
            </a:r>
            <a:r>
              <a:rPr kumimoji="1" lang="zh-CN" altLang="en-US"/>
              <a:t>资源管理</a:t>
            </a:r>
          </a:p>
        </p:txBody>
      </p:sp>
      <p:sp>
        <p:nvSpPr>
          <p:cNvPr id="3" name="内容占位符 2"/>
          <p:cNvSpPr>
            <a:spLocks noGrp="1"/>
          </p:cNvSpPr>
          <p:nvPr>
            <p:ph idx="1"/>
          </p:nvPr>
        </p:nvSpPr>
        <p:spPr>
          <a:xfrm>
            <a:off x="838200" y="1825624"/>
            <a:ext cx="10515600" cy="5032375"/>
          </a:xfrm>
        </p:spPr>
        <p:txBody>
          <a:bodyPr>
            <a:normAutofit/>
          </a:bodyPr>
          <a:lstStyle/>
          <a:p>
            <a:r>
              <a:rPr kumimoji="1" lang="zh-CN" altLang="en-US" dirty="0"/>
              <a:t>资源扩展</a:t>
            </a:r>
            <a:endParaRPr kumimoji="1" lang="en-US" altLang="zh-CN" dirty="0"/>
          </a:p>
          <a:p>
            <a:pPr lvl="1"/>
            <a:r>
              <a:rPr kumimoji="1" lang="en-US" altLang="zh-CN" dirty="0"/>
              <a:t>Scale-out, scale-up</a:t>
            </a:r>
            <a:r>
              <a:rPr kumimoji="1" lang="zh-CN" altLang="en-US" dirty="0"/>
              <a:t>两种扩展资源的方式（结合）</a:t>
            </a:r>
            <a:endParaRPr kumimoji="1" lang="en-US" altLang="zh-CN" dirty="0"/>
          </a:p>
          <a:p>
            <a:pPr lvl="1"/>
            <a:r>
              <a:rPr kumimoji="1" lang="zh-CN" altLang="en-US" dirty="0"/>
              <a:t>与前面“资源管理”</a:t>
            </a:r>
            <a:r>
              <a:rPr kumimoji="1" lang="en-US" altLang="zh-CN" dirty="0"/>
              <a:t>-&gt;IP-&gt;</a:t>
            </a:r>
            <a:r>
              <a:rPr kumimoji="1" lang="zh-CN" altLang="en-US" dirty="0"/>
              <a:t>分布式层面资源分布相关，要知道怎么分布是更优的效果</a:t>
            </a:r>
            <a:endParaRPr kumimoji="1" lang="en-US" altLang="zh-CN" dirty="0"/>
          </a:p>
          <a:p>
            <a:pPr lvl="1"/>
            <a:r>
              <a:rPr kumimoji="1" lang="zh-CN" altLang="en-US" dirty="0"/>
              <a:t>挑战：</a:t>
            </a:r>
            <a:r>
              <a:rPr kumimoji="1" lang="zh-CN" altLang="en-US" dirty="0">
                <a:solidFill>
                  <a:srgbClr val="FF0000"/>
                </a:solidFill>
              </a:rPr>
              <a:t>高水位</a:t>
            </a:r>
            <a:r>
              <a:rPr kumimoji="1" lang="zh-CN" altLang="en-US" dirty="0"/>
              <a:t>扩展，扩展过程</a:t>
            </a:r>
            <a:r>
              <a:rPr kumimoji="1" lang="zh-CN" altLang="en-US" dirty="0">
                <a:solidFill>
                  <a:srgbClr val="FF0000"/>
                </a:solidFill>
              </a:rPr>
              <a:t>快速</a:t>
            </a:r>
            <a:r>
              <a:rPr kumimoji="1" lang="zh-CN" altLang="en-US" dirty="0"/>
              <a:t>、</a:t>
            </a:r>
            <a:r>
              <a:rPr kumimoji="1" lang="zh-CN" altLang="en-US" dirty="0">
                <a:solidFill>
                  <a:srgbClr val="FF0000"/>
                </a:solidFill>
              </a:rPr>
              <a:t>平稳</a:t>
            </a:r>
            <a:r>
              <a:rPr kumimoji="1" lang="zh-CN" altLang="en-US" dirty="0"/>
              <a:t>，尽可能不影响用户正常访问（重点关注动态过程）</a:t>
            </a:r>
            <a:endParaRPr kumimoji="1" lang="en-US" altLang="zh-CN" dirty="0"/>
          </a:p>
          <a:p>
            <a:pPr lvl="1"/>
            <a:r>
              <a:rPr kumimoji="1" lang="en-US" altLang="zh-CN" dirty="0"/>
              <a:t>IP</a:t>
            </a:r>
            <a:r>
              <a:rPr kumimoji="1" lang="zh-CN" altLang="en-US" dirty="0"/>
              <a:t>：</a:t>
            </a:r>
            <a:r>
              <a:rPr kumimoji="1" lang="en-US" altLang="zh-CN" dirty="0"/>
              <a:t>Scale-up</a:t>
            </a:r>
            <a:r>
              <a:rPr kumimoji="1" lang="zh-CN" altLang="en-US" dirty="0"/>
              <a:t>与</a:t>
            </a:r>
            <a:r>
              <a:rPr kumimoji="1" lang="en-US" altLang="zh-CN" dirty="0"/>
              <a:t>scale-out</a:t>
            </a:r>
            <a:r>
              <a:rPr kumimoji="1" lang="zh-CN" altLang="en-US" dirty="0"/>
              <a:t>结合</a:t>
            </a:r>
            <a:endParaRPr kumimoji="1" lang="en-US" altLang="zh-CN" dirty="0"/>
          </a:p>
          <a:p>
            <a:pPr lvl="2"/>
            <a:r>
              <a:rPr kumimoji="1" lang="en-US" altLang="zh-CN" dirty="0"/>
              <a:t>k8s</a:t>
            </a:r>
            <a:r>
              <a:rPr kumimoji="1" lang="zh-CN" altLang="en-US" dirty="0"/>
              <a:t>等底层系统支持</a:t>
            </a:r>
            <a:endParaRPr kumimoji="1" lang="en-US" altLang="zh-CN" dirty="0"/>
          </a:p>
          <a:p>
            <a:pPr lvl="2"/>
            <a:r>
              <a:rPr kumimoji="1" lang="en-US" altLang="zh-CN" dirty="0"/>
              <a:t>Scale-up/scale-out</a:t>
            </a:r>
            <a:r>
              <a:rPr kumimoji="1" lang="zh-CN" altLang="en-US" dirty="0"/>
              <a:t>结合策略（临时</a:t>
            </a:r>
            <a:r>
              <a:rPr kumimoji="1" lang="en-US" altLang="zh-CN" dirty="0"/>
              <a:t>up</a:t>
            </a:r>
            <a:r>
              <a:rPr kumimoji="1" lang="zh-CN" altLang="en-US" dirty="0"/>
              <a:t>，快速响应）</a:t>
            </a:r>
            <a:endParaRPr kumimoji="1" lang="en-US" altLang="zh-CN" dirty="0"/>
          </a:p>
          <a:p>
            <a:pPr lvl="2"/>
            <a:r>
              <a:rPr kumimoji="1" lang="zh-CN" altLang="en-US" dirty="0"/>
              <a:t>*系统未来负载预测</a:t>
            </a:r>
            <a:endParaRPr kumimoji="1" lang="en-US" altLang="zh-CN" dirty="0"/>
          </a:p>
          <a:p>
            <a:pPr lvl="1"/>
            <a:r>
              <a:rPr kumimoji="1" lang="en-US" altLang="zh-CN" dirty="0"/>
              <a:t>SP</a:t>
            </a:r>
            <a:r>
              <a:rPr kumimoji="1" lang="zh-CN" altLang="en-US" dirty="0"/>
              <a:t>：</a:t>
            </a:r>
            <a:endParaRPr kumimoji="1" lang="en-US" altLang="zh-CN" dirty="0"/>
          </a:p>
          <a:p>
            <a:pPr lvl="2"/>
            <a:r>
              <a:rPr kumimoji="1" lang="zh-CN" altLang="en-US" dirty="0"/>
              <a:t>具体分布式系统的扩展资源策略，数据迁移策略等</a:t>
            </a:r>
            <a:endParaRPr kumimoji="1" lang="en-US" altLang="zh-CN" dirty="0"/>
          </a:p>
          <a:p>
            <a:pPr lvl="2"/>
            <a:r>
              <a:rPr kumimoji="1" lang="en-US" altLang="zh-CN" dirty="0"/>
              <a:t>SP</a:t>
            </a:r>
            <a:r>
              <a:rPr kumimoji="1" lang="zh-CN" altLang="en-US" dirty="0"/>
              <a:t>面向多租户，扩展过程如何保持每个用户都平稳（公平）</a:t>
            </a:r>
          </a:p>
        </p:txBody>
      </p:sp>
    </p:spTree>
    <p:extLst>
      <p:ext uri="{BB962C8B-B14F-4D97-AF65-F5344CB8AC3E}">
        <p14:creationId xmlns:p14="http://schemas.microsoft.com/office/powerpoint/2010/main" val="994168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Cloud</a:t>
            </a:r>
            <a:r>
              <a:rPr kumimoji="1" lang="zh-CN" altLang="en-US"/>
              <a:t>资源管理</a:t>
            </a:r>
          </a:p>
        </p:txBody>
      </p:sp>
      <p:sp>
        <p:nvSpPr>
          <p:cNvPr id="3" name="内容占位符 2"/>
          <p:cNvSpPr>
            <a:spLocks noGrp="1"/>
          </p:cNvSpPr>
          <p:nvPr>
            <p:ph idx="1"/>
          </p:nvPr>
        </p:nvSpPr>
        <p:spPr>
          <a:xfrm>
            <a:off x="838200" y="1825624"/>
            <a:ext cx="10515600" cy="4935393"/>
          </a:xfrm>
        </p:spPr>
        <p:txBody>
          <a:bodyPr>
            <a:normAutofit/>
          </a:bodyPr>
          <a:lstStyle/>
          <a:p>
            <a:r>
              <a:rPr kumimoji="1" lang="zh-CN" altLang="en-US" dirty="0"/>
              <a:t>资源收缩</a:t>
            </a:r>
            <a:endParaRPr kumimoji="1" lang="en-US" altLang="zh-CN" dirty="0"/>
          </a:p>
          <a:p>
            <a:pPr lvl="1"/>
            <a:r>
              <a:rPr kumimoji="1" lang="zh-CN" altLang="en-US" dirty="0"/>
              <a:t>系统压力小时释放资源（预测，快速，提高性能</a:t>
            </a:r>
            <a:r>
              <a:rPr kumimoji="1" lang="en-US" altLang="zh-CN" dirty="0"/>
              <a:t>/</a:t>
            </a:r>
            <a:r>
              <a:rPr kumimoji="1" lang="zh-CN" altLang="en-US" dirty="0"/>
              <a:t>资源比）</a:t>
            </a:r>
            <a:endParaRPr kumimoji="1" lang="en-US" altLang="zh-CN" dirty="0"/>
          </a:p>
          <a:p>
            <a:pPr lvl="2"/>
            <a:r>
              <a:rPr kumimoji="1" lang="zh-CN" altLang="en-US" sz="2400" dirty="0"/>
              <a:t>不是很难的问题，可以和之前系统扩展合并为一个工作，同时支持伸和缩</a:t>
            </a:r>
            <a:endParaRPr kumimoji="1" lang="en-US" altLang="zh-CN" sz="2400" dirty="0"/>
          </a:p>
          <a:p>
            <a:pPr lvl="1"/>
            <a:r>
              <a:rPr kumimoji="1" lang="zh-CN" altLang="en-US" b="1" dirty="0"/>
              <a:t>不可靠资源</a:t>
            </a:r>
            <a:r>
              <a:rPr kumimoji="1" lang="zh-CN" altLang="en-US" dirty="0"/>
              <a:t>（临时计算）</a:t>
            </a:r>
            <a:endParaRPr kumimoji="1" lang="en-US" altLang="zh-CN" dirty="0"/>
          </a:p>
          <a:p>
            <a:pPr lvl="2"/>
            <a:r>
              <a:rPr kumimoji="1" lang="zh-CN" altLang="en-US" sz="2400" dirty="0"/>
              <a:t>云平台都有此类产品：</a:t>
            </a:r>
            <a:r>
              <a:rPr kumimoji="1" lang="en-US" altLang="zh-CN" sz="2400" dirty="0"/>
              <a:t>Amazon Spots instances, Google </a:t>
            </a:r>
            <a:r>
              <a:rPr kumimoji="1" lang="en-US" altLang="zh-CN" sz="2400" dirty="0" err="1"/>
              <a:t>Preemptible</a:t>
            </a:r>
            <a:r>
              <a:rPr kumimoji="1" lang="en-US" altLang="zh-CN" sz="2400" dirty="0"/>
              <a:t> VMs, Azure batch VMs</a:t>
            </a:r>
            <a:r>
              <a:rPr kumimoji="1" lang="zh-CN" altLang="en-US" sz="2400" dirty="0"/>
              <a:t>，价格比正常低</a:t>
            </a:r>
            <a:r>
              <a:rPr kumimoji="1" lang="en-US" altLang="zh-CN" sz="2400" dirty="0"/>
              <a:t>7-10</a:t>
            </a:r>
            <a:r>
              <a:rPr kumimoji="1" lang="zh-CN" altLang="en-US" sz="2400" dirty="0"/>
              <a:t>倍，未来会更流行</a:t>
            </a:r>
            <a:endParaRPr kumimoji="1" lang="en-US" altLang="zh-CN" sz="2400" dirty="0"/>
          </a:p>
          <a:p>
            <a:pPr lvl="2"/>
            <a:r>
              <a:rPr kumimoji="1" lang="en-US" altLang="zh-CN" sz="2400" dirty="0"/>
              <a:t>IP</a:t>
            </a:r>
            <a:r>
              <a:rPr kumimoji="1" lang="zh-CN" altLang="en-US" sz="2400" dirty="0"/>
              <a:t>：怎么逐步缩减资源更好（</a:t>
            </a:r>
            <a:r>
              <a:rPr kumimoji="1" lang="en-US" altLang="zh-CN" sz="2400" dirty="0"/>
              <a:t>Resource Deflation, EuroSys’19)</a:t>
            </a:r>
          </a:p>
          <a:p>
            <a:pPr lvl="3"/>
            <a:r>
              <a:rPr kumimoji="1" lang="en-US" altLang="zh-CN" sz="2000" dirty="0"/>
              <a:t>Hypervisor, OS, application</a:t>
            </a:r>
            <a:r>
              <a:rPr kumimoji="1" lang="zh-CN" altLang="en-US" sz="2000" dirty="0"/>
              <a:t>多层收缩资源，</a:t>
            </a:r>
            <a:r>
              <a:rPr kumimoji="1" lang="en-US" altLang="zh-CN" sz="2000" dirty="0"/>
              <a:t>50%</a:t>
            </a:r>
            <a:r>
              <a:rPr kumimoji="1" lang="zh-CN" altLang="en-US" sz="2000" dirty="0"/>
              <a:t>资源达到</a:t>
            </a:r>
            <a:r>
              <a:rPr kumimoji="1" lang="en-US" altLang="zh-CN" sz="2000" dirty="0"/>
              <a:t>80%</a:t>
            </a:r>
            <a:r>
              <a:rPr kumimoji="1" lang="zh-CN" altLang="en-US" sz="2000" dirty="0"/>
              <a:t>性能</a:t>
            </a:r>
            <a:endParaRPr kumimoji="1" lang="en-US" altLang="zh-CN" sz="2000" dirty="0"/>
          </a:p>
          <a:p>
            <a:pPr lvl="2"/>
            <a:r>
              <a:rPr kumimoji="1" lang="en-US" altLang="zh-CN" sz="2400" dirty="0"/>
              <a:t>SP</a:t>
            </a:r>
            <a:r>
              <a:rPr kumimoji="1" lang="zh-CN" altLang="en-US" sz="2400" dirty="0"/>
              <a:t>：</a:t>
            </a:r>
            <a:r>
              <a:rPr kumimoji="1" lang="en-US" altLang="zh-CN" sz="2400" dirty="0"/>
              <a:t>Graceful Degradation</a:t>
            </a:r>
          </a:p>
          <a:p>
            <a:pPr lvl="3"/>
            <a:r>
              <a:rPr kumimoji="1" lang="zh-CN" altLang="en-US" dirty="0"/>
              <a:t>中断后继续计算；长期服务型的如何维持服务，只是下降频率和质量</a:t>
            </a:r>
            <a:endParaRPr kumimoji="1" lang="en-US" altLang="zh-CN" dirty="0"/>
          </a:p>
          <a:p>
            <a:pPr lvl="3"/>
            <a:r>
              <a:rPr kumimoji="1" lang="zh-CN" altLang="en-US" dirty="0"/>
              <a:t>可靠资源</a:t>
            </a:r>
            <a:r>
              <a:rPr kumimoji="1" lang="en-US" altLang="zh-CN" dirty="0"/>
              <a:t>+</a:t>
            </a:r>
            <a:r>
              <a:rPr kumimoji="1" lang="zh-CN" altLang="en-US" dirty="0"/>
              <a:t>不可靠资源结合，尽可能的低成本、高</a:t>
            </a:r>
            <a:r>
              <a:rPr kumimoji="1" lang="en-US" altLang="zh-CN" dirty="0"/>
              <a:t>SLA</a:t>
            </a:r>
          </a:p>
          <a:p>
            <a:pPr lvl="2"/>
            <a:endParaRPr kumimoji="1" lang="en-US" altLang="zh-CN" dirty="0"/>
          </a:p>
          <a:p>
            <a:pPr lvl="3"/>
            <a:endParaRPr kumimoji="1" lang="zh-CN" altLang="en-US" dirty="0"/>
          </a:p>
        </p:txBody>
      </p:sp>
    </p:spTree>
    <p:extLst>
      <p:ext uri="{BB962C8B-B14F-4D97-AF65-F5344CB8AC3E}">
        <p14:creationId xmlns:p14="http://schemas.microsoft.com/office/powerpoint/2010/main" val="11617750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6654" y="4217058"/>
            <a:ext cx="7024391" cy="2599377"/>
          </a:xfrm>
          <a:prstGeom prst="rect">
            <a:avLst/>
          </a:prstGeom>
        </p:spPr>
      </p:pic>
      <p:sp>
        <p:nvSpPr>
          <p:cNvPr id="2" name="标题 1"/>
          <p:cNvSpPr>
            <a:spLocks noGrp="1"/>
          </p:cNvSpPr>
          <p:nvPr>
            <p:ph type="title"/>
          </p:nvPr>
        </p:nvSpPr>
        <p:spPr/>
        <p:txBody>
          <a:bodyPr/>
          <a:lstStyle/>
          <a:p>
            <a:r>
              <a:rPr kumimoji="1" lang="en-US" altLang="zh-CN" dirty="0"/>
              <a:t>Cloud</a:t>
            </a:r>
            <a:r>
              <a:rPr kumimoji="1" lang="zh-CN" altLang="en-US"/>
              <a:t>资源管理</a:t>
            </a:r>
          </a:p>
        </p:txBody>
      </p:sp>
      <p:sp>
        <p:nvSpPr>
          <p:cNvPr id="3" name="内容占位符 2"/>
          <p:cNvSpPr>
            <a:spLocks noGrp="1"/>
          </p:cNvSpPr>
          <p:nvPr>
            <p:ph idx="1"/>
          </p:nvPr>
        </p:nvSpPr>
        <p:spPr>
          <a:xfrm>
            <a:off x="838199" y="1357745"/>
            <a:ext cx="11076709" cy="3325092"/>
          </a:xfrm>
        </p:spPr>
        <p:txBody>
          <a:bodyPr>
            <a:normAutofit fontScale="92500" lnSpcReduction="20000"/>
          </a:bodyPr>
          <a:lstStyle/>
          <a:p>
            <a:r>
              <a:rPr kumimoji="1" lang="zh-CN" altLang="en-US" dirty="0"/>
              <a:t>资源隔离</a:t>
            </a:r>
            <a:endParaRPr kumimoji="1" lang="en-US" altLang="zh-CN" dirty="0"/>
          </a:p>
          <a:p>
            <a:pPr lvl="1"/>
            <a:r>
              <a:rPr kumimoji="1" lang="en-US" altLang="zh-CN" dirty="0"/>
              <a:t>Objective: </a:t>
            </a:r>
            <a:r>
              <a:rPr kumimoji="1" lang="zh-CN" altLang="en-US" dirty="0"/>
              <a:t>单一维度资源，如何准确达到预设值（绝对值</a:t>
            </a:r>
            <a:r>
              <a:rPr kumimoji="1" lang="en-US" altLang="zh-CN" dirty="0"/>
              <a:t>/</a:t>
            </a:r>
            <a:r>
              <a:rPr kumimoji="1" lang="zh-CN" altLang="en-US" dirty="0"/>
              <a:t>相对值）（</a:t>
            </a:r>
            <a:r>
              <a:rPr kumimoji="1" lang="en-US" altLang="zh-CN" dirty="0"/>
              <a:t>reserve, limit, weight</a:t>
            </a:r>
            <a:r>
              <a:rPr kumimoji="1" lang="zh-CN" altLang="en-US" dirty="0"/>
              <a:t>）</a:t>
            </a:r>
            <a:endParaRPr kumimoji="1" lang="en-US" altLang="zh-CN" dirty="0"/>
          </a:p>
          <a:p>
            <a:pPr lvl="1"/>
            <a:r>
              <a:rPr kumimoji="1" lang="zh-CN" altLang="en-US" dirty="0"/>
              <a:t>简单情况：直接切分（空间</a:t>
            </a:r>
            <a:r>
              <a:rPr kumimoji="1" lang="en-US" altLang="zh-CN" dirty="0"/>
              <a:t>/</a:t>
            </a:r>
            <a:r>
              <a:rPr kumimoji="1" lang="zh-CN" altLang="en-US" dirty="0"/>
              <a:t>时间）</a:t>
            </a:r>
            <a:endParaRPr kumimoji="1" lang="en-US" altLang="zh-CN" dirty="0"/>
          </a:p>
          <a:p>
            <a:pPr lvl="1"/>
            <a:r>
              <a:rPr kumimoji="1" lang="zh-CN" altLang="en-US" dirty="0"/>
              <a:t>复杂情况：</a:t>
            </a:r>
            <a:endParaRPr kumimoji="1" lang="en-US" altLang="zh-CN" dirty="0"/>
          </a:p>
          <a:p>
            <a:pPr lvl="2"/>
            <a:r>
              <a:rPr kumimoji="1" lang="zh-CN" altLang="en-US" sz="2400" dirty="0"/>
              <a:t>一个多模块组成的复杂系统，但是要被当作一个黑盒，对外当作一个单一维度资源</a:t>
            </a:r>
            <a:endParaRPr kumimoji="1" lang="en-US" altLang="zh-CN" sz="2400" dirty="0"/>
          </a:p>
          <a:p>
            <a:pPr lvl="2"/>
            <a:r>
              <a:rPr kumimoji="1" lang="zh-CN" altLang="en-US" sz="2400" dirty="0"/>
              <a:t>例如</a:t>
            </a:r>
            <a:r>
              <a:rPr kumimoji="1" lang="en-US" altLang="zh-CN" sz="2400" dirty="0"/>
              <a:t>SMR, Open SSD</a:t>
            </a:r>
            <a:r>
              <a:rPr kumimoji="1" lang="zh-CN" altLang="en-US" sz="2400" dirty="0"/>
              <a:t>这样的硬件，或者一个软件系统（如</a:t>
            </a:r>
            <a:r>
              <a:rPr kumimoji="1" lang="en-US" altLang="zh-CN" sz="2400" dirty="0" err="1"/>
              <a:t>Ceph</a:t>
            </a:r>
            <a:r>
              <a:rPr kumimoji="1" lang="zh-CN" altLang="en-US" sz="2400" dirty="0"/>
              <a:t>整体提供存储空间和带宽）</a:t>
            </a:r>
            <a:endParaRPr kumimoji="1" lang="en-US" altLang="zh-CN" sz="2400" dirty="0"/>
          </a:p>
          <a:p>
            <a:pPr lvl="2"/>
            <a:r>
              <a:rPr kumimoji="1" lang="zh-CN" altLang="en-US" sz="2400" dirty="0"/>
              <a:t>里面也嵌套包括了“资源管理”问题：如何达到指定</a:t>
            </a:r>
            <a:r>
              <a:rPr kumimoji="1" lang="en-US" altLang="zh-CN" sz="2400" dirty="0"/>
              <a:t>SLA</a:t>
            </a:r>
            <a:r>
              <a:rPr kumimoji="1" lang="zh-CN" altLang="en-US" sz="2400" dirty="0"/>
              <a:t>（如访问带宽），或者多用户间相对公平</a:t>
            </a:r>
            <a:endParaRPr kumimoji="1" lang="en-US" altLang="zh-CN" sz="2400" dirty="0"/>
          </a:p>
        </p:txBody>
      </p:sp>
    </p:spTree>
    <p:extLst>
      <p:ext uri="{BB962C8B-B14F-4D97-AF65-F5344CB8AC3E}">
        <p14:creationId xmlns:p14="http://schemas.microsoft.com/office/powerpoint/2010/main" val="1563373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4254" y="4217058"/>
            <a:ext cx="7024391" cy="2599377"/>
          </a:xfrm>
          <a:prstGeom prst="rect">
            <a:avLst/>
          </a:prstGeom>
        </p:spPr>
      </p:pic>
      <p:sp>
        <p:nvSpPr>
          <p:cNvPr id="2" name="标题 1"/>
          <p:cNvSpPr>
            <a:spLocks noGrp="1"/>
          </p:cNvSpPr>
          <p:nvPr>
            <p:ph type="title"/>
          </p:nvPr>
        </p:nvSpPr>
        <p:spPr/>
        <p:txBody>
          <a:bodyPr/>
          <a:lstStyle/>
          <a:p>
            <a:r>
              <a:rPr kumimoji="1" lang="en-US" altLang="zh-CN" dirty="0"/>
              <a:t>Cloud</a:t>
            </a:r>
            <a:r>
              <a:rPr kumimoji="1" lang="zh-CN" altLang="en-US"/>
              <a:t>资源管理</a:t>
            </a:r>
          </a:p>
        </p:txBody>
      </p:sp>
      <p:sp>
        <p:nvSpPr>
          <p:cNvPr id="3" name="内容占位符 2"/>
          <p:cNvSpPr>
            <a:spLocks noGrp="1"/>
          </p:cNvSpPr>
          <p:nvPr>
            <p:ph idx="1"/>
          </p:nvPr>
        </p:nvSpPr>
        <p:spPr>
          <a:xfrm>
            <a:off x="838200" y="1690688"/>
            <a:ext cx="11076709" cy="3325092"/>
          </a:xfrm>
        </p:spPr>
        <p:txBody>
          <a:bodyPr>
            <a:normAutofit/>
          </a:bodyPr>
          <a:lstStyle/>
          <a:p>
            <a:r>
              <a:rPr kumimoji="1" lang="zh-CN" altLang="en-US" dirty="0"/>
              <a:t>资源隔离</a:t>
            </a:r>
            <a:endParaRPr kumimoji="1" lang="en-US" altLang="zh-CN" dirty="0"/>
          </a:p>
          <a:p>
            <a:pPr lvl="1"/>
            <a:r>
              <a:rPr kumimoji="1" lang="en-US" altLang="zh-CN" dirty="0"/>
              <a:t>Objective: </a:t>
            </a:r>
            <a:r>
              <a:rPr kumimoji="1" lang="zh-CN" altLang="en-US" dirty="0"/>
              <a:t>单一维度资源，如何准确达到预设值（绝对值</a:t>
            </a:r>
            <a:r>
              <a:rPr kumimoji="1" lang="en-US" altLang="zh-CN" dirty="0"/>
              <a:t>/</a:t>
            </a:r>
            <a:r>
              <a:rPr kumimoji="1" lang="zh-CN" altLang="en-US" dirty="0"/>
              <a:t>相对值）（</a:t>
            </a:r>
            <a:r>
              <a:rPr kumimoji="1" lang="en-US" altLang="zh-CN" dirty="0"/>
              <a:t>reserve, limit, weight</a:t>
            </a:r>
            <a:r>
              <a:rPr kumimoji="1" lang="zh-CN" altLang="en-US" dirty="0"/>
              <a:t>）</a:t>
            </a:r>
            <a:endParaRPr kumimoji="1" lang="en-US" altLang="zh-CN" dirty="0"/>
          </a:p>
          <a:p>
            <a:pPr lvl="1"/>
            <a:r>
              <a:rPr kumimoji="1" lang="zh-CN" altLang="en-US" dirty="0"/>
              <a:t>如果指标是</a:t>
            </a:r>
            <a:r>
              <a:rPr kumimoji="1" lang="en-US" altLang="zh-CN" dirty="0"/>
              <a:t>latency/ tail latency</a:t>
            </a:r>
            <a:r>
              <a:rPr kumimoji="1" lang="zh-CN" altLang="en-US" dirty="0"/>
              <a:t>这样的间接指标（也可以不叫资源隔离，更属于</a:t>
            </a:r>
            <a:r>
              <a:rPr kumimoji="1" lang="en-US" altLang="zh-CN" dirty="0"/>
              <a:t>SLA</a:t>
            </a:r>
            <a:r>
              <a:rPr kumimoji="1" lang="zh-CN" altLang="en-US" dirty="0"/>
              <a:t>保障）</a:t>
            </a:r>
            <a:endParaRPr kumimoji="1" lang="en-US" altLang="zh-CN" dirty="0"/>
          </a:p>
          <a:p>
            <a:pPr lvl="2"/>
            <a:r>
              <a:rPr kumimoji="1" lang="zh-CN" altLang="en-US" dirty="0"/>
              <a:t>延迟相当于各层延迟之和（模型与带宽不同，带宽是最窄的一层决定）</a:t>
            </a:r>
            <a:endParaRPr kumimoji="1" lang="en-US" altLang="zh-CN" dirty="0"/>
          </a:p>
          <a:p>
            <a:pPr lvl="2"/>
            <a:r>
              <a:rPr kumimoji="1" lang="zh-CN" altLang="en-US" dirty="0"/>
              <a:t>现阶段往往只能优化尾延迟；因为波动大，完全保障需要预留很多资源（例如准入限制更少用户进入系统）</a:t>
            </a:r>
            <a:endParaRPr kumimoji="1" lang="en-US" altLang="zh-CN" dirty="0"/>
          </a:p>
        </p:txBody>
      </p:sp>
    </p:spTree>
    <p:extLst>
      <p:ext uri="{BB962C8B-B14F-4D97-AF65-F5344CB8AC3E}">
        <p14:creationId xmlns:p14="http://schemas.microsoft.com/office/powerpoint/2010/main" val="19112850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资源管理方法</a:t>
            </a:r>
          </a:p>
        </p:txBody>
      </p:sp>
      <p:sp>
        <p:nvSpPr>
          <p:cNvPr id="3" name="内容占位符 2"/>
          <p:cNvSpPr>
            <a:spLocks noGrp="1"/>
          </p:cNvSpPr>
          <p:nvPr>
            <p:ph idx="1"/>
          </p:nvPr>
        </p:nvSpPr>
        <p:spPr>
          <a:xfrm>
            <a:off x="838200" y="1825625"/>
            <a:ext cx="10515600" cy="4644448"/>
          </a:xfrm>
        </p:spPr>
        <p:txBody>
          <a:bodyPr>
            <a:normAutofit lnSpcReduction="10000"/>
          </a:bodyPr>
          <a:lstStyle/>
          <a:p>
            <a:r>
              <a:rPr kumimoji="1" lang="en-US" altLang="zh-CN" dirty="0"/>
              <a:t>Multi-Resource Allocation (MRA)</a:t>
            </a:r>
          </a:p>
          <a:p>
            <a:pPr lvl="1"/>
            <a:r>
              <a:rPr kumimoji="1" lang="zh-CN" altLang="en-US" b="1" dirty="0"/>
              <a:t>传统方式</a:t>
            </a:r>
            <a:r>
              <a:rPr kumimoji="1" lang="zh-CN" altLang="en-US" dirty="0"/>
              <a:t>：不区分多租户，追求平均性能最大；但有些用户也许特别差，没有保障，在云计算上不可取</a:t>
            </a:r>
            <a:endParaRPr kumimoji="1" lang="en-US" altLang="zh-CN" dirty="0"/>
          </a:p>
          <a:p>
            <a:pPr lvl="1"/>
            <a:r>
              <a:rPr kumimoji="1" lang="en-US" altLang="zh-CN" b="1" dirty="0"/>
              <a:t>Cloud</a:t>
            </a:r>
            <a:r>
              <a:rPr kumimoji="1" lang="zh-CN" altLang="en-US" b="1" dirty="0"/>
              <a:t>需求</a:t>
            </a:r>
            <a:r>
              <a:rPr kumimoji="1" lang="zh-CN" altLang="en-US" dirty="0"/>
              <a:t>：在效率（平均性能</a:t>
            </a:r>
            <a:r>
              <a:rPr kumimoji="1" lang="en-US" altLang="zh-CN" dirty="0"/>
              <a:t>/</a:t>
            </a:r>
            <a:r>
              <a:rPr kumimoji="1" lang="zh-CN" altLang="en-US" dirty="0"/>
              <a:t>资源利用率）和公平（保障每个用户的</a:t>
            </a:r>
            <a:r>
              <a:rPr kumimoji="1" lang="en-US" altLang="zh-CN" dirty="0"/>
              <a:t>SLA</a:t>
            </a:r>
            <a:r>
              <a:rPr kumimoji="1" lang="zh-CN" altLang="en-US" dirty="0"/>
              <a:t>）之间平衡</a:t>
            </a:r>
            <a:endParaRPr kumimoji="1" lang="en-US" altLang="zh-CN" dirty="0"/>
          </a:p>
          <a:p>
            <a:pPr lvl="1"/>
            <a:r>
              <a:rPr kumimoji="1" lang="zh-CN" altLang="en-US" b="1" dirty="0"/>
              <a:t>绝对值目标</a:t>
            </a:r>
            <a:r>
              <a:rPr kumimoji="1" lang="zh-CN" altLang="en-US" dirty="0"/>
              <a:t>：</a:t>
            </a:r>
            <a:endParaRPr kumimoji="1" lang="en-US" altLang="zh-CN" dirty="0"/>
          </a:p>
          <a:p>
            <a:pPr lvl="2"/>
            <a:r>
              <a:rPr kumimoji="1" lang="zh-CN" altLang="en-US" dirty="0"/>
              <a:t>每个用户由自己的绝对值保障公平性（例如付款正比于获得的</a:t>
            </a:r>
            <a:r>
              <a:rPr kumimoji="1" lang="en-US" altLang="zh-CN" dirty="0"/>
              <a:t>SLA</a:t>
            </a:r>
            <a:r>
              <a:rPr kumimoji="1" lang="zh-CN" altLang="en-US" dirty="0"/>
              <a:t>绝对值）</a:t>
            </a:r>
            <a:endParaRPr kumimoji="1" lang="en-US" altLang="zh-CN" dirty="0"/>
          </a:p>
          <a:p>
            <a:pPr lvl="2"/>
            <a:r>
              <a:rPr kumimoji="1" lang="zh-CN" altLang="en-US" dirty="0"/>
              <a:t>用户之间不直接相关，更为简单（每个用户满足</a:t>
            </a:r>
            <a:r>
              <a:rPr kumimoji="1" lang="en-US" altLang="zh-CN" dirty="0"/>
              <a:t>SLA</a:t>
            </a:r>
            <a:r>
              <a:rPr kumimoji="1" lang="zh-CN" altLang="en-US" dirty="0"/>
              <a:t>前提下资源最小化</a:t>
            </a:r>
            <a:r>
              <a:rPr kumimoji="1" lang="en-US" altLang="zh-CN" dirty="0"/>
              <a:t>+</a:t>
            </a:r>
            <a:r>
              <a:rPr kumimoji="1" lang="zh-CN" altLang="en-US" dirty="0"/>
              <a:t>分布式环境的多维资源放置问题）</a:t>
            </a:r>
            <a:endParaRPr kumimoji="1" lang="en-US" altLang="zh-CN" dirty="0"/>
          </a:p>
          <a:p>
            <a:pPr lvl="1"/>
            <a:r>
              <a:rPr kumimoji="1" lang="zh-CN" altLang="en-US" b="1" dirty="0"/>
              <a:t>相对值目标</a:t>
            </a:r>
            <a:r>
              <a:rPr kumimoji="1" lang="zh-CN" altLang="en-US" dirty="0"/>
              <a:t>：（某种程度的</a:t>
            </a:r>
            <a:r>
              <a:rPr kumimoji="1" lang="en-US" altLang="zh-CN" dirty="0"/>
              <a:t>Fairness</a:t>
            </a:r>
            <a:r>
              <a:rPr kumimoji="1" lang="zh-CN" altLang="en-US" dirty="0"/>
              <a:t>）</a:t>
            </a:r>
            <a:r>
              <a:rPr kumimoji="1" lang="en-US" altLang="zh-CN" dirty="0"/>
              <a:t>--</a:t>
            </a:r>
            <a:r>
              <a:rPr kumimoji="1" lang="zh-CN" altLang="en-US" dirty="0"/>
              <a:t> </a:t>
            </a:r>
            <a:r>
              <a:rPr kumimoji="1" lang="en-US" altLang="zh-CN" dirty="0"/>
              <a:t>MRA</a:t>
            </a:r>
            <a:r>
              <a:rPr kumimoji="1" lang="zh-CN" altLang="en-US" dirty="0"/>
              <a:t>研究内容</a:t>
            </a:r>
            <a:endParaRPr kumimoji="1" lang="en-US" altLang="zh-CN" dirty="0"/>
          </a:p>
          <a:p>
            <a:pPr lvl="2"/>
            <a:r>
              <a:rPr kumimoji="1" lang="zh-CN" altLang="en-US" dirty="0"/>
              <a:t>可能很难保障绝对值（如</a:t>
            </a:r>
            <a:r>
              <a:rPr kumimoji="1" lang="en-US" altLang="zh-CN" dirty="0"/>
              <a:t>tail latency /</a:t>
            </a:r>
            <a:r>
              <a:rPr kumimoji="1" lang="zh-CN" altLang="en-US" dirty="0"/>
              <a:t> 数据库查询的</a:t>
            </a:r>
            <a:r>
              <a:rPr kumimoji="1" lang="en-US" altLang="zh-CN" dirty="0"/>
              <a:t>ops</a:t>
            </a:r>
            <a:r>
              <a:rPr kumimoji="1" lang="zh-CN" altLang="en-US" dirty="0"/>
              <a:t>）</a:t>
            </a:r>
            <a:endParaRPr kumimoji="1" lang="en-US" altLang="zh-CN" dirty="0"/>
          </a:p>
          <a:p>
            <a:pPr lvl="2"/>
            <a:r>
              <a:rPr kumimoji="1" lang="zh-CN" altLang="en-US" dirty="0"/>
              <a:t>达到绝对值可能用户消耗资源差别很大（连续</a:t>
            </a:r>
            <a:r>
              <a:rPr kumimoji="1" lang="en-US" altLang="zh-CN" dirty="0"/>
              <a:t>vs</a:t>
            </a:r>
            <a:r>
              <a:rPr kumimoji="1" lang="zh-CN" altLang="en-US" dirty="0"/>
              <a:t>随机访问；查询复杂度差异）</a:t>
            </a:r>
            <a:endParaRPr kumimoji="1" lang="en-US" altLang="zh-CN" dirty="0"/>
          </a:p>
          <a:p>
            <a:pPr lvl="2"/>
            <a:r>
              <a:rPr kumimoji="1" lang="zh-CN" altLang="en-US" dirty="0"/>
              <a:t>希望提高资源利用率，超过绝对值准确性的诉求（如私有云内部部门之间）</a:t>
            </a:r>
            <a:endParaRPr kumimoji="1" lang="en-US" altLang="zh-CN" dirty="0"/>
          </a:p>
        </p:txBody>
      </p:sp>
    </p:spTree>
    <p:extLst>
      <p:ext uri="{BB962C8B-B14F-4D97-AF65-F5344CB8AC3E}">
        <p14:creationId xmlns:p14="http://schemas.microsoft.com/office/powerpoint/2010/main" val="18427611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资源管理方法</a:t>
            </a:r>
          </a:p>
        </p:txBody>
      </p:sp>
      <p:sp>
        <p:nvSpPr>
          <p:cNvPr id="3" name="内容占位符 2"/>
          <p:cNvSpPr>
            <a:spLocks noGrp="1"/>
          </p:cNvSpPr>
          <p:nvPr>
            <p:ph idx="1"/>
          </p:nvPr>
        </p:nvSpPr>
        <p:spPr/>
        <p:txBody>
          <a:bodyPr>
            <a:normAutofit/>
          </a:bodyPr>
          <a:lstStyle/>
          <a:p>
            <a:r>
              <a:rPr kumimoji="1" lang="en-US" altLang="zh-CN" dirty="0"/>
              <a:t>Multi-Resource Allocation (MRA)</a:t>
            </a:r>
          </a:p>
          <a:p>
            <a:pPr lvl="1"/>
            <a:r>
              <a:rPr kumimoji="1" lang="en-US" altLang="zh-CN" sz="2800" dirty="0"/>
              <a:t>Fairness</a:t>
            </a:r>
            <a:r>
              <a:rPr kumimoji="1" lang="zh-CN" altLang="en-US" sz="2800" dirty="0"/>
              <a:t>定义和内涵</a:t>
            </a:r>
            <a:endParaRPr kumimoji="1" lang="en-US" altLang="zh-CN" sz="2800" dirty="0"/>
          </a:p>
          <a:p>
            <a:pPr lvl="2"/>
            <a:r>
              <a:rPr lang="zh-CN" altLang="en-US" sz="2400" dirty="0"/>
              <a:t>比较主观的东西，实际很难定义</a:t>
            </a:r>
            <a:endParaRPr lang="en-US" altLang="zh-CN" sz="2400" dirty="0"/>
          </a:p>
          <a:p>
            <a:pPr lvl="2"/>
            <a:r>
              <a:rPr lang="zh-CN" altLang="en-US" sz="2400" dirty="0"/>
              <a:t>之前人们借用经济学领域的一些方法，主要是这么三个方面： </a:t>
            </a:r>
            <a:endParaRPr lang="en-US" altLang="zh-CN" sz="2400" dirty="0"/>
          </a:p>
          <a:p>
            <a:pPr lvl="2"/>
            <a:r>
              <a:rPr lang="en-US" altLang="zh-CN" sz="2400" dirty="0"/>
              <a:t>1</a:t>
            </a:r>
            <a:r>
              <a:rPr lang="zh-CN" altLang="en-US" sz="2400" dirty="0"/>
              <a:t>）公平性：</a:t>
            </a:r>
            <a:r>
              <a:rPr lang="en-US" altLang="zh-CN" sz="2400" dirty="0"/>
              <a:t>Envy Free</a:t>
            </a:r>
            <a:r>
              <a:rPr lang="zh-CN" altLang="en-US" sz="2400" dirty="0"/>
              <a:t>（不嫉妒，交换其他用户分到的一组资源，自身满意度并不会更好） </a:t>
            </a:r>
            <a:endParaRPr lang="en-US" altLang="zh-CN" sz="2400" dirty="0"/>
          </a:p>
          <a:p>
            <a:pPr lvl="2"/>
            <a:r>
              <a:rPr lang="en-US" altLang="zh-CN" sz="2400" dirty="0"/>
              <a:t>2</a:t>
            </a:r>
            <a:r>
              <a:rPr lang="zh-CN" altLang="en-US" sz="2400" dirty="0"/>
              <a:t>）效率： </a:t>
            </a:r>
            <a:endParaRPr lang="en-US" altLang="zh-CN" sz="2400" dirty="0"/>
          </a:p>
          <a:p>
            <a:pPr lvl="3"/>
            <a:r>
              <a:rPr lang="en-US" altLang="zh-CN" sz="2000" dirty="0"/>
              <a:t>Sharing incentive</a:t>
            </a:r>
            <a:r>
              <a:rPr lang="zh-CN" altLang="en-US" sz="2000" dirty="0"/>
              <a:t>（刺激共享，共享比所有类型资源都均分要更好）</a:t>
            </a:r>
            <a:r>
              <a:rPr lang="en-US" altLang="zh-CN" sz="2000" dirty="0"/>
              <a:t>— </a:t>
            </a:r>
            <a:r>
              <a:rPr lang="zh-CN" altLang="en-US" sz="2000" dirty="0"/>
              <a:t>有利可图 </a:t>
            </a:r>
            <a:endParaRPr lang="en-US" altLang="zh-CN" sz="2000" dirty="0"/>
          </a:p>
          <a:p>
            <a:pPr lvl="3"/>
            <a:r>
              <a:rPr lang="en-US" altLang="zh-CN" sz="2000" dirty="0"/>
              <a:t>Pareto Efficiency</a:t>
            </a:r>
            <a:r>
              <a:rPr lang="zh-CN" altLang="en-US" sz="2000" dirty="0"/>
              <a:t>（没有用户满意度下降的前提下，已经达到最优）</a:t>
            </a:r>
            <a:r>
              <a:rPr lang="en-US" altLang="zh-CN" sz="2000" dirty="0"/>
              <a:t>— </a:t>
            </a:r>
            <a:r>
              <a:rPr lang="zh-CN" altLang="en-US" sz="2000" dirty="0"/>
              <a:t>最优分配 </a:t>
            </a:r>
          </a:p>
          <a:p>
            <a:pPr lvl="2"/>
            <a:r>
              <a:rPr lang="en-US" altLang="zh-CN" sz="2400" dirty="0"/>
              <a:t>3</a:t>
            </a:r>
            <a:r>
              <a:rPr lang="zh-CN" altLang="en-US" sz="2400" dirty="0"/>
              <a:t>）安全：</a:t>
            </a:r>
            <a:r>
              <a:rPr lang="en-US" altLang="zh-CN" sz="2400" dirty="0" err="1"/>
              <a:t>Stragyproofness</a:t>
            </a:r>
            <a:r>
              <a:rPr lang="zh-CN" altLang="en-US" sz="2400" dirty="0"/>
              <a:t>（不能通过伪装需求来获益） </a:t>
            </a:r>
          </a:p>
        </p:txBody>
      </p:sp>
    </p:spTree>
    <p:extLst>
      <p:ext uri="{BB962C8B-B14F-4D97-AF65-F5344CB8AC3E}">
        <p14:creationId xmlns:p14="http://schemas.microsoft.com/office/powerpoint/2010/main" val="909258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zh-CN" altLang="en-US" dirty="0"/>
              <a:t>开学第一课</a:t>
            </a:r>
          </a:p>
        </p:txBody>
      </p:sp>
      <p:sp>
        <p:nvSpPr>
          <p:cNvPr id="3" name="副标题 2"/>
          <p:cNvSpPr>
            <a:spLocks noGrp="1"/>
          </p:cNvSpPr>
          <p:nvPr>
            <p:ph type="subTitle" idx="1"/>
          </p:nvPr>
        </p:nvSpPr>
        <p:spPr/>
        <p:txBody>
          <a:bodyPr/>
          <a:lstStyle/>
          <a:p>
            <a:r>
              <a:rPr kumimoji="1" lang="zh-CN" altLang="en-US" dirty="0"/>
              <a:t>柴云鹏</a:t>
            </a:r>
            <a:endParaRPr kumimoji="1" lang="en-US" altLang="zh-CN" dirty="0"/>
          </a:p>
          <a:p>
            <a:r>
              <a:rPr kumimoji="1" lang="en-US" altLang="zh-CN" dirty="0"/>
              <a:t>2019.9.16</a:t>
            </a:r>
            <a:endParaRPr kumimoji="1" lang="zh-CN" altLang="en-US" dirty="0"/>
          </a:p>
        </p:txBody>
      </p:sp>
    </p:spTree>
    <p:extLst>
      <p:ext uri="{BB962C8B-B14F-4D97-AF65-F5344CB8AC3E}">
        <p14:creationId xmlns:p14="http://schemas.microsoft.com/office/powerpoint/2010/main" val="2017796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资源管理方法</a:t>
            </a:r>
          </a:p>
        </p:txBody>
      </p:sp>
      <p:sp>
        <p:nvSpPr>
          <p:cNvPr id="3" name="内容占位符 2"/>
          <p:cNvSpPr>
            <a:spLocks noGrp="1"/>
          </p:cNvSpPr>
          <p:nvPr>
            <p:ph idx="1"/>
          </p:nvPr>
        </p:nvSpPr>
        <p:spPr/>
        <p:txBody>
          <a:bodyPr/>
          <a:lstStyle/>
          <a:p>
            <a:r>
              <a:rPr kumimoji="1" lang="en-US" altLang="zh-CN" dirty="0"/>
              <a:t>Multi-Resource Allocation (MRA)</a:t>
            </a:r>
          </a:p>
          <a:p>
            <a:pPr lvl="1"/>
            <a:r>
              <a:rPr kumimoji="1" lang="en-US" altLang="zh-CN" dirty="0"/>
              <a:t>Utility Function</a:t>
            </a:r>
          </a:p>
          <a:p>
            <a:pPr lvl="2"/>
            <a:r>
              <a:rPr kumimoji="1" lang="en-US" altLang="zh-CN" dirty="0"/>
              <a:t>Res-&gt;SLA/</a:t>
            </a:r>
            <a:r>
              <a:rPr kumimoji="1" lang="zh-CN" altLang="en-US" dirty="0"/>
              <a:t>满意度</a:t>
            </a:r>
            <a:r>
              <a:rPr kumimoji="1" lang="en-US" altLang="zh-CN" dirty="0"/>
              <a:t>/</a:t>
            </a:r>
            <a:r>
              <a:rPr kumimoji="1" lang="zh-CN" altLang="en-US" dirty="0"/>
              <a:t>性能的关系</a:t>
            </a:r>
            <a:endParaRPr kumimoji="1" lang="en-US" altLang="zh-CN" dirty="0"/>
          </a:p>
          <a:p>
            <a:pPr lvl="2"/>
            <a:r>
              <a:rPr kumimoji="1" lang="zh-CN" altLang="en-US" dirty="0"/>
              <a:t>一般不准；如果准确，只要能够让每个用户</a:t>
            </a:r>
            <a:r>
              <a:rPr kumimoji="1" lang="en-US" altLang="zh-CN" dirty="0"/>
              <a:t>UF</a:t>
            </a:r>
            <a:r>
              <a:rPr kumimoji="1" lang="zh-CN" altLang="en-US" dirty="0"/>
              <a:t>结果按权重分布即算是公平了</a:t>
            </a:r>
            <a:endParaRPr kumimoji="1" lang="en-US" altLang="zh-CN" dirty="0"/>
          </a:p>
          <a:p>
            <a:pPr lvl="2"/>
            <a:r>
              <a:rPr lang="en-US" altLang="zh-CN" dirty="0"/>
              <a:t>1</a:t>
            </a:r>
            <a:r>
              <a:rPr lang="zh-CN" altLang="en-US" dirty="0"/>
              <a:t>）</a:t>
            </a:r>
            <a:r>
              <a:rPr lang="en-US" altLang="zh-CN" b="1" dirty="0"/>
              <a:t>Perfectly Complementary Functions</a:t>
            </a:r>
            <a:r>
              <a:rPr lang="zh-CN" altLang="en-US" dirty="0"/>
              <a:t>：各种资源之间完全无法互相替代，用于</a:t>
            </a:r>
            <a:r>
              <a:rPr lang="en-US" altLang="zh-CN" dirty="0"/>
              <a:t>Job Scheduling</a:t>
            </a:r>
            <a:endParaRPr kumimoji="1" lang="en-US" altLang="zh-CN" dirty="0"/>
          </a:p>
          <a:p>
            <a:pPr lvl="2"/>
            <a:r>
              <a:rPr lang="en-US" altLang="zh-CN" dirty="0"/>
              <a:t>2</a:t>
            </a:r>
            <a:r>
              <a:rPr lang="zh-CN" altLang="en-US" dirty="0"/>
              <a:t>）</a:t>
            </a:r>
            <a:r>
              <a:rPr lang="en-US" altLang="zh-CN" b="1" dirty="0"/>
              <a:t>Leontief</a:t>
            </a:r>
            <a:r>
              <a:rPr lang="zh-CN" altLang="en-US" b="1" dirty="0"/>
              <a:t>函数</a:t>
            </a:r>
            <a:r>
              <a:rPr lang="zh-CN" altLang="en-US" dirty="0"/>
              <a:t>：假设不同资源之间完全无法互补，</a:t>
            </a:r>
            <a:r>
              <a:rPr lang="en-US" altLang="zh-CN" dirty="0"/>
              <a:t>Valuation = min (</a:t>
            </a:r>
            <a:r>
              <a:rPr lang="en-US" altLang="zh-CN" dirty="0" err="1"/>
              <a:t>Ri</a:t>
            </a:r>
            <a:r>
              <a:rPr lang="en-US" altLang="zh-CN" dirty="0"/>
              <a:t>/Vi)</a:t>
            </a:r>
            <a:r>
              <a:rPr lang="zh-CN" altLang="en-US" dirty="0"/>
              <a:t>，即性能由瓶颈资源（总资源中占比最小的）决定，仅仅用于</a:t>
            </a:r>
            <a:r>
              <a:rPr lang="en-US" altLang="zh-CN" dirty="0"/>
              <a:t>job scheduling</a:t>
            </a:r>
          </a:p>
          <a:p>
            <a:pPr lvl="2"/>
            <a:r>
              <a:rPr lang="en-US" altLang="zh-CN" dirty="0"/>
              <a:t>3</a:t>
            </a:r>
            <a:r>
              <a:rPr lang="zh-CN" altLang="en-US" dirty="0"/>
              <a:t>）</a:t>
            </a:r>
            <a:r>
              <a:rPr lang="en-US" altLang="zh-CN" b="1" dirty="0"/>
              <a:t>Cobb-Douglas</a:t>
            </a:r>
            <a:r>
              <a:rPr lang="zh-CN" altLang="en-US" b="1" dirty="0"/>
              <a:t>函数</a:t>
            </a:r>
            <a:r>
              <a:rPr lang="zh-CN" altLang="en-US" dirty="0"/>
              <a:t>：资源占比的连乘，假设资源之间可以互补</a:t>
            </a:r>
            <a:endParaRPr kumimoji="1" lang="en-US" altLang="zh-CN" dirty="0"/>
          </a:p>
          <a:p>
            <a:pPr lvl="2"/>
            <a:r>
              <a:rPr kumimoji="1" lang="zh-CN" altLang="en-US" dirty="0"/>
              <a:t>本质上把多维资源的向量，转变为一个标量，但不是唯一的方法</a:t>
            </a:r>
          </a:p>
        </p:txBody>
      </p:sp>
    </p:spTree>
    <p:extLst>
      <p:ext uri="{BB962C8B-B14F-4D97-AF65-F5344CB8AC3E}">
        <p14:creationId xmlns:p14="http://schemas.microsoft.com/office/powerpoint/2010/main" val="410263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资源管理方法</a:t>
            </a:r>
          </a:p>
        </p:txBody>
      </p:sp>
      <p:sp>
        <p:nvSpPr>
          <p:cNvPr id="3" name="内容占位符 2"/>
          <p:cNvSpPr>
            <a:spLocks noGrp="1"/>
          </p:cNvSpPr>
          <p:nvPr>
            <p:ph idx="1"/>
          </p:nvPr>
        </p:nvSpPr>
        <p:spPr/>
        <p:txBody>
          <a:bodyPr/>
          <a:lstStyle/>
          <a:p>
            <a:r>
              <a:rPr kumimoji="1" lang="zh-CN" altLang="en-US" dirty="0"/>
              <a:t>单一资源分配方法</a:t>
            </a:r>
            <a:endParaRPr kumimoji="1" lang="en-US" altLang="zh-CN" dirty="0"/>
          </a:p>
          <a:p>
            <a:pPr lvl="1"/>
            <a:r>
              <a:rPr lang="en-US" altLang="zh-CN" b="1" dirty="0"/>
              <a:t>Max-min</a:t>
            </a:r>
            <a:r>
              <a:rPr lang="zh-CN" altLang="en-US" dirty="0"/>
              <a:t>：最不</a:t>
            </a:r>
            <a:r>
              <a:rPr lang="en-US" altLang="zh-CN" dirty="0"/>
              <a:t>happy</a:t>
            </a:r>
            <a:r>
              <a:rPr lang="zh-CN" altLang="en-US" dirty="0"/>
              <a:t>的用户尽可能分的最多</a:t>
            </a:r>
            <a:endParaRPr lang="en-US" altLang="zh-CN" dirty="0"/>
          </a:p>
          <a:p>
            <a:pPr lvl="1"/>
            <a:r>
              <a:rPr lang="en-US" altLang="zh-CN" b="1" dirty="0"/>
              <a:t>Proportional Fairness</a:t>
            </a:r>
            <a:r>
              <a:rPr lang="zh-CN" altLang="en-US" dirty="0"/>
              <a:t>：从效率出发，哪个用户得到资源对提升</a:t>
            </a:r>
            <a:r>
              <a:rPr lang="en-US" altLang="zh-CN" dirty="0"/>
              <a:t>utility</a:t>
            </a:r>
            <a:r>
              <a:rPr lang="zh-CN" altLang="en-US" dirty="0"/>
              <a:t>效果最明显，那么资源就尽可能向他倾斜。追求最大化 </a:t>
            </a:r>
            <a:r>
              <a:rPr lang="en-US" altLang="zh-CN" dirty="0"/>
              <a:t>sigma( log( u(Ai) )</a:t>
            </a:r>
          </a:p>
          <a:p>
            <a:pPr lvl="2"/>
            <a:r>
              <a:rPr lang="en-US" altLang="zh-CN" dirty="0"/>
              <a:t>UF</a:t>
            </a:r>
            <a:r>
              <a:rPr lang="zh-CN" altLang="en-US" dirty="0"/>
              <a:t>外面套上了</a:t>
            </a:r>
            <a:r>
              <a:rPr lang="en-US" altLang="zh-CN" dirty="0"/>
              <a:t>log</a:t>
            </a:r>
            <a:r>
              <a:rPr lang="zh-CN" altLang="en-US" dirty="0"/>
              <a:t>，这样已经很高</a:t>
            </a:r>
            <a:r>
              <a:rPr lang="en-US" altLang="zh-CN" dirty="0"/>
              <a:t>utility</a:t>
            </a:r>
            <a:r>
              <a:rPr lang="zh-CN" altLang="en-US" dirty="0"/>
              <a:t>的用户的提升就很小了，</a:t>
            </a:r>
            <a:r>
              <a:rPr lang="en-US" altLang="zh-CN" dirty="0"/>
              <a:t>utility</a:t>
            </a:r>
            <a:r>
              <a:rPr lang="zh-CN" altLang="en-US" dirty="0"/>
              <a:t>较低的用户效果会更明显一些</a:t>
            </a:r>
            <a:endParaRPr lang="en-US" altLang="zh-CN" dirty="0"/>
          </a:p>
          <a:p>
            <a:pPr lvl="2"/>
            <a:r>
              <a:rPr lang="zh-CN" altLang="en-US" dirty="0"/>
              <a:t>不直接考虑每个用户，看似从整体最优化出发（但是处理过的，而不是原始性能指标最优化），但实际效果兼顾了效率和公平</a:t>
            </a:r>
            <a:endParaRPr lang="en-US" altLang="zh-CN" dirty="0"/>
          </a:p>
          <a:p>
            <a:pPr lvl="1"/>
            <a:r>
              <a:rPr kumimoji="1" lang="zh-CN" altLang="en-US" dirty="0"/>
              <a:t>从单一资源扩展到多维资源，引入了</a:t>
            </a:r>
            <a:r>
              <a:rPr kumimoji="1" lang="en-US" altLang="zh-CN" b="1" dirty="0"/>
              <a:t>Bundle measure</a:t>
            </a:r>
            <a:r>
              <a:rPr kumimoji="1" lang="zh-CN" altLang="en-US" dirty="0"/>
              <a:t>问题，即</a:t>
            </a:r>
            <a:r>
              <a:rPr lang="zh-CN" altLang="en-US" dirty="0"/>
              <a:t>如何把一组资源的</a:t>
            </a:r>
            <a:r>
              <a:rPr lang="en-US" altLang="zh-CN" dirty="0"/>
              <a:t>vector</a:t>
            </a:r>
            <a:r>
              <a:rPr lang="zh-CN" altLang="en-US" dirty="0"/>
              <a:t>转为单一值的标量</a:t>
            </a:r>
            <a:endParaRPr lang="en-US" altLang="zh-CN" dirty="0"/>
          </a:p>
          <a:p>
            <a:pPr lvl="2"/>
            <a:r>
              <a:rPr lang="en-US" altLang="zh-CN" dirty="0"/>
              <a:t>L1 norm</a:t>
            </a:r>
            <a:r>
              <a:rPr lang="zh-CN" altLang="en-US" dirty="0"/>
              <a:t>，简单的把各种资源占比求和</a:t>
            </a:r>
            <a:endParaRPr lang="en-US" altLang="zh-CN" dirty="0"/>
          </a:p>
          <a:p>
            <a:pPr lvl="2"/>
            <a:r>
              <a:rPr lang="en-US" altLang="zh-CN" dirty="0"/>
              <a:t>L∞ norm</a:t>
            </a:r>
            <a:r>
              <a:rPr lang="zh-CN" altLang="en-US" dirty="0"/>
              <a:t>，标量</a:t>
            </a:r>
            <a:r>
              <a:rPr lang="en-US" altLang="zh-CN" dirty="0"/>
              <a:t>=</a:t>
            </a:r>
            <a:r>
              <a:rPr lang="zh-CN" altLang="en-US" dirty="0"/>
              <a:t>瓶颈资源占比（即</a:t>
            </a:r>
            <a:r>
              <a:rPr lang="en-US" altLang="zh-CN" dirty="0"/>
              <a:t>DRF</a:t>
            </a:r>
            <a:r>
              <a:rPr lang="zh-CN" altLang="en-US" dirty="0"/>
              <a:t>采用的方法）</a:t>
            </a:r>
            <a:endParaRPr kumimoji="1" lang="zh-CN" altLang="en-US" dirty="0"/>
          </a:p>
        </p:txBody>
      </p:sp>
    </p:spTree>
    <p:extLst>
      <p:ext uri="{BB962C8B-B14F-4D97-AF65-F5344CB8AC3E}">
        <p14:creationId xmlns:p14="http://schemas.microsoft.com/office/powerpoint/2010/main" val="374280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资源管理方法</a:t>
            </a:r>
          </a:p>
        </p:txBody>
      </p:sp>
      <p:sp>
        <p:nvSpPr>
          <p:cNvPr id="3" name="内容占位符 2"/>
          <p:cNvSpPr>
            <a:spLocks noGrp="1"/>
          </p:cNvSpPr>
          <p:nvPr>
            <p:ph idx="1"/>
          </p:nvPr>
        </p:nvSpPr>
        <p:spPr/>
        <p:txBody>
          <a:bodyPr/>
          <a:lstStyle/>
          <a:p>
            <a:r>
              <a:rPr kumimoji="1" lang="en-US" altLang="zh-CN" dirty="0"/>
              <a:t>Multi-Resource Allocation (MRA)</a:t>
            </a:r>
          </a:p>
          <a:p>
            <a:pPr lvl="1"/>
            <a:r>
              <a:rPr kumimoji="1" lang="en-US" altLang="zh-CN" b="1" dirty="0"/>
              <a:t>DRF</a:t>
            </a:r>
            <a:r>
              <a:rPr kumimoji="1" lang="zh-CN" altLang="en-US" dirty="0"/>
              <a:t>（</a:t>
            </a:r>
            <a:r>
              <a:rPr kumimoji="1" lang="en-US" altLang="zh-CN" dirty="0"/>
              <a:t>Dominant Resource Fairness</a:t>
            </a:r>
            <a:r>
              <a:rPr kumimoji="1" lang="zh-CN" altLang="en-US" dirty="0"/>
              <a:t>）</a:t>
            </a:r>
            <a:r>
              <a:rPr kumimoji="1" lang="en-US" altLang="zh-CN" dirty="0"/>
              <a:t>: NSDI’11</a:t>
            </a:r>
          </a:p>
          <a:p>
            <a:pPr lvl="2"/>
            <a:r>
              <a:rPr kumimoji="1" lang="en-US" altLang="zh-CN" sz="2400" dirty="0"/>
              <a:t>UF</a:t>
            </a:r>
            <a:r>
              <a:rPr kumimoji="1" lang="zh-CN" altLang="en-US" sz="2400" dirty="0"/>
              <a:t>：</a:t>
            </a:r>
            <a:r>
              <a:rPr kumimoji="1" lang="en-US" altLang="zh-CN" sz="2400" dirty="0"/>
              <a:t>Leontief</a:t>
            </a:r>
          </a:p>
          <a:p>
            <a:pPr lvl="2"/>
            <a:r>
              <a:rPr kumimoji="1" lang="en-US" altLang="zh-CN" sz="2400" dirty="0"/>
              <a:t>Bundle measure: L</a:t>
            </a:r>
            <a:r>
              <a:rPr lang="en-US" altLang="zh-CN" sz="2400" dirty="0"/>
              <a:t>∞ </a:t>
            </a:r>
            <a:endParaRPr kumimoji="1" lang="en-US" altLang="zh-CN" sz="2400" dirty="0"/>
          </a:p>
          <a:p>
            <a:pPr lvl="2"/>
            <a:r>
              <a:rPr kumimoji="1" lang="en-US" altLang="zh-CN" sz="2400" dirty="0"/>
              <a:t>Fairness: Max-min</a:t>
            </a:r>
          </a:p>
          <a:p>
            <a:pPr lvl="2"/>
            <a:r>
              <a:rPr kumimoji="1" lang="zh-CN" altLang="en-US" sz="2400" dirty="0"/>
              <a:t>满足：</a:t>
            </a:r>
            <a:r>
              <a:rPr kumimoji="1" lang="en-US" altLang="zh-CN" sz="2400" dirty="0"/>
              <a:t>SI, PE, EF, SP</a:t>
            </a:r>
          </a:p>
          <a:p>
            <a:pPr lvl="2"/>
            <a:r>
              <a:rPr kumimoji="1" lang="zh-CN" altLang="en-US" sz="2400" dirty="0"/>
              <a:t>用于</a:t>
            </a:r>
            <a:r>
              <a:rPr kumimoji="1" lang="en-US" altLang="zh-CN" sz="2400" dirty="0"/>
              <a:t>Job scheduling (</a:t>
            </a:r>
            <a:r>
              <a:rPr kumimoji="1" lang="en-US" altLang="zh-CN" sz="2400" dirty="0" err="1"/>
              <a:t>Mesos</a:t>
            </a:r>
            <a:r>
              <a:rPr kumimoji="1" lang="en-US" altLang="zh-CN" sz="2400" dirty="0"/>
              <a:t>, YARN)</a:t>
            </a:r>
          </a:p>
          <a:p>
            <a:pPr lvl="2"/>
            <a:endParaRPr kumimoji="1" lang="en-US" altLang="zh-CN" sz="2400" dirty="0"/>
          </a:p>
          <a:p>
            <a:pPr lvl="2"/>
            <a:r>
              <a:rPr kumimoji="1" lang="zh-CN" altLang="en-US" sz="2400" dirty="0"/>
              <a:t>经典论文，引用</a:t>
            </a:r>
            <a:r>
              <a:rPr kumimoji="1" lang="en-US" altLang="zh-CN" sz="2400" dirty="0"/>
              <a:t>1000+</a:t>
            </a:r>
            <a:r>
              <a:rPr kumimoji="1" lang="zh-CN" altLang="en-US" sz="2400" dirty="0"/>
              <a:t>次，大量扩展工作，实际系统实现</a:t>
            </a:r>
          </a:p>
        </p:txBody>
      </p:sp>
    </p:spTree>
    <p:extLst>
      <p:ext uri="{BB962C8B-B14F-4D97-AF65-F5344CB8AC3E}">
        <p14:creationId xmlns:p14="http://schemas.microsoft.com/office/powerpoint/2010/main" val="1247650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资源管理方法</a:t>
            </a:r>
          </a:p>
        </p:txBody>
      </p:sp>
      <p:sp>
        <p:nvSpPr>
          <p:cNvPr id="3" name="内容占位符 2"/>
          <p:cNvSpPr>
            <a:spLocks noGrp="1"/>
          </p:cNvSpPr>
          <p:nvPr>
            <p:ph idx="1"/>
          </p:nvPr>
        </p:nvSpPr>
        <p:spPr/>
        <p:txBody>
          <a:bodyPr/>
          <a:lstStyle/>
          <a:p>
            <a:r>
              <a:rPr kumimoji="1" lang="en-US" altLang="zh-CN" dirty="0"/>
              <a:t>Multi-Resource Allocation (MRA)</a:t>
            </a:r>
          </a:p>
          <a:p>
            <a:pPr lvl="1"/>
            <a:r>
              <a:rPr lang="en-US" altLang="zh-CN" b="1" dirty="0"/>
              <a:t>GRF</a:t>
            </a:r>
            <a:r>
              <a:rPr lang="en-US" altLang="zh-CN" dirty="0"/>
              <a:t> (Generalized Resource Fairness)</a:t>
            </a:r>
            <a:r>
              <a:rPr lang="zh-CN" altLang="en-US" dirty="0"/>
              <a:t>：</a:t>
            </a:r>
            <a:r>
              <a:rPr lang="en-US" altLang="zh-CN" dirty="0"/>
              <a:t>AAMAS’12</a:t>
            </a:r>
          </a:p>
          <a:p>
            <a:pPr lvl="2"/>
            <a:r>
              <a:rPr lang="zh-CN" altLang="en-US" sz="2400" dirty="0"/>
              <a:t>把</a:t>
            </a:r>
            <a:r>
              <a:rPr lang="en-US" altLang="zh-CN" sz="2400" dirty="0"/>
              <a:t>DRF</a:t>
            </a:r>
            <a:r>
              <a:rPr lang="zh-CN" altLang="en-US" sz="2400" dirty="0"/>
              <a:t>进行泛化，允许采用任意单调和连续的</a:t>
            </a:r>
            <a:r>
              <a:rPr lang="en-US" altLang="zh-CN" sz="2400" dirty="0"/>
              <a:t>bundle measure</a:t>
            </a:r>
            <a:r>
              <a:rPr lang="zh-CN" altLang="en-US" sz="2400" dirty="0"/>
              <a:t>函数，这样</a:t>
            </a:r>
            <a:r>
              <a:rPr lang="en-US" altLang="zh-CN" sz="2400" dirty="0"/>
              <a:t>DRF</a:t>
            </a:r>
            <a:r>
              <a:rPr lang="zh-CN" altLang="en-US" sz="2400" dirty="0"/>
              <a:t>变为</a:t>
            </a:r>
            <a:r>
              <a:rPr lang="en-US" altLang="zh-CN" sz="2400" dirty="0"/>
              <a:t>GRF</a:t>
            </a:r>
            <a:r>
              <a:rPr lang="zh-CN" altLang="en-US" sz="2400" dirty="0"/>
              <a:t>的一个特例</a:t>
            </a:r>
            <a:endParaRPr lang="en-US" altLang="zh-CN" sz="2400" dirty="0"/>
          </a:p>
          <a:p>
            <a:pPr lvl="2"/>
            <a:r>
              <a:rPr kumimoji="1" lang="en-US" altLang="zh-CN" sz="2400" dirty="0"/>
              <a:t>UF: Perfectly complementary</a:t>
            </a:r>
          </a:p>
          <a:p>
            <a:pPr lvl="2"/>
            <a:r>
              <a:rPr kumimoji="1" lang="en-US" altLang="zh-CN" sz="2400" dirty="0"/>
              <a:t>Fairness: Max-min</a:t>
            </a:r>
          </a:p>
          <a:p>
            <a:pPr lvl="2"/>
            <a:r>
              <a:rPr kumimoji="1" lang="en-US" altLang="zh-CN" sz="2400" dirty="0"/>
              <a:t>Bundle Measure: </a:t>
            </a:r>
            <a:r>
              <a:rPr kumimoji="1" lang="zh-CN" altLang="en-US" sz="2400" dirty="0"/>
              <a:t>连续单调函数</a:t>
            </a:r>
            <a:endParaRPr kumimoji="1" lang="en-US" altLang="zh-CN" sz="2400" dirty="0"/>
          </a:p>
          <a:p>
            <a:pPr lvl="2"/>
            <a:r>
              <a:rPr kumimoji="1" lang="zh-CN" altLang="en-US" sz="2400" dirty="0"/>
              <a:t>满足</a:t>
            </a:r>
            <a:r>
              <a:rPr kumimoji="1" lang="en-US" altLang="zh-CN" sz="2400" dirty="0"/>
              <a:t>SI, PE</a:t>
            </a:r>
          </a:p>
        </p:txBody>
      </p:sp>
    </p:spTree>
    <p:extLst>
      <p:ext uri="{BB962C8B-B14F-4D97-AF65-F5344CB8AC3E}">
        <p14:creationId xmlns:p14="http://schemas.microsoft.com/office/powerpoint/2010/main" val="14442184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资源管理方法</a:t>
            </a:r>
          </a:p>
        </p:txBody>
      </p:sp>
      <p:sp>
        <p:nvSpPr>
          <p:cNvPr id="3" name="内容占位符 2"/>
          <p:cNvSpPr>
            <a:spLocks noGrp="1"/>
          </p:cNvSpPr>
          <p:nvPr>
            <p:ph idx="1"/>
          </p:nvPr>
        </p:nvSpPr>
        <p:spPr/>
        <p:txBody>
          <a:bodyPr/>
          <a:lstStyle/>
          <a:p>
            <a:r>
              <a:rPr kumimoji="1" lang="en-US" altLang="zh-CN" dirty="0"/>
              <a:t>Multi-Resource Allocation (MRA)</a:t>
            </a:r>
          </a:p>
          <a:p>
            <a:pPr lvl="1"/>
            <a:r>
              <a:rPr kumimoji="1" lang="en-US" altLang="zh-CN" b="1" dirty="0"/>
              <a:t>REF</a:t>
            </a:r>
            <a:r>
              <a:rPr kumimoji="1" lang="zh-CN" altLang="en-US" dirty="0"/>
              <a:t> </a:t>
            </a:r>
            <a:r>
              <a:rPr kumimoji="1" lang="en-US" altLang="zh-CN" dirty="0"/>
              <a:t>(</a:t>
            </a:r>
            <a:r>
              <a:rPr lang="en-US" altLang="zh-CN" dirty="0"/>
              <a:t>Resource Elasticity Fairness)</a:t>
            </a:r>
            <a:r>
              <a:rPr lang="zh-CN" altLang="en-US" dirty="0"/>
              <a:t>：</a:t>
            </a:r>
            <a:r>
              <a:rPr lang="en-US" altLang="zh-CN" dirty="0"/>
              <a:t>ASPLOS’14</a:t>
            </a:r>
          </a:p>
          <a:p>
            <a:pPr lvl="2"/>
            <a:r>
              <a:rPr lang="zh-CN" altLang="en-US" sz="2400" dirty="0"/>
              <a:t>通过</a:t>
            </a:r>
            <a:r>
              <a:rPr lang="en-US" altLang="zh-CN" sz="2400" dirty="0"/>
              <a:t>a Nash bargaining solution and a Competitive Equilibrium from Equal Incomes (CEEI)</a:t>
            </a:r>
            <a:r>
              <a:rPr lang="zh-CN" altLang="en-US" sz="2400" dirty="0"/>
              <a:t>来实现</a:t>
            </a:r>
            <a:r>
              <a:rPr lang="en-US" altLang="zh-CN" sz="2400" dirty="0"/>
              <a:t>Fairness</a:t>
            </a:r>
          </a:p>
          <a:p>
            <a:pPr lvl="2"/>
            <a:r>
              <a:rPr lang="zh-CN" altLang="en-US" sz="2400" dirty="0"/>
              <a:t>用于</a:t>
            </a:r>
            <a:r>
              <a:rPr lang="en-US" altLang="zh-CN" sz="2400" dirty="0"/>
              <a:t>cache</a:t>
            </a:r>
            <a:r>
              <a:rPr lang="zh-CN" altLang="en-US" sz="2400" dirty="0"/>
              <a:t>空间、内存带宽等微结构资源（</a:t>
            </a:r>
            <a:r>
              <a:rPr lang="en-US" altLang="zh-CN" sz="2400" dirty="0"/>
              <a:t>MR</a:t>
            </a:r>
            <a:r>
              <a:rPr lang="zh-CN" altLang="en-US" sz="2400" dirty="0"/>
              <a:t>）的分配</a:t>
            </a:r>
            <a:endParaRPr lang="en-US" altLang="zh-CN" sz="2400" dirty="0"/>
          </a:p>
          <a:p>
            <a:pPr lvl="2"/>
            <a:r>
              <a:rPr lang="en-US" altLang="zh-CN" sz="2400" dirty="0"/>
              <a:t>UF: Cobb-Douglas</a:t>
            </a:r>
            <a:r>
              <a:rPr lang="zh-CN" altLang="en-US" sz="2400" dirty="0"/>
              <a:t>，认为资源之间可以替代</a:t>
            </a:r>
            <a:r>
              <a:rPr lang="en-US" altLang="zh-CN" sz="2400" dirty="0"/>
              <a:t> </a:t>
            </a:r>
          </a:p>
          <a:p>
            <a:pPr lvl="2"/>
            <a:r>
              <a:rPr lang="zh-CN" altLang="en-US" sz="2400" dirty="0"/>
              <a:t>满足</a:t>
            </a:r>
            <a:r>
              <a:rPr lang="en-US" altLang="zh-CN" sz="2400" dirty="0"/>
              <a:t>SI, PE, EF, SP</a:t>
            </a:r>
          </a:p>
          <a:p>
            <a:pPr lvl="1"/>
            <a:endParaRPr kumimoji="1" lang="zh-CN" altLang="en-US" dirty="0"/>
          </a:p>
        </p:txBody>
      </p:sp>
    </p:spTree>
    <p:extLst>
      <p:ext uri="{BB962C8B-B14F-4D97-AF65-F5344CB8AC3E}">
        <p14:creationId xmlns:p14="http://schemas.microsoft.com/office/powerpoint/2010/main" val="2119932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资源管理方法</a:t>
            </a:r>
          </a:p>
        </p:txBody>
      </p:sp>
      <p:sp>
        <p:nvSpPr>
          <p:cNvPr id="3" name="内容占位符 2"/>
          <p:cNvSpPr>
            <a:spLocks noGrp="1"/>
          </p:cNvSpPr>
          <p:nvPr>
            <p:ph idx="1"/>
          </p:nvPr>
        </p:nvSpPr>
        <p:spPr/>
        <p:txBody>
          <a:bodyPr/>
          <a:lstStyle/>
          <a:p>
            <a:r>
              <a:rPr kumimoji="1" lang="en-US" altLang="zh-CN" dirty="0"/>
              <a:t>Multi-Resource Allocation (MRA)</a:t>
            </a:r>
          </a:p>
          <a:p>
            <a:pPr lvl="1"/>
            <a:r>
              <a:rPr lang="en-US" altLang="zh-CN" b="1" dirty="0"/>
              <a:t>PDF</a:t>
            </a:r>
            <a:r>
              <a:rPr lang="en-US" altLang="zh-CN" dirty="0"/>
              <a:t> (Proportional Dominant resource Fairness)</a:t>
            </a:r>
            <a:r>
              <a:rPr lang="zh-CN" altLang="en-US" dirty="0"/>
              <a:t>：</a:t>
            </a:r>
            <a:r>
              <a:rPr lang="en-US" altLang="zh-CN" dirty="0"/>
              <a:t>SIGMETRICS’15</a:t>
            </a:r>
          </a:p>
          <a:p>
            <a:pPr lvl="2"/>
            <a:r>
              <a:rPr lang="zh-CN" altLang="en-US" sz="2400" dirty="0"/>
              <a:t>扩展了单一资源分配的</a:t>
            </a:r>
            <a:r>
              <a:rPr lang="en-US" altLang="zh-CN" sz="2400" dirty="0"/>
              <a:t>Proportional Fairness</a:t>
            </a:r>
          </a:p>
          <a:p>
            <a:pPr lvl="2"/>
            <a:r>
              <a:rPr lang="en-US" altLang="zh-CN" sz="2400" dirty="0"/>
              <a:t>bundle measure</a:t>
            </a:r>
            <a:r>
              <a:rPr lang="zh-CN" altLang="en-US" sz="2400" dirty="0"/>
              <a:t>方法采用</a:t>
            </a:r>
            <a:r>
              <a:rPr lang="en-US" altLang="zh-CN" sz="2400" dirty="0"/>
              <a:t>L∞ norm</a:t>
            </a:r>
          </a:p>
          <a:p>
            <a:pPr lvl="2"/>
            <a:r>
              <a:rPr kumimoji="1" lang="en-US" altLang="zh-CN" sz="2400" dirty="0"/>
              <a:t>UF</a:t>
            </a:r>
            <a:r>
              <a:rPr kumimoji="1" lang="zh-CN" altLang="en-US" sz="2400" dirty="0"/>
              <a:t>：</a:t>
            </a:r>
            <a:r>
              <a:rPr kumimoji="1" lang="en-US" altLang="zh-CN" sz="2400" dirty="0"/>
              <a:t>Leontief</a:t>
            </a:r>
          </a:p>
          <a:p>
            <a:pPr lvl="2"/>
            <a:r>
              <a:rPr kumimoji="1" lang="zh-CN" altLang="en-US" sz="2400" dirty="0"/>
              <a:t>用于</a:t>
            </a:r>
            <a:r>
              <a:rPr kumimoji="1" lang="en-US" altLang="zh-CN" sz="2400" dirty="0"/>
              <a:t>Job Scheduling</a:t>
            </a:r>
          </a:p>
          <a:p>
            <a:pPr lvl="2"/>
            <a:r>
              <a:rPr kumimoji="1" lang="zh-CN" altLang="en-US" sz="2400" dirty="0"/>
              <a:t>满足</a:t>
            </a:r>
            <a:r>
              <a:rPr kumimoji="1" lang="en-US" altLang="zh-CN" sz="2400" dirty="0"/>
              <a:t>SI, PE, EF</a:t>
            </a:r>
            <a:r>
              <a:rPr kumimoji="1" lang="zh-CN" altLang="en-US" sz="2400" dirty="0"/>
              <a:t>，不满足</a:t>
            </a:r>
            <a:r>
              <a:rPr kumimoji="1" lang="en-US" altLang="zh-CN" sz="2400" dirty="0"/>
              <a:t>SP</a:t>
            </a:r>
          </a:p>
          <a:p>
            <a:pPr lvl="2"/>
            <a:r>
              <a:rPr kumimoji="1" lang="zh-CN" altLang="en-US" sz="2400" dirty="0"/>
              <a:t>基于</a:t>
            </a:r>
            <a:r>
              <a:rPr kumimoji="1" lang="en-US" altLang="zh-CN" sz="2400" dirty="0"/>
              <a:t>PF</a:t>
            </a:r>
            <a:r>
              <a:rPr kumimoji="1" lang="zh-CN" altLang="en-US" sz="2400" dirty="0"/>
              <a:t>为什么能满足</a:t>
            </a:r>
            <a:r>
              <a:rPr kumimoji="1" lang="en-US" altLang="zh-CN" sz="2400" dirty="0"/>
              <a:t>EF</a:t>
            </a:r>
            <a:r>
              <a:rPr kumimoji="1" lang="zh-CN" altLang="en-US" sz="2400" dirty="0"/>
              <a:t>？</a:t>
            </a:r>
            <a:endParaRPr kumimoji="1" lang="en-US" altLang="zh-CN" sz="2400" dirty="0"/>
          </a:p>
          <a:p>
            <a:pPr lvl="3"/>
            <a:r>
              <a:rPr lang="zh-CN" altLang="en-US" sz="2000" dirty="0"/>
              <a:t>既然很考虑效率，那么效率高的那些人会多拿到资源，效率低的人会嫉妒他们</a:t>
            </a:r>
            <a:endParaRPr lang="en-US" altLang="zh-CN" sz="2000" dirty="0"/>
          </a:p>
          <a:p>
            <a:pPr lvl="3"/>
            <a:r>
              <a:rPr lang="zh-CN" altLang="en-US" sz="2000" dirty="0"/>
              <a:t>是不是因为</a:t>
            </a:r>
            <a:r>
              <a:rPr lang="en-US" altLang="zh-CN" sz="2000" dirty="0"/>
              <a:t>utility function</a:t>
            </a:r>
            <a:r>
              <a:rPr lang="zh-CN" altLang="en-US" sz="2000" dirty="0"/>
              <a:t>采用了</a:t>
            </a:r>
            <a:r>
              <a:rPr lang="en-US" altLang="zh-CN" sz="2000" dirty="0"/>
              <a:t>Leontief</a:t>
            </a:r>
            <a:r>
              <a:rPr lang="zh-CN" altLang="en-US" sz="2000" dirty="0"/>
              <a:t>函数，即认为大家的满意度</a:t>
            </a:r>
            <a:r>
              <a:rPr lang="en-US" altLang="zh-CN" sz="2000" dirty="0"/>
              <a:t>/</a:t>
            </a:r>
            <a:r>
              <a:rPr lang="zh-CN" altLang="en-US" sz="2000" dirty="0"/>
              <a:t>性能都是由瓶颈资源决定的，这样每个人资源转换为满意度的效率就一样了</a:t>
            </a:r>
            <a:endParaRPr kumimoji="1" lang="en-US" altLang="zh-CN" sz="2000" dirty="0"/>
          </a:p>
          <a:p>
            <a:endParaRPr kumimoji="1" lang="zh-CN" altLang="en-US" dirty="0"/>
          </a:p>
        </p:txBody>
      </p:sp>
    </p:spTree>
    <p:extLst>
      <p:ext uri="{BB962C8B-B14F-4D97-AF65-F5344CB8AC3E}">
        <p14:creationId xmlns:p14="http://schemas.microsoft.com/office/powerpoint/2010/main" val="8062729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资源管理方法</a:t>
            </a:r>
          </a:p>
        </p:txBody>
      </p:sp>
      <p:sp>
        <p:nvSpPr>
          <p:cNvPr id="3" name="内容占位符 2"/>
          <p:cNvSpPr>
            <a:spLocks noGrp="1"/>
          </p:cNvSpPr>
          <p:nvPr>
            <p:ph idx="1"/>
          </p:nvPr>
        </p:nvSpPr>
        <p:spPr/>
        <p:txBody>
          <a:bodyPr/>
          <a:lstStyle/>
          <a:p>
            <a:r>
              <a:rPr kumimoji="1" lang="en-US" altLang="zh-CN" dirty="0"/>
              <a:t>Multi-Resource Allocation (MRA)</a:t>
            </a:r>
          </a:p>
          <a:p>
            <a:pPr lvl="1"/>
            <a:r>
              <a:rPr lang="en-US" altLang="zh-CN" b="1" dirty="0"/>
              <a:t>GMF</a:t>
            </a:r>
            <a:r>
              <a:rPr lang="zh-CN" altLang="en-US" dirty="0"/>
              <a:t> </a:t>
            </a:r>
            <a:r>
              <a:rPr lang="en-US" altLang="zh-CN" dirty="0"/>
              <a:t>(Greediness Metric Fairness)</a:t>
            </a:r>
            <a:r>
              <a:rPr lang="zh-CN" altLang="en-US" dirty="0"/>
              <a:t>：</a:t>
            </a:r>
            <a:r>
              <a:rPr lang="en-US" altLang="zh-CN" dirty="0"/>
              <a:t>CNSM’16</a:t>
            </a:r>
          </a:p>
          <a:p>
            <a:pPr lvl="2"/>
            <a:r>
              <a:rPr kumimoji="1" lang="en-US" altLang="zh-CN" sz="2400" dirty="0"/>
              <a:t>Fairness: Max-min</a:t>
            </a:r>
          </a:p>
          <a:p>
            <a:pPr lvl="2"/>
            <a:r>
              <a:rPr kumimoji="1" lang="en-US" altLang="zh-CN" sz="2400" dirty="0"/>
              <a:t>UF: not needed</a:t>
            </a:r>
          </a:p>
          <a:p>
            <a:pPr lvl="2"/>
            <a:r>
              <a:rPr kumimoji="1" lang="en-US" altLang="zh-CN" sz="2400" dirty="0"/>
              <a:t>Bundle Measure</a:t>
            </a:r>
            <a:r>
              <a:rPr kumimoji="1" lang="zh-CN" altLang="en-US" sz="2400" dirty="0"/>
              <a:t>：多维资源转为一个标量</a:t>
            </a:r>
            <a:r>
              <a:rPr kumimoji="1" lang="en-US" altLang="zh-CN" sz="2400" dirty="0"/>
              <a:t>greediness</a:t>
            </a:r>
            <a:r>
              <a:rPr kumimoji="1" lang="zh-CN" altLang="en-US" sz="2400" dirty="0"/>
              <a:t>，即衡量每个用户拿到总资源的多少；通过</a:t>
            </a:r>
            <a:r>
              <a:rPr kumimoji="1" lang="en-US" altLang="zh-CN" sz="2400" dirty="0"/>
              <a:t>600+</a:t>
            </a:r>
            <a:r>
              <a:rPr kumimoji="1" lang="zh-CN" altLang="en-US" sz="2400" dirty="0"/>
              <a:t>用户问卷调查得到“直观公平”的标准</a:t>
            </a:r>
            <a:r>
              <a:rPr kumimoji="1" lang="en-US" altLang="zh-CN" sz="2400" dirty="0"/>
              <a:t>—</a:t>
            </a:r>
            <a:r>
              <a:rPr kumimoji="1" lang="zh-CN" altLang="en-US" sz="2400" dirty="0"/>
              <a:t>每个选项对应一个背后的选择，看选哪个用户的多</a:t>
            </a:r>
            <a:endParaRPr kumimoji="1" lang="en-US" altLang="zh-CN" sz="2400" dirty="0"/>
          </a:p>
          <a:p>
            <a:endParaRPr kumimoji="1" lang="zh-CN" altLang="en-US" dirty="0"/>
          </a:p>
        </p:txBody>
      </p:sp>
    </p:spTree>
    <p:extLst>
      <p:ext uri="{BB962C8B-B14F-4D97-AF65-F5344CB8AC3E}">
        <p14:creationId xmlns:p14="http://schemas.microsoft.com/office/powerpoint/2010/main" val="4072883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附录：</a:t>
            </a:r>
            <a:r>
              <a:rPr kumimoji="1" lang="en-US" altLang="zh-CN" dirty="0"/>
              <a:t>GMF</a:t>
            </a:r>
            <a:r>
              <a:rPr kumimoji="1" lang="zh-CN" altLang="en-US" dirty="0"/>
              <a:t>问卷调查</a:t>
            </a:r>
          </a:p>
        </p:txBody>
      </p:sp>
      <p:sp>
        <p:nvSpPr>
          <p:cNvPr id="3" name="内容占位符 2"/>
          <p:cNvSpPr>
            <a:spLocks noGrp="1"/>
          </p:cNvSpPr>
          <p:nvPr>
            <p:ph idx="1"/>
          </p:nvPr>
        </p:nvSpPr>
        <p:spPr>
          <a:xfrm>
            <a:off x="838200" y="1825625"/>
            <a:ext cx="6705600" cy="4351338"/>
          </a:xfrm>
        </p:spPr>
        <p:txBody>
          <a:bodyPr/>
          <a:lstStyle/>
          <a:p>
            <a:r>
              <a:rPr lang="zh-CN" altLang="en-US" dirty="0"/>
              <a:t>问题</a:t>
            </a:r>
            <a:r>
              <a:rPr lang="en-US" altLang="zh-CN" dirty="0"/>
              <a:t>3:</a:t>
            </a:r>
            <a:r>
              <a:rPr lang="zh-CN" altLang="en-US" dirty="0"/>
              <a:t>三个厨师分配烤蛋糕的三种原料（鸡蛋、黄油和面粉），图中画了每个人拿的，和分完后桌上剩下用不上的原料。 三种情况下，分配给三个厨师排序，看谁的</a:t>
            </a:r>
            <a:r>
              <a:rPr lang="en-US" altLang="zh-CN" dirty="0"/>
              <a:t>greediness</a:t>
            </a:r>
            <a:r>
              <a:rPr lang="zh-CN" altLang="en-US" dirty="0"/>
              <a:t>更高（感觉就是谁相对占便宜了） </a:t>
            </a:r>
          </a:p>
          <a:p>
            <a:endParaRPr kumimoji="1"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31811" t="38540"/>
          <a:stretch/>
        </p:blipFill>
        <p:spPr>
          <a:xfrm>
            <a:off x="7543800" y="365125"/>
            <a:ext cx="4049486" cy="6511644"/>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31811" t="5324" b="61991"/>
          <a:stretch/>
        </p:blipFill>
        <p:spPr>
          <a:xfrm>
            <a:off x="3039835" y="3785528"/>
            <a:ext cx="3605893" cy="3083612"/>
          </a:xfrm>
          <a:prstGeom prst="rect">
            <a:avLst/>
          </a:prstGeom>
        </p:spPr>
      </p:pic>
    </p:spTree>
    <p:extLst>
      <p:ext uri="{BB962C8B-B14F-4D97-AF65-F5344CB8AC3E}">
        <p14:creationId xmlns:p14="http://schemas.microsoft.com/office/powerpoint/2010/main" val="14715637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资源管理方法</a:t>
            </a:r>
          </a:p>
        </p:txBody>
      </p:sp>
      <p:sp>
        <p:nvSpPr>
          <p:cNvPr id="3" name="内容占位符 2"/>
          <p:cNvSpPr>
            <a:spLocks noGrp="1"/>
          </p:cNvSpPr>
          <p:nvPr>
            <p:ph idx="1"/>
          </p:nvPr>
        </p:nvSpPr>
        <p:spPr/>
        <p:txBody>
          <a:bodyPr/>
          <a:lstStyle/>
          <a:p>
            <a:r>
              <a:rPr kumimoji="1" lang="en-US" altLang="zh-CN" dirty="0"/>
              <a:t>MRA</a:t>
            </a:r>
            <a:r>
              <a:rPr kumimoji="1" lang="zh-CN" altLang="en-US" dirty="0"/>
              <a:t>方法总结</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84937"/>
            <a:ext cx="12192000" cy="2832714"/>
          </a:xfrm>
          <a:prstGeom prst="rect">
            <a:avLst/>
          </a:prstGeom>
        </p:spPr>
      </p:pic>
    </p:spTree>
    <p:extLst>
      <p:ext uri="{BB962C8B-B14F-4D97-AF65-F5344CB8AC3E}">
        <p14:creationId xmlns:p14="http://schemas.microsoft.com/office/powerpoint/2010/main" val="8579566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资源管理方法</a:t>
            </a:r>
          </a:p>
        </p:txBody>
      </p:sp>
      <p:sp>
        <p:nvSpPr>
          <p:cNvPr id="3" name="内容占位符 2"/>
          <p:cNvSpPr>
            <a:spLocks noGrp="1"/>
          </p:cNvSpPr>
          <p:nvPr>
            <p:ph idx="1"/>
          </p:nvPr>
        </p:nvSpPr>
        <p:spPr>
          <a:xfrm>
            <a:off x="838200" y="1825625"/>
            <a:ext cx="7505700" cy="4662613"/>
          </a:xfrm>
        </p:spPr>
        <p:txBody>
          <a:bodyPr>
            <a:normAutofit fontScale="92500" lnSpcReduction="10000"/>
          </a:bodyPr>
          <a:lstStyle/>
          <a:p>
            <a:r>
              <a:rPr kumimoji="1" lang="zh-CN" altLang="en-US" dirty="0"/>
              <a:t>开放研究问题</a:t>
            </a:r>
            <a:endParaRPr kumimoji="1" lang="en-US" altLang="zh-CN" dirty="0"/>
          </a:p>
          <a:p>
            <a:pPr lvl="1"/>
            <a:r>
              <a:rPr kumimoji="1" lang="zh-CN" altLang="en-US" b="1" dirty="0"/>
              <a:t>普遍的实用性问题</a:t>
            </a:r>
            <a:r>
              <a:rPr kumimoji="1" lang="zh-CN" altLang="en-US" dirty="0"/>
              <a:t>：</a:t>
            </a:r>
            <a:r>
              <a:rPr kumimoji="1" lang="en-US" altLang="zh-CN" dirty="0"/>
              <a:t>vector-&gt;scalar</a:t>
            </a:r>
            <a:r>
              <a:rPr kumimoji="1" lang="zh-CN" altLang="en-US" dirty="0"/>
              <a:t>都不准确，那分配资源的结果也不准确</a:t>
            </a:r>
            <a:endParaRPr kumimoji="1" lang="en-US" altLang="zh-CN" dirty="0"/>
          </a:p>
          <a:p>
            <a:pPr lvl="2"/>
            <a:r>
              <a:rPr kumimoji="1" lang="zh-CN" altLang="en-US" dirty="0"/>
              <a:t>已有的</a:t>
            </a:r>
            <a:r>
              <a:rPr kumimoji="1" lang="en-US" altLang="zh-CN" dirty="0"/>
              <a:t>UF, Bundle Measure</a:t>
            </a:r>
            <a:r>
              <a:rPr kumimoji="1" lang="zh-CN" altLang="en-US" dirty="0"/>
              <a:t>，还有自己提出的</a:t>
            </a:r>
            <a:r>
              <a:rPr kumimoji="1" lang="en-US" altLang="zh-CN" dirty="0"/>
              <a:t>penalty function</a:t>
            </a:r>
            <a:r>
              <a:rPr kumimoji="1" lang="zh-CN" altLang="en-US" dirty="0"/>
              <a:t>，本质都一样</a:t>
            </a:r>
            <a:endParaRPr kumimoji="1" lang="en-US" altLang="zh-CN" dirty="0"/>
          </a:p>
          <a:p>
            <a:pPr lvl="2"/>
            <a:r>
              <a:rPr kumimoji="1" lang="en-US" altLang="zh-CN" dirty="0"/>
              <a:t>Slowdown </a:t>
            </a:r>
            <a:r>
              <a:rPr kumimoji="1" lang="zh-CN" altLang="en-US" dirty="0"/>
              <a:t>（满资源性能</a:t>
            </a:r>
            <a:r>
              <a:rPr kumimoji="1" lang="en-US" altLang="zh-CN" dirty="0"/>
              <a:t>/</a:t>
            </a:r>
            <a:r>
              <a:rPr kumimoji="1" lang="zh-CN" altLang="en-US" dirty="0"/>
              <a:t>当前资源性能）可能更好，因为相对值比绝对值更容易</a:t>
            </a:r>
            <a:endParaRPr kumimoji="1" lang="en-US" altLang="zh-CN" dirty="0"/>
          </a:p>
          <a:p>
            <a:pPr lvl="2"/>
            <a:r>
              <a:rPr kumimoji="1" lang="zh-CN" altLang="en-US" dirty="0"/>
              <a:t>可能需要结合各种具体系统（软件</a:t>
            </a:r>
            <a:r>
              <a:rPr kumimoji="1" lang="en-US" altLang="zh-CN" dirty="0"/>
              <a:t>/</a:t>
            </a:r>
            <a:r>
              <a:rPr kumimoji="1" lang="zh-CN" altLang="en-US" dirty="0"/>
              <a:t>硬件）</a:t>
            </a:r>
            <a:endParaRPr kumimoji="1" lang="en-US" altLang="zh-CN" dirty="0"/>
          </a:p>
          <a:p>
            <a:pPr lvl="2"/>
            <a:r>
              <a:rPr kumimoji="1" lang="en-US" altLang="zh-CN" dirty="0" err="1"/>
              <a:t>Ceph</a:t>
            </a:r>
            <a:r>
              <a:rPr kumimoji="1" lang="zh-CN" altLang="en-US" dirty="0"/>
              <a:t>，</a:t>
            </a:r>
            <a:r>
              <a:rPr kumimoji="1" lang="en-US" altLang="zh-CN" dirty="0"/>
              <a:t>Open SSD, RocksDB</a:t>
            </a:r>
          </a:p>
          <a:p>
            <a:pPr lvl="1"/>
            <a:r>
              <a:rPr kumimoji="1" lang="en-US" altLang="zh-CN" b="1" dirty="0"/>
              <a:t>Fairness</a:t>
            </a:r>
            <a:r>
              <a:rPr kumimoji="1" lang="zh-CN" altLang="en-US" b="1" dirty="0"/>
              <a:t>量化衡量问题</a:t>
            </a:r>
            <a:r>
              <a:rPr kumimoji="1" lang="zh-CN" altLang="en-US" dirty="0"/>
              <a:t>：</a:t>
            </a:r>
            <a:r>
              <a:rPr kumimoji="1" lang="en-US" altLang="zh-CN" dirty="0"/>
              <a:t>EF</a:t>
            </a:r>
            <a:r>
              <a:rPr kumimoji="1" lang="zh-CN" altLang="en-US" dirty="0"/>
              <a:t>要求很低，满足</a:t>
            </a:r>
            <a:r>
              <a:rPr kumimoji="1" lang="en-US" altLang="zh-CN" dirty="0"/>
              <a:t>EF</a:t>
            </a:r>
            <a:r>
              <a:rPr kumimoji="1" lang="zh-CN" altLang="en-US" dirty="0"/>
              <a:t>可能也不并不“直观公平”</a:t>
            </a:r>
            <a:endParaRPr kumimoji="1" lang="en-US" altLang="zh-CN" dirty="0"/>
          </a:p>
          <a:p>
            <a:pPr lvl="2"/>
            <a:r>
              <a:rPr kumimoji="1" lang="zh-CN" altLang="en-US" dirty="0"/>
              <a:t>已有相关工作</a:t>
            </a:r>
            <a:r>
              <a:rPr kumimoji="1" lang="en-US" altLang="zh-CN" dirty="0"/>
              <a:t>[30]*</a:t>
            </a:r>
          </a:p>
          <a:p>
            <a:pPr lvl="1"/>
            <a:r>
              <a:rPr lang="zh-CN" altLang="en-US" dirty="0"/>
              <a:t>相关问题：</a:t>
            </a:r>
            <a:r>
              <a:rPr lang="en-US" altLang="zh-CN" b="1" dirty="0"/>
              <a:t>Fairness-Efficiency Tradeoff</a:t>
            </a:r>
            <a:r>
              <a:rPr lang="zh-CN" altLang="en-US" b="1" dirty="0"/>
              <a:t>问题</a:t>
            </a:r>
            <a:endParaRPr lang="en-US" altLang="zh-CN" b="1" dirty="0"/>
          </a:p>
          <a:p>
            <a:pPr lvl="2"/>
            <a:r>
              <a:rPr kumimoji="1" lang="zh-CN" altLang="en-US" dirty="0"/>
              <a:t>更公平，效率就更低一些；反之亦然</a:t>
            </a:r>
            <a:endParaRPr kumimoji="1" lang="en-US" altLang="zh-CN" dirty="0"/>
          </a:p>
          <a:p>
            <a:pPr lvl="2"/>
            <a:r>
              <a:rPr kumimoji="1" lang="en-US" altLang="zh-CN" dirty="0"/>
              <a:t>[25], [59], [54]</a:t>
            </a:r>
            <a:endParaRPr kumimoji="1" lang="zh-CN" altLang="en-US" dirty="0"/>
          </a:p>
        </p:txBody>
      </p:sp>
      <p:sp>
        <p:nvSpPr>
          <p:cNvPr id="4" name="矩形 3"/>
          <p:cNvSpPr/>
          <p:nvPr/>
        </p:nvSpPr>
        <p:spPr>
          <a:xfrm>
            <a:off x="664027" y="6488238"/>
            <a:ext cx="11141529" cy="369332"/>
          </a:xfrm>
          <a:prstGeom prst="rect">
            <a:avLst/>
          </a:prstGeom>
        </p:spPr>
        <p:txBody>
          <a:bodyPr wrap="square">
            <a:spAutoFit/>
          </a:bodyPr>
          <a:lstStyle/>
          <a:p>
            <a:r>
              <a:rPr lang="en-US" altLang="zh-CN" dirty="0"/>
              <a:t>*A Survey of the State-of-the-Art in Fair Multi-Resource Allocations for Data Centers</a:t>
            </a:r>
            <a:r>
              <a:rPr lang="zh-CN" altLang="en-US" dirty="0"/>
              <a:t>的参考文献</a:t>
            </a:r>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25753" r="27523"/>
          <a:stretch/>
        </p:blipFill>
        <p:spPr>
          <a:xfrm>
            <a:off x="8523513" y="2857243"/>
            <a:ext cx="3282043" cy="2599377"/>
          </a:xfrm>
          <a:prstGeom prst="rect">
            <a:avLst/>
          </a:prstGeom>
        </p:spPr>
      </p:pic>
    </p:spTree>
    <p:extLst>
      <p:ext uri="{BB962C8B-B14F-4D97-AF65-F5344CB8AC3E}">
        <p14:creationId xmlns:p14="http://schemas.microsoft.com/office/powerpoint/2010/main" val="1229909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新同学</a:t>
            </a:r>
          </a:p>
        </p:txBody>
      </p:sp>
      <p:sp>
        <p:nvSpPr>
          <p:cNvPr id="3" name="内容占位符 2"/>
          <p:cNvSpPr>
            <a:spLocks noGrp="1"/>
          </p:cNvSpPr>
          <p:nvPr>
            <p:ph idx="1"/>
          </p:nvPr>
        </p:nvSpPr>
        <p:spPr/>
        <p:txBody>
          <a:bodyPr/>
          <a:lstStyle/>
          <a:p>
            <a:r>
              <a:rPr kumimoji="1" lang="zh-CN" altLang="en-US" dirty="0"/>
              <a:t>大组会（每周</a:t>
            </a:r>
            <a:r>
              <a:rPr kumimoji="1" lang="en-US" altLang="zh-CN" dirty="0"/>
              <a:t>1</a:t>
            </a:r>
            <a:r>
              <a:rPr kumimoji="1" lang="zh-CN" altLang="en-US" dirty="0"/>
              <a:t>～</a:t>
            </a:r>
            <a:r>
              <a:rPr kumimoji="1" lang="en-US" altLang="zh-CN" dirty="0"/>
              <a:t>1.5</a:t>
            </a:r>
            <a:r>
              <a:rPr kumimoji="1" lang="zh-CN" altLang="en-US" dirty="0"/>
              <a:t>小时）</a:t>
            </a:r>
            <a:endParaRPr kumimoji="1" lang="en-US" altLang="zh-CN" dirty="0"/>
          </a:p>
          <a:p>
            <a:r>
              <a:rPr kumimoji="1" lang="zh-CN" altLang="en-US" dirty="0"/>
              <a:t>小组会（平均每两周一次）</a:t>
            </a:r>
            <a:endParaRPr kumimoji="1" lang="en-US" altLang="zh-CN" dirty="0"/>
          </a:p>
          <a:p>
            <a:r>
              <a:rPr kumimoji="1" lang="zh-CN" altLang="en-US" dirty="0"/>
              <a:t>不定期讨论</a:t>
            </a:r>
            <a:r>
              <a:rPr kumimoji="1" lang="en-US" altLang="zh-CN" dirty="0"/>
              <a:t>/</a:t>
            </a:r>
            <a:r>
              <a:rPr kumimoji="1" lang="zh-CN" altLang="en-US" dirty="0"/>
              <a:t>单独讨论（积极主动）</a:t>
            </a:r>
            <a:endParaRPr kumimoji="1" lang="en-US" altLang="zh-CN" dirty="0"/>
          </a:p>
          <a:p>
            <a:r>
              <a:rPr kumimoji="1" lang="zh-CN" altLang="en-US" dirty="0"/>
              <a:t>学期报销（</a:t>
            </a:r>
            <a:r>
              <a:rPr kumimoji="1" lang="en-US" altLang="zh-CN" dirty="0"/>
              <a:t>1000/1500</a:t>
            </a:r>
            <a:r>
              <a:rPr kumimoji="1" lang="zh-CN" altLang="en-US" dirty="0"/>
              <a:t>）</a:t>
            </a:r>
            <a:endParaRPr kumimoji="1" lang="en-US" altLang="zh-CN" dirty="0"/>
          </a:p>
          <a:p>
            <a:pPr lvl="1"/>
            <a:r>
              <a:rPr kumimoji="1" lang="zh-CN" altLang="en-US" dirty="0"/>
              <a:t>要求，周芳</a:t>
            </a:r>
            <a:endParaRPr kumimoji="1" lang="en-US" altLang="zh-CN" dirty="0"/>
          </a:p>
          <a:p>
            <a:r>
              <a:rPr kumimoji="1" lang="zh-CN" altLang="en-US" dirty="0"/>
              <a:t>实验室活动（积极参加）</a:t>
            </a:r>
            <a:endParaRPr kumimoji="1" lang="en-US" altLang="zh-CN" dirty="0"/>
          </a:p>
          <a:p>
            <a:endParaRPr kumimoji="1" lang="zh-CN" altLang="en-US" dirty="0"/>
          </a:p>
        </p:txBody>
      </p:sp>
    </p:spTree>
    <p:extLst>
      <p:ext uri="{BB962C8B-B14F-4D97-AF65-F5344CB8AC3E}">
        <p14:creationId xmlns:p14="http://schemas.microsoft.com/office/powerpoint/2010/main" val="475515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资源管理方法</a:t>
            </a:r>
          </a:p>
        </p:txBody>
      </p:sp>
      <p:sp>
        <p:nvSpPr>
          <p:cNvPr id="3" name="内容占位符 2"/>
          <p:cNvSpPr>
            <a:spLocks noGrp="1"/>
          </p:cNvSpPr>
          <p:nvPr>
            <p:ph idx="1"/>
          </p:nvPr>
        </p:nvSpPr>
        <p:spPr/>
        <p:txBody>
          <a:bodyPr/>
          <a:lstStyle/>
          <a:p>
            <a:r>
              <a:rPr kumimoji="1" lang="zh-CN" altLang="en-US" dirty="0"/>
              <a:t>开放研究问题</a:t>
            </a:r>
            <a:endParaRPr kumimoji="1" lang="en-US" altLang="zh-CN" dirty="0"/>
          </a:p>
          <a:p>
            <a:pPr lvl="1"/>
            <a:r>
              <a:rPr lang="zh-CN" altLang="en-US" b="1" dirty="0"/>
              <a:t>分布式</a:t>
            </a:r>
            <a:r>
              <a:rPr lang="en-US" altLang="zh-CN" b="1" dirty="0"/>
              <a:t>Fairness</a:t>
            </a:r>
            <a:r>
              <a:rPr lang="zh-CN" altLang="en-US" dirty="0"/>
              <a:t>，指有多个候选资源池，可以选择任意池子中；传统</a:t>
            </a:r>
            <a:r>
              <a:rPr lang="en-US" altLang="zh-CN" dirty="0"/>
              <a:t>Fairness</a:t>
            </a:r>
            <a:r>
              <a:rPr lang="zh-CN" altLang="en-US" dirty="0"/>
              <a:t>在单个资源池中</a:t>
            </a:r>
            <a:endParaRPr lang="en-US" altLang="zh-CN" dirty="0"/>
          </a:p>
          <a:p>
            <a:pPr lvl="2"/>
            <a:r>
              <a:rPr kumimoji="1" lang="zh-CN" altLang="en-US" sz="2400" dirty="0"/>
              <a:t>已有工作一般假设能够得到全局信息，整体做计算。</a:t>
            </a:r>
            <a:r>
              <a:rPr kumimoji="1" lang="en-US" altLang="zh-CN" sz="2400" dirty="0"/>
              <a:t>[15], [39], [47]</a:t>
            </a:r>
            <a:r>
              <a:rPr kumimoji="1" lang="zh-CN" altLang="en-US" sz="2400" dirty="0"/>
              <a:t>在</a:t>
            </a:r>
            <a:r>
              <a:rPr kumimoji="1" lang="en-US" altLang="zh-CN" sz="2400" dirty="0"/>
              <a:t>DRF</a:t>
            </a:r>
            <a:r>
              <a:rPr kumimoji="1" lang="zh-CN" altLang="en-US" sz="2400" dirty="0"/>
              <a:t>基础上解决，假设资源不可切分；</a:t>
            </a:r>
            <a:r>
              <a:rPr kumimoji="1" lang="en-US" altLang="zh-CN" sz="2400" dirty="0"/>
              <a:t>[51], [56], [60], [66]</a:t>
            </a:r>
            <a:r>
              <a:rPr kumimoji="1" lang="zh-CN" altLang="en-US" sz="2400" dirty="0"/>
              <a:t>假设资源可分；</a:t>
            </a:r>
            <a:r>
              <a:rPr kumimoji="1" lang="en-US" altLang="zh-CN" sz="2400" dirty="0"/>
              <a:t>[51]</a:t>
            </a:r>
            <a:r>
              <a:rPr kumimoji="1" lang="zh-CN" altLang="en-US" sz="2400" dirty="0"/>
              <a:t>是这个领域第一篇；除</a:t>
            </a:r>
            <a:r>
              <a:rPr kumimoji="1" lang="en-US" altLang="zh-CN" sz="2400" dirty="0"/>
              <a:t>51</a:t>
            </a:r>
            <a:r>
              <a:rPr kumimoji="1" lang="zh-CN" altLang="en-US" sz="2400" dirty="0"/>
              <a:t>外，其他工作都假设</a:t>
            </a:r>
            <a:r>
              <a:rPr kumimoji="1" lang="en-US" altLang="zh-CN" sz="2400" dirty="0"/>
              <a:t>dominate share</a:t>
            </a:r>
            <a:r>
              <a:rPr kumimoji="1" lang="zh-CN" altLang="en-US" sz="2400" dirty="0"/>
              <a:t>是各种资源之和（</a:t>
            </a:r>
            <a:r>
              <a:rPr kumimoji="1" lang="zh-CN" altLang="en-US" sz="2400" dirty="0">
                <a:solidFill>
                  <a:srgbClr val="00B050"/>
                </a:solidFill>
              </a:rPr>
              <a:t>这个假设不太对？</a:t>
            </a:r>
            <a:r>
              <a:rPr kumimoji="1" lang="zh-CN" altLang="en-US" sz="2400" dirty="0"/>
              <a:t>）</a:t>
            </a:r>
            <a:endParaRPr kumimoji="1" lang="en-US" altLang="zh-CN" sz="2400" dirty="0"/>
          </a:p>
          <a:p>
            <a:pPr lvl="2"/>
            <a:r>
              <a:rPr kumimoji="1" lang="zh-CN" altLang="en-US" sz="2400" dirty="0">
                <a:solidFill>
                  <a:srgbClr val="00B050"/>
                </a:solidFill>
              </a:rPr>
              <a:t>但是是否能够得到全局信息，可能代价大，或者有延迟，这种情况如何处理？</a:t>
            </a:r>
            <a:endParaRPr kumimoji="1" lang="en-US" altLang="zh-CN" sz="2400" dirty="0">
              <a:solidFill>
                <a:srgbClr val="00B050"/>
              </a:solidFill>
            </a:endParaRPr>
          </a:p>
          <a:p>
            <a:pPr lvl="1"/>
            <a:r>
              <a:rPr kumimoji="1" lang="en-US" altLang="zh-CN" b="1" dirty="0" err="1"/>
              <a:t>Stragyproof</a:t>
            </a:r>
            <a:r>
              <a:rPr kumimoji="1" lang="zh-CN" altLang="en-US" b="1" dirty="0"/>
              <a:t>攻防</a:t>
            </a:r>
          </a:p>
        </p:txBody>
      </p:sp>
    </p:spTree>
    <p:extLst>
      <p:ext uri="{BB962C8B-B14F-4D97-AF65-F5344CB8AC3E}">
        <p14:creationId xmlns:p14="http://schemas.microsoft.com/office/powerpoint/2010/main" val="6493400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例子</a:t>
            </a:r>
            <a:r>
              <a:rPr kumimoji="1" lang="en-US" altLang="zh-CN" dirty="0"/>
              <a:t>1</a:t>
            </a:r>
            <a:endParaRPr kumimoji="1" lang="zh-CN" altLang="en-US" dirty="0"/>
          </a:p>
        </p:txBody>
      </p:sp>
      <p:sp>
        <p:nvSpPr>
          <p:cNvPr id="3" name="内容占位符 2"/>
          <p:cNvSpPr>
            <a:spLocks noGrp="1"/>
          </p:cNvSpPr>
          <p:nvPr>
            <p:ph idx="1"/>
          </p:nvPr>
        </p:nvSpPr>
        <p:spPr>
          <a:xfrm>
            <a:off x="838200" y="1825625"/>
            <a:ext cx="8501743" cy="4866120"/>
          </a:xfrm>
        </p:spPr>
        <p:txBody>
          <a:bodyPr>
            <a:normAutofit/>
          </a:bodyPr>
          <a:lstStyle/>
          <a:p>
            <a:r>
              <a:rPr kumimoji="1" lang="zh-CN" altLang="en-US" dirty="0"/>
              <a:t>可伸缩调整子系统（</a:t>
            </a:r>
            <a:r>
              <a:rPr kumimoji="1" lang="en-US" altLang="zh-CN" dirty="0" err="1"/>
              <a:t>Scale-up+Scale-out</a:t>
            </a:r>
            <a:r>
              <a:rPr kumimoji="1" lang="zh-CN" altLang="en-US" dirty="0"/>
              <a:t>）</a:t>
            </a:r>
            <a:endParaRPr kumimoji="1" lang="en-US" altLang="zh-CN" dirty="0"/>
          </a:p>
          <a:p>
            <a:pPr lvl="1"/>
            <a:r>
              <a:rPr kumimoji="1" lang="en-US" altLang="zh-CN" dirty="0"/>
              <a:t>K8s</a:t>
            </a:r>
            <a:r>
              <a:rPr kumimoji="1" lang="zh-CN" altLang="en-US" dirty="0"/>
              <a:t>平台支持资源隔离，多级存储，实时调整资源（带宽）</a:t>
            </a:r>
            <a:endParaRPr kumimoji="1" lang="en-US" altLang="zh-CN" dirty="0"/>
          </a:p>
          <a:p>
            <a:pPr lvl="1"/>
            <a:r>
              <a:rPr kumimoji="1" lang="zh-CN" altLang="en-US" dirty="0"/>
              <a:t>衡量指标：</a:t>
            </a:r>
            <a:r>
              <a:rPr kumimoji="1" lang="en-US" altLang="zh-CN" dirty="0"/>
              <a:t>SLA</a:t>
            </a:r>
            <a:r>
              <a:rPr kumimoji="1" lang="zh-CN" altLang="en-US" dirty="0"/>
              <a:t>达标用户数</a:t>
            </a:r>
            <a:r>
              <a:rPr kumimoji="1" lang="en-US" altLang="zh-CN" dirty="0"/>
              <a:t>/</a:t>
            </a:r>
            <a:r>
              <a:rPr kumimoji="1" lang="zh-CN" altLang="en-US" dirty="0"/>
              <a:t>占用资源积分</a:t>
            </a:r>
            <a:endParaRPr kumimoji="1" lang="en-US" altLang="zh-CN" dirty="0"/>
          </a:p>
          <a:p>
            <a:pPr lvl="1"/>
            <a:r>
              <a:rPr kumimoji="1" lang="zh-CN" altLang="en-US" dirty="0"/>
              <a:t>最优资源分布探测：根据</a:t>
            </a:r>
            <a:r>
              <a:rPr kumimoji="1" lang="en-US" altLang="zh-CN" dirty="0"/>
              <a:t>sample</a:t>
            </a:r>
            <a:r>
              <a:rPr kumimoji="1" lang="zh-CN" altLang="en-US" dirty="0"/>
              <a:t> </a:t>
            </a:r>
            <a:r>
              <a:rPr kumimoji="1" lang="en-US" altLang="zh-CN" dirty="0" err="1"/>
              <a:t>data&amp;workload</a:t>
            </a:r>
            <a:r>
              <a:rPr kumimoji="1" lang="zh-CN" altLang="en-US" dirty="0"/>
              <a:t>，探测总资源如何在各节点分布最优（给出扩展原则）</a:t>
            </a:r>
            <a:endParaRPr kumimoji="1" lang="en-US" altLang="zh-CN" dirty="0"/>
          </a:p>
          <a:p>
            <a:pPr lvl="1"/>
            <a:r>
              <a:rPr kumimoji="1" lang="zh-CN" altLang="en-US" dirty="0"/>
              <a:t>高水位平滑迁移：临时</a:t>
            </a:r>
            <a:r>
              <a:rPr kumimoji="1" lang="en-US" altLang="zh-CN" dirty="0"/>
              <a:t>scale-up</a:t>
            </a:r>
          </a:p>
          <a:p>
            <a:pPr lvl="1"/>
            <a:r>
              <a:rPr kumimoji="1" lang="en-US" altLang="zh-CN" dirty="0"/>
              <a:t>K8s</a:t>
            </a:r>
            <a:r>
              <a:rPr kumimoji="1" lang="zh-CN" altLang="en-US" dirty="0"/>
              <a:t>平台节点资源不足</a:t>
            </a:r>
            <a:r>
              <a:rPr kumimoji="1" lang="en-US" altLang="zh-CN" dirty="0"/>
              <a:t>scale-up</a:t>
            </a:r>
            <a:r>
              <a:rPr kumimoji="1" lang="zh-CN" altLang="en-US" dirty="0"/>
              <a:t>时，求解次优解</a:t>
            </a:r>
            <a:endParaRPr kumimoji="1" lang="en-US" altLang="zh-CN" dirty="0"/>
          </a:p>
          <a:p>
            <a:endParaRPr kumimoji="1" lang="en-US" altLang="zh-CN" dirty="0"/>
          </a:p>
          <a:p>
            <a:pPr lvl="1"/>
            <a:r>
              <a:rPr kumimoji="1" lang="zh-CN" altLang="en-US" dirty="0"/>
              <a:t>曾翔，孙殿森，</a:t>
            </a:r>
            <a:r>
              <a:rPr kumimoji="1" lang="en-US" altLang="zh-CN" dirty="0"/>
              <a:t>ICDE</a:t>
            </a:r>
            <a:r>
              <a:rPr kumimoji="1" lang="zh-CN" altLang="en-US" dirty="0"/>
              <a:t> </a:t>
            </a:r>
            <a:r>
              <a:rPr kumimoji="1" lang="en-US" altLang="zh-CN" dirty="0"/>
              <a:t>Demo</a:t>
            </a:r>
          </a:p>
          <a:p>
            <a:pPr lvl="1"/>
            <a:r>
              <a:rPr kumimoji="1" lang="zh-CN" altLang="en-US" dirty="0"/>
              <a:t>参考</a:t>
            </a:r>
            <a:r>
              <a:rPr kumimoji="1" lang="en-US" altLang="zh-CN" dirty="0"/>
              <a:t>Quasar: Resource-Efficient and </a:t>
            </a:r>
            <a:r>
              <a:rPr kumimoji="1" lang="en-US" altLang="zh-CN" dirty="0" err="1"/>
              <a:t>QoS</a:t>
            </a:r>
            <a:r>
              <a:rPr kumimoji="1" lang="en-US" altLang="zh-CN" dirty="0"/>
              <a:t>-Aware Cluster Management</a:t>
            </a:r>
            <a:r>
              <a:rPr kumimoji="1" lang="zh-CN" altLang="en-US" dirty="0"/>
              <a:t>（</a:t>
            </a:r>
            <a:r>
              <a:rPr kumimoji="1" lang="en-US" altLang="zh-CN" dirty="0"/>
              <a:t>ASPLOS</a:t>
            </a:r>
            <a:r>
              <a:rPr kumimoji="1" lang="mr-IN" altLang="zh-CN" dirty="0"/>
              <a:t>’</a:t>
            </a:r>
            <a:r>
              <a:rPr kumimoji="1" lang="en-US" altLang="zh-CN" dirty="0"/>
              <a:t>14</a:t>
            </a:r>
            <a:r>
              <a:rPr kumimoji="1" lang="zh-CN" altLang="en-US" dirty="0"/>
              <a:t>）</a:t>
            </a:r>
          </a:p>
        </p:txBody>
      </p:sp>
      <p:sp>
        <p:nvSpPr>
          <p:cNvPr id="4" name="矩形 3"/>
          <p:cNvSpPr/>
          <p:nvPr/>
        </p:nvSpPr>
        <p:spPr>
          <a:xfrm>
            <a:off x="8534400" y="3848894"/>
            <a:ext cx="3499757" cy="1477328"/>
          </a:xfrm>
          <a:prstGeom prst="rect">
            <a:avLst/>
          </a:prstGeom>
        </p:spPr>
        <p:txBody>
          <a:bodyPr wrap="square">
            <a:spAutoFit/>
          </a:bodyPr>
          <a:lstStyle/>
          <a:p>
            <a:pPr algn="ctr"/>
            <a:r>
              <a:rPr lang="en-US" altLang="zh-CN" dirty="0">
                <a:solidFill>
                  <a:srgbClr val="353535"/>
                </a:solidFill>
                <a:latin typeface="AppleSystemUIFont" charset="0"/>
              </a:rPr>
              <a:t>PD </a:t>
            </a:r>
            <a:r>
              <a:rPr lang="zh-CN" altLang="en-US" dirty="0">
                <a:solidFill>
                  <a:srgbClr val="353535"/>
                </a:solidFill>
                <a:latin typeface=".PingFangSC-Regular" charset="-122"/>
                <a:ea typeface=".PingFangSC-Regular" charset="-122"/>
              </a:rPr>
              <a:t>（</a:t>
            </a:r>
            <a:r>
              <a:rPr lang="en-US" altLang="zh-CN" dirty="0">
                <a:solidFill>
                  <a:srgbClr val="353535"/>
                </a:solidFill>
                <a:latin typeface="AppleSystemUIFont" charset="0"/>
                <a:ea typeface=".PingFangSC-Regular" charset="-122"/>
              </a:rPr>
              <a:t>TiKV</a:t>
            </a:r>
            <a:r>
              <a:rPr lang="zh-CN" altLang="en-US" dirty="0">
                <a:solidFill>
                  <a:srgbClr val="353535"/>
                </a:solidFill>
                <a:latin typeface=".PingFangSC-Regular" charset="-122"/>
                <a:ea typeface=".PingFangSC-Regular" charset="-122"/>
              </a:rPr>
              <a:t>）；</a:t>
            </a:r>
            <a:r>
              <a:rPr lang="en-US" altLang="zh-CN" dirty="0" err="1">
                <a:solidFill>
                  <a:srgbClr val="353535"/>
                </a:solidFill>
                <a:latin typeface="AppleSystemUIFont" charset="0"/>
                <a:ea typeface=".PingFangSC-Regular" charset="-122"/>
              </a:rPr>
              <a:t>Memcached</a:t>
            </a:r>
            <a:endParaRPr lang="en-US" altLang="zh-CN" dirty="0">
              <a:solidFill>
                <a:srgbClr val="353535"/>
              </a:solidFill>
              <a:latin typeface="AppleSystemUIFont" charset="0"/>
              <a:ea typeface=".PingFangSC-Regular" charset="-122"/>
            </a:endParaRPr>
          </a:p>
          <a:p>
            <a:pPr algn="ctr"/>
            <a:r>
              <a:rPr lang="en-US" altLang="zh-CN" dirty="0">
                <a:solidFill>
                  <a:srgbClr val="353535"/>
                </a:solidFill>
                <a:latin typeface="AppleSystemUIFont" charset="0"/>
                <a:ea typeface=".PingFangSC-Regular" charset="-122"/>
              </a:rPr>
              <a:t>————————————</a:t>
            </a:r>
          </a:p>
          <a:p>
            <a:pPr algn="ctr"/>
            <a:r>
              <a:rPr lang="en-US" altLang="zh-CN" dirty="0">
                <a:solidFill>
                  <a:srgbClr val="353535"/>
                </a:solidFill>
                <a:latin typeface="AppleSystemUIFont" charset="0"/>
                <a:ea typeface=".PingFangSC-Regular" charset="-122"/>
              </a:rPr>
              <a:t>Operator</a:t>
            </a:r>
          </a:p>
          <a:p>
            <a:pPr algn="ctr"/>
            <a:r>
              <a:rPr lang="en-US" altLang="zh-CN" dirty="0">
                <a:solidFill>
                  <a:srgbClr val="353535"/>
                </a:solidFill>
                <a:latin typeface="AppleSystemUIFont" charset="0"/>
                <a:ea typeface=".PingFangSC-Regular" charset="-122"/>
              </a:rPr>
              <a:t>————————————</a:t>
            </a:r>
          </a:p>
          <a:p>
            <a:pPr algn="ctr"/>
            <a:r>
              <a:rPr lang="en-US" altLang="zh-CN" dirty="0">
                <a:solidFill>
                  <a:srgbClr val="353535"/>
                </a:solidFill>
                <a:latin typeface="AppleSystemUIFont" charset="0"/>
                <a:ea typeface=".PingFangSC-Regular" charset="-122"/>
              </a:rPr>
              <a:t>IP </a:t>
            </a:r>
            <a:r>
              <a:rPr lang="zh-CN" altLang="en-US" dirty="0">
                <a:solidFill>
                  <a:srgbClr val="353535"/>
                </a:solidFill>
                <a:latin typeface=".PingFangSC-Regular" charset="-122"/>
                <a:ea typeface=".PingFangSC-Regular" charset="-122"/>
              </a:rPr>
              <a:t>（</a:t>
            </a:r>
            <a:r>
              <a:rPr lang="en-US" altLang="zh-CN" dirty="0">
                <a:solidFill>
                  <a:srgbClr val="353535"/>
                </a:solidFill>
                <a:latin typeface="AppleSystemUIFont" charset="0"/>
                <a:ea typeface=".PingFangSC-Regular" charset="-122"/>
              </a:rPr>
              <a:t>K8s</a:t>
            </a:r>
            <a:r>
              <a:rPr lang="zh-CN" altLang="en-US" dirty="0">
                <a:solidFill>
                  <a:srgbClr val="353535"/>
                </a:solidFill>
                <a:latin typeface=".PingFangSC-Regular" charset="-122"/>
                <a:ea typeface=".PingFangSC-Regular" charset="-122"/>
              </a:rPr>
              <a:t>）</a:t>
            </a:r>
            <a:endParaRPr lang="zh-CN" altLang="en-US" dirty="0"/>
          </a:p>
        </p:txBody>
      </p:sp>
    </p:spTree>
    <p:extLst>
      <p:ext uri="{BB962C8B-B14F-4D97-AF65-F5344CB8AC3E}">
        <p14:creationId xmlns:p14="http://schemas.microsoft.com/office/powerpoint/2010/main" val="62527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例子</a:t>
            </a:r>
            <a:r>
              <a:rPr kumimoji="1" lang="en-US" altLang="zh-CN" dirty="0"/>
              <a:t>2</a:t>
            </a:r>
            <a:endParaRPr kumimoji="1" lang="zh-CN" altLang="en-US" dirty="0"/>
          </a:p>
        </p:txBody>
      </p:sp>
      <p:sp>
        <p:nvSpPr>
          <p:cNvPr id="3" name="内容占位符 2"/>
          <p:cNvSpPr>
            <a:spLocks noGrp="1"/>
          </p:cNvSpPr>
          <p:nvPr>
            <p:ph idx="1"/>
          </p:nvPr>
        </p:nvSpPr>
        <p:spPr/>
        <p:txBody>
          <a:bodyPr/>
          <a:lstStyle/>
          <a:p>
            <a:r>
              <a:rPr kumimoji="1" lang="en-US" altLang="zh-CN" dirty="0"/>
              <a:t>Managing Tail Latency in Datacenter-Scale File Systems Under Production Constraints</a:t>
            </a:r>
            <a:r>
              <a:rPr kumimoji="1" lang="zh-CN" altLang="en-US" dirty="0"/>
              <a:t> </a:t>
            </a:r>
            <a:r>
              <a:rPr kumimoji="1" lang="en-US" altLang="zh-CN" dirty="0"/>
              <a:t>(EuroSys’19)</a:t>
            </a:r>
          </a:p>
          <a:p>
            <a:pPr lvl="1"/>
            <a:r>
              <a:rPr kumimoji="1" lang="zh-CN" altLang="en-US" dirty="0"/>
              <a:t>背景：</a:t>
            </a:r>
            <a:r>
              <a:rPr kumimoji="1" lang="en-US" altLang="zh-CN" dirty="0"/>
              <a:t>Resource-harvesting systems (latency</a:t>
            </a:r>
            <a:r>
              <a:rPr kumimoji="1" lang="zh-CN" altLang="en-US" dirty="0"/>
              <a:t>为主和</a:t>
            </a:r>
            <a:r>
              <a:rPr kumimoji="1" lang="en-US" altLang="zh-CN" dirty="0"/>
              <a:t>batch computing</a:t>
            </a:r>
            <a:r>
              <a:rPr kumimoji="1" lang="zh-CN" altLang="en-US" dirty="0"/>
              <a:t> </a:t>
            </a:r>
            <a:r>
              <a:rPr kumimoji="1" lang="en-US" altLang="zh-CN" dirty="0"/>
              <a:t>job</a:t>
            </a:r>
            <a:r>
              <a:rPr kumimoji="1" lang="zh-CN" altLang="en-US" dirty="0"/>
              <a:t>混合</a:t>
            </a:r>
            <a:r>
              <a:rPr kumimoji="1" lang="en-US" altLang="zh-CN" dirty="0"/>
              <a:t>)</a:t>
            </a:r>
            <a:r>
              <a:rPr kumimoji="1" lang="zh-CN" altLang="en-US" dirty="0"/>
              <a:t>中，一般不在意后者的延迟，实际也很重要（更早释放资源；提高用户满意度；时间过长用户不需要了），本文保障其延迟</a:t>
            </a:r>
            <a:endParaRPr kumimoji="1" lang="en-US" altLang="zh-CN" dirty="0"/>
          </a:p>
          <a:p>
            <a:pPr lvl="1"/>
            <a:r>
              <a:rPr kumimoji="1" lang="zh-CN" altLang="en-US" dirty="0"/>
              <a:t>方法：</a:t>
            </a:r>
            <a:endParaRPr kumimoji="1" lang="en-US" altLang="zh-CN" dirty="0"/>
          </a:p>
          <a:p>
            <a:pPr lvl="2"/>
            <a:r>
              <a:rPr kumimoji="1" lang="en-US" altLang="zh-CN" b="1" dirty="0"/>
              <a:t>Fail Fast</a:t>
            </a:r>
            <a:r>
              <a:rPr kumimoji="1" lang="en-US" altLang="zh-CN" dirty="0"/>
              <a:t>:</a:t>
            </a:r>
            <a:r>
              <a:rPr lang="zh-CN" altLang="en-US" dirty="0"/>
              <a:t>当往一个</a:t>
            </a:r>
            <a:r>
              <a:rPr lang="en-US" altLang="zh-CN" dirty="0"/>
              <a:t>block server</a:t>
            </a:r>
            <a:r>
              <a:rPr lang="zh-CN" altLang="en-US" dirty="0"/>
              <a:t>上的写操作</a:t>
            </a:r>
            <a:r>
              <a:rPr lang="en-US" altLang="zh-CN" dirty="0"/>
              <a:t>95th</a:t>
            </a:r>
            <a:r>
              <a:rPr lang="zh-CN" altLang="en-US" dirty="0"/>
              <a:t>尾延迟超过正常值的</a:t>
            </a:r>
            <a:r>
              <a:rPr lang="en-US" altLang="zh-CN" dirty="0"/>
              <a:t>3</a:t>
            </a:r>
            <a:r>
              <a:rPr lang="zh-CN" altLang="en-US" dirty="0"/>
              <a:t>倍时，就认为这个</a:t>
            </a:r>
            <a:r>
              <a:rPr lang="en-US" altLang="zh-CN" dirty="0"/>
              <a:t>server</a:t>
            </a:r>
            <a:r>
              <a:rPr lang="zh-CN" altLang="en-US" dirty="0"/>
              <a:t>挂了（可能资源不够，访问特别慢了），强行切换到另一个</a:t>
            </a:r>
            <a:r>
              <a:rPr lang="en-US" altLang="zh-CN" dirty="0"/>
              <a:t>server</a:t>
            </a:r>
            <a:r>
              <a:rPr lang="zh-CN" altLang="en-US" dirty="0"/>
              <a:t>上</a:t>
            </a:r>
            <a:endParaRPr lang="en-US" altLang="zh-CN" dirty="0"/>
          </a:p>
          <a:p>
            <a:pPr lvl="2"/>
            <a:r>
              <a:rPr lang="en-US" altLang="zh-CN" b="1" dirty="0"/>
              <a:t>Read hedging</a:t>
            </a:r>
            <a:r>
              <a:rPr lang="en-US" altLang="zh-CN" dirty="0"/>
              <a:t>: </a:t>
            </a:r>
            <a:r>
              <a:rPr lang="zh-CN" altLang="en-US" dirty="0"/>
              <a:t>如果读操作延迟过大，就换一个</a:t>
            </a:r>
            <a:r>
              <a:rPr lang="en-US" altLang="zh-CN" dirty="0"/>
              <a:t>block server</a:t>
            </a:r>
            <a:endParaRPr kumimoji="1" lang="en-US" altLang="zh-CN" dirty="0"/>
          </a:p>
          <a:p>
            <a:pPr lvl="1"/>
            <a:r>
              <a:rPr lang="zh-CN" altLang="en-US" dirty="0"/>
              <a:t>效果：在</a:t>
            </a:r>
            <a:r>
              <a:rPr lang="en-US" altLang="zh-CN" dirty="0"/>
              <a:t>HDFS</a:t>
            </a:r>
            <a:r>
              <a:rPr lang="zh-CN" altLang="en-US" dirty="0"/>
              <a:t>上，对于</a:t>
            </a:r>
            <a:r>
              <a:rPr lang="en-US" altLang="zh-CN" dirty="0"/>
              <a:t>IO</a:t>
            </a:r>
            <a:r>
              <a:rPr lang="zh-CN" altLang="en-US" dirty="0"/>
              <a:t>密集型任务来说，</a:t>
            </a:r>
            <a:r>
              <a:rPr lang="en-US" altLang="zh-CN" dirty="0"/>
              <a:t>99</a:t>
            </a:r>
            <a:r>
              <a:rPr lang="zh-CN" altLang="en-US" dirty="0"/>
              <a:t>百分位的延迟减小了</a:t>
            </a:r>
            <a:r>
              <a:rPr lang="en-US" altLang="zh-CN" dirty="0"/>
              <a:t>19</a:t>
            </a:r>
            <a:r>
              <a:rPr lang="zh-CN" altLang="en-US" dirty="0"/>
              <a:t>倍</a:t>
            </a:r>
            <a:endParaRPr kumimoji="1" lang="en-US" altLang="zh-CN" dirty="0"/>
          </a:p>
        </p:txBody>
      </p:sp>
    </p:spTree>
    <p:extLst>
      <p:ext uri="{BB962C8B-B14F-4D97-AF65-F5344CB8AC3E}">
        <p14:creationId xmlns:p14="http://schemas.microsoft.com/office/powerpoint/2010/main" val="8642182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例子</a:t>
            </a:r>
            <a:r>
              <a:rPr kumimoji="1" lang="en-US" altLang="zh-CN" dirty="0"/>
              <a:t>3</a:t>
            </a:r>
            <a:endParaRPr kumimoji="1" lang="zh-CN" altLang="en-US" dirty="0"/>
          </a:p>
        </p:txBody>
      </p:sp>
      <p:sp>
        <p:nvSpPr>
          <p:cNvPr id="3" name="内容占位符 2"/>
          <p:cNvSpPr>
            <a:spLocks noGrp="1"/>
          </p:cNvSpPr>
          <p:nvPr>
            <p:ph idx="1"/>
          </p:nvPr>
        </p:nvSpPr>
        <p:spPr/>
        <p:txBody>
          <a:bodyPr/>
          <a:lstStyle/>
          <a:p>
            <a:r>
              <a:rPr kumimoji="1" lang="en-US" altLang="zh-CN" dirty="0" err="1"/>
              <a:t>CoPart</a:t>
            </a:r>
            <a:r>
              <a:rPr kumimoji="1" lang="en-US" altLang="zh-CN" dirty="0"/>
              <a:t>: Coordinated Partitioning of Last-Level Cache and Memory Bandwidth for Fairness-Aware Workload Consolidation on Commodity Servers</a:t>
            </a:r>
            <a:r>
              <a:rPr kumimoji="1" lang="zh-CN" altLang="en-US" dirty="0"/>
              <a:t> </a:t>
            </a:r>
            <a:r>
              <a:rPr kumimoji="1" lang="en-US" altLang="zh-CN" dirty="0"/>
              <a:t>(EuroSys’19)</a:t>
            </a:r>
          </a:p>
          <a:p>
            <a:pPr lvl="1"/>
            <a:r>
              <a:rPr kumimoji="1" lang="en-US" altLang="zh-CN" dirty="0"/>
              <a:t>Intel</a:t>
            </a:r>
            <a:r>
              <a:rPr kumimoji="1" lang="zh-CN" altLang="en-US" dirty="0"/>
              <a:t>的</a:t>
            </a:r>
            <a:r>
              <a:rPr kumimoji="1" lang="en-US" altLang="zh-CN" b="1" dirty="0"/>
              <a:t>RDT</a:t>
            </a:r>
            <a:r>
              <a:rPr kumimoji="1" lang="zh-CN" altLang="en-US" dirty="0"/>
              <a:t>技术可以控制每个进程的</a:t>
            </a:r>
            <a:r>
              <a:rPr kumimoji="1" lang="en-US" altLang="zh-CN" dirty="0"/>
              <a:t>LLC</a:t>
            </a:r>
            <a:r>
              <a:rPr kumimoji="1" lang="zh-CN" altLang="en-US" dirty="0"/>
              <a:t>大小和内存访问带宽，</a:t>
            </a:r>
            <a:r>
              <a:rPr lang="en-US" altLang="zh-CN" dirty="0"/>
              <a:t>Cache Allocation Technology (</a:t>
            </a:r>
            <a:r>
              <a:rPr lang="en-US" altLang="zh-CN" b="1" dirty="0"/>
              <a:t>CAT</a:t>
            </a:r>
            <a:r>
              <a:rPr lang="en-US" altLang="zh-CN" dirty="0"/>
              <a:t>)</a:t>
            </a:r>
            <a:r>
              <a:rPr lang="zh-CN" altLang="en-US" dirty="0"/>
              <a:t>和</a:t>
            </a:r>
            <a:r>
              <a:rPr lang="en-US" altLang="zh-CN" dirty="0"/>
              <a:t>Memory Bandwidth Allocation (</a:t>
            </a:r>
            <a:r>
              <a:rPr lang="en-US" altLang="zh-CN" b="1" dirty="0"/>
              <a:t>MBA</a:t>
            </a:r>
            <a:r>
              <a:rPr lang="en-US" altLang="zh-CN" dirty="0"/>
              <a:t>)</a:t>
            </a:r>
          </a:p>
          <a:p>
            <a:pPr lvl="2"/>
            <a:r>
              <a:rPr lang="en-US" altLang="zh-CN" dirty="0"/>
              <a:t>2016/2017</a:t>
            </a:r>
            <a:r>
              <a:rPr lang="zh-CN" altLang="en-US" dirty="0"/>
              <a:t>在</a:t>
            </a:r>
            <a:r>
              <a:rPr lang="en-US" altLang="zh-CN" dirty="0"/>
              <a:t>CA</a:t>
            </a:r>
            <a:r>
              <a:rPr lang="zh-CN" altLang="en-US" dirty="0"/>
              <a:t>领域开始做，本文号称第一篇将</a:t>
            </a:r>
            <a:r>
              <a:rPr lang="en-US" altLang="zh-CN" dirty="0"/>
              <a:t>RDT</a:t>
            </a:r>
            <a:r>
              <a:rPr lang="zh-CN" altLang="en-US" dirty="0"/>
              <a:t>用在内存数据系统，保障公平性</a:t>
            </a:r>
            <a:endParaRPr lang="en-US" altLang="zh-CN" dirty="0"/>
          </a:p>
          <a:p>
            <a:pPr lvl="1"/>
            <a:r>
              <a:rPr lang="en-US" altLang="zh-CN" dirty="0"/>
              <a:t>Motivation: </a:t>
            </a:r>
            <a:r>
              <a:rPr lang="zh-CN" altLang="en-US" dirty="0"/>
              <a:t>论文对很多程序做了分析，发现分为是</a:t>
            </a:r>
            <a:r>
              <a:rPr lang="en-US" altLang="zh-CN" dirty="0"/>
              <a:t>LLC-</a:t>
            </a:r>
            <a:r>
              <a:rPr lang="en-US" altLang="zh-CN" dirty="0" err="1"/>
              <a:t>sentive</a:t>
            </a:r>
            <a:r>
              <a:rPr lang="zh-CN" altLang="en-US" dirty="0"/>
              <a:t>型和</a:t>
            </a:r>
            <a:r>
              <a:rPr lang="en-US" altLang="zh-CN" dirty="0"/>
              <a:t>Memory-bandwidth-sensitive</a:t>
            </a:r>
            <a:r>
              <a:rPr lang="zh-CN" altLang="en-US" dirty="0"/>
              <a:t>，可以互补</a:t>
            </a:r>
            <a:endParaRPr lang="en-US" altLang="zh-CN" dirty="0"/>
          </a:p>
          <a:p>
            <a:pPr lvl="1"/>
            <a:endParaRPr kumimoji="1" lang="zh-CN" altLang="en-US" dirty="0"/>
          </a:p>
        </p:txBody>
      </p:sp>
    </p:spTree>
    <p:extLst>
      <p:ext uri="{BB962C8B-B14F-4D97-AF65-F5344CB8AC3E}">
        <p14:creationId xmlns:p14="http://schemas.microsoft.com/office/powerpoint/2010/main" val="19013388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例子</a:t>
            </a:r>
            <a:r>
              <a:rPr kumimoji="1" lang="en-US" altLang="zh-CN" dirty="0"/>
              <a:t>3</a:t>
            </a:r>
            <a:endParaRPr kumimoji="1" lang="zh-CN" altLang="en-US" dirty="0"/>
          </a:p>
        </p:txBody>
      </p:sp>
      <p:sp>
        <p:nvSpPr>
          <p:cNvPr id="3" name="内容占位符 2"/>
          <p:cNvSpPr>
            <a:spLocks noGrp="1"/>
          </p:cNvSpPr>
          <p:nvPr>
            <p:ph idx="1"/>
          </p:nvPr>
        </p:nvSpPr>
        <p:spPr>
          <a:xfrm>
            <a:off x="838200" y="1825625"/>
            <a:ext cx="6296891" cy="4351338"/>
          </a:xfrm>
        </p:spPr>
        <p:txBody>
          <a:bodyPr/>
          <a:lstStyle/>
          <a:p>
            <a:r>
              <a:rPr kumimoji="1" lang="en-US" altLang="zh-CN" dirty="0" err="1"/>
              <a:t>CoPart</a:t>
            </a:r>
            <a:endParaRPr kumimoji="1" lang="en-US" altLang="zh-CN" dirty="0"/>
          </a:p>
          <a:p>
            <a:pPr lvl="1"/>
            <a:r>
              <a:rPr lang="zh-CN" altLang="en-US" dirty="0"/>
              <a:t>分析确定每个程序的类型（</a:t>
            </a:r>
            <a:r>
              <a:rPr lang="en-US" altLang="zh-CN" dirty="0"/>
              <a:t>LLC/Mem-sensitive</a:t>
            </a:r>
            <a:r>
              <a:rPr lang="zh-CN" altLang="en-US" dirty="0"/>
              <a:t>）以及程序当前状态是</a:t>
            </a:r>
            <a:r>
              <a:rPr lang="en-US" altLang="zh-CN" dirty="0"/>
              <a:t>Maintain</a:t>
            </a:r>
            <a:r>
              <a:rPr lang="zh-CN" altLang="en-US" dirty="0"/>
              <a:t>、</a:t>
            </a:r>
            <a:r>
              <a:rPr lang="en-US" altLang="zh-CN" dirty="0"/>
              <a:t>Supply</a:t>
            </a:r>
            <a:r>
              <a:rPr lang="zh-CN" altLang="en-US" dirty="0"/>
              <a:t>还是</a:t>
            </a:r>
            <a:r>
              <a:rPr lang="en-US" altLang="zh-CN" dirty="0"/>
              <a:t>Demand</a:t>
            </a:r>
            <a:r>
              <a:rPr lang="zh-CN" altLang="en-US" dirty="0"/>
              <a:t>（如下图的有限状态机模型，其中的阈值都是由经验确定），</a:t>
            </a:r>
            <a:endParaRPr lang="en-US" altLang="zh-CN" dirty="0"/>
          </a:p>
          <a:p>
            <a:pPr lvl="1"/>
            <a:r>
              <a:rPr lang="en-US" altLang="zh-CN" dirty="0"/>
              <a:t>Supply</a:t>
            </a:r>
            <a:r>
              <a:rPr lang="zh-CN" altLang="en-US" dirty="0"/>
              <a:t>指的是给程序分配更多的</a:t>
            </a:r>
            <a:r>
              <a:rPr lang="en-US" altLang="zh-CN" dirty="0"/>
              <a:t>LLC</a:t>
            </a:r>
            <a:r>
              <a:rPr lang="zh-CN" altLang="en-US" dirty="0"/>
              <a:t>或内存带宽（两种资源分开考虑），程序性能下降不明显，这样该程序可以让出一些资源；</a:t>
            </a:r>
            <a:endParaRPr lang="en-US" altLang="zh-CN" dirty="0"/>
          </a:p>
          <a:p>
            <a:pPr lvl="1"/>
            <a:r>
              <a:rPr lang="en-US" altLang="zh-CN" dirty="0"/>
              <a:t>Demand</a:t>
            </a:r>
            <a:r>
              <a:rPr lang="zh-CN" altLang="en-US" dirty="0"/>
              <a:t>指给该程序分配资源，性能提升明显</a:t>
            </a:r>
            <a:endParaRPr kumimoji="1" lang="en-US" altLang="zh-CN" dirty="0"/>
          </a:p>
          <a:p>
            <a:pPr lvl="1"/>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5764" y="2556648"/>
            <a:ext cx="5216236" cy="2889291"/>
          </a:xfrm>
          <a:prstGeom prst="rect">
            <a:avLst/>
          </a:prstGeom>
        </p:spPr>
      </p:pic>
    </p:spTree>
    <p:extLst>
      <p:ext uri="{BB962C8B-B14F-4D97-AF65-F5344CB8AC3E}">
        <p14:creationId xmlns:p14="http://schemas.microsoft.com/office/powerpoint/2010/main" val="6706516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例子</a:t>
            </a:r>
            <a:r>
              <a:rPr kumimoji="1" lang="en-US" altLang="zh-CN" dirty="0"/>
              <a:t>3</a:t>
            </a:r>
            <a:endParaRPr kumimoji="1" lang="zh-CN" altLang="en-US" dirty="0"/>
          </a:p>
        </p:txBody>
      </p:sp>
      <p:sp>
        <p:nvSpPr>
          <p:cNvPr id="3" name="内容占位符 2"/>
          <p:cNvSpPr>
            <a:spLocks noGrp="1"/>
          </p:cNvSpPr>
          <p:nvPr>
            <p:ph idx="1"/>
          </p:nvPr>
        </p:nvSpPr>
        <p:spPr>
          <a:xfrm>
            <a:off x="838200" y="1825625"/>
            <a:ext cx="10383982" cy="4907684"/>
          </a:xfrm>
        </p:spPr>
        <p:txBody>
          <a:bodyPr>
            <a:normAutofit/>
          </a:bodyPr>
          <a:lstStyle/>
          <a:p>
            <a:r>
              <a:rPr kumimoji="1" lang="en-US" altLang="zh-CN" dirty="0" err="1"/>
              <a:t>CoPart</a:t>
            </a:r>
            <a:endParaRPr kumimoji="1" lang="en-US" altLang="zh-CN" dirty="0"/>
          </a:p>
          <a:p>
            <a:pPr lvl="1"/>
            <a:r>
              <a:rPr lang="zh-CN" altLang="en-US" dirty="0"/>
              <a:t>将所有</a:t>
            </a:r>
            <a:r>
              <a:rPr lang="en-US" altLang="zh-CN" dirty="0"/>
              <a:t>supply</a:t>
            </a:r>
            <a:r>
              <a:rPr lang="zh-CN" altLang="en-US" dirty="0"/>
              <a:t>程序的资源分配给所有</a:t>
            </a:r>
            <a:r>
              <a:rPr lang="en-US" altLang="zh-CN" dirty="0"/>
              <a:t>demand</a:t>
            </a:r>
            <a:r>
              <a:rPr lang="zh-CN" altLang="en-US" dirty="0"/>
              <a:t>程序，这里是一个分配优化的问题，本文将这个问题规约为</a:t>
            </a:r>
            <a:r>
              <a:rPr lang="en-US" altLang="zh-CN" b="1" dirty="0"/>
              <a:t>Hospital/Resident</a:t>
            </a:r>
            <a:r>
              <a:rPr lang="zh-CN" altLang="en-US" dirty="0"/>
              <a:t>这样经济学中的经典问题，进行求解</a:t>
            </a:r>
            <a:endParaRPr kumimoji="1" lang="en-US" altLang="zh-CN" dirty="0"/>
          </a:p>
          <a:p>
            <a:r>
              <a:rPr lang="en-US" altLang="zh-CN" dirty="0"/>
              <a:t>Hospital/Resident</a:t>
            </a:r>
          </a:p>
          <a:p>
            <a:pPr lvl="1"/>
            <a:r>
              <a:rPr lang="zh-CN" altLang="en-US" dirty="0"/>
              <a:t>有一系列医院可以接受毕业生，每个医院都有一个毕业生的优先级队列，优先录用前面的人；每个毕业生自己也有一个医院的优先级队列，尽量去前面的医院工作。</a:t>
            </a:r>
            <a:endParaRPr lang="en-US" altLang="zh-CN" dirty="0"/>
          </a:p>
          <a:p>
            <a:pPr lvl="1"/>
            <a:r>
              <a:rPr lang="zh-CN" altLang="en-US" dirty="0"/>
              <a:t>最终形成一个最优的配对方案，不会出现</a:t>
            </a:r>
            <a:r>
              <a:rPr lang="en-US" altLang="zh-CN" b="1" dirty="0"/>
              <a:t>blocking pairs</a:t>
            </a:r>
          </a:p>
          <a:p>
            <a:pPr lvl="1"/>
            <a:r>
              <a:rPr lang="en-US" altLang="zh-CN" dirty="0"/>
              <a:t>blocking pairs</a:t>
            </a:r>
            <a:r>
              <a:rPr lang="zh-CN" altLang="en-US" dirty="0"/>
              <a:t>例子：</a:t>
            </a:r>
            <a:r>
              <a:rPr lang="en-US" altLang="zh-CN" dirty="0"/>
              <a:t>Ha</a:t>
            </a:r>
            <a:r>
              <a:rPr lang="zh-CN" altLang="en-US" dirty="0"/>
              <a:t>优先要</a:t>
            </a:r>
            <a:r>
              <a:rPr lang="en-US" altLang="zh-CN" dirty="0"/>
              <a:t>Sa, </a:t>
            </a:r>
            <a:r>
              <a:rPr lang="en-US" altLang="zh-CN" dirty="0" err="1"/>
              <a:t>Hb</a:t>
            </a:r>
            <a:r>
              <a:rPr lang="zh-CN" altLang="en-US" dirty="0"/>
              <a:t>优先要</a:t>
            </a:r>
            <a:r>
              <a:rPr lang="en-US" altLang="zh-CN" dirty="0"/>
              <a:t>Sb</a:t>
            </a:r>
            <a:r>
              <a:rPr lang="zh-CN" altLang="en-US" dirty="0"/>
              <a:t>，如果匹配的结果是</a:t>
            </a:r>
            <a:r>
              <a:rPr lang="en-US" altLang="zh-CN" dirty="0"/>
              <a:t>{Ha, Sb}</a:t>
            </a:r>
            <a:r>
              <a:rPr lang="zh-CN" altLang="en-US" dirty="0"/>
              <a:t>和</a:t>
            </a:r>
            <a:r>
              <a:rPr lang="en-US" altLang="zh-CN" dirty="0"/>
              <a:t>{</a:t>
            </a:r>
            <a:r>
              <a:rPr lang="en-US" altLang="zh-CN" dirty="0" err="1"/>
              <a:t>Hb</a:t>
            </a:r>
            <a:r>
              <a:rPr lang="en-US" altLang="zh-CN" dirty="0"/>
              <a:t>, Sa}</a:t>
            </a:r>
            <a:r>
              <a:rPr lang="zh-CN" altLang="en-US" dirty="0"/>
              <a:t>，则是</a:t>
            </a:r>
            <a:r>
              <a:rPr lang="en-US" altLang="zh-CN" dirty="0"/>
              <a:t>blocking pairs</a:t>
            </a:r>
            <a:r>
              <a:rPr lang="zh-CN" altLang="en-US" dirty="0"/>
              <a:t>；优化的结果应该是</a:t>
            </a:r>
            <a:r>
              <a:rPr lang="en-US" altLang="zh-CN" dirty="0"/>
              <a:t>{Ha, Sa}</a:t>
            </a:r>
            <a:r>
              <a:rPr lang="zh-CN" altLang="en-US" dirty="0"/>
              <a:t>和</a:t>
            </a:r>
            <a:r>
              <a:rPr lang="en-US" altLang="zh-CN" dirty="0"/>
              <a:t>{</a:t>
            </a:r>
            <a:r>
              <a:rPr lang="en-US" altLang="zh-CN" dirty="0" err="1"/>
              <a:t>Hb</a:t>
            </a:r>
            <a:r>
              <a:rPr lang="en-US" altLang="zh-CN" dirty="0"/>
              <a:t>, Sb}</a:t>
            </a:r>
          </a:p>
          <a:p>
            <a:endParaRPr lang="en-US" altLang="zh-CN" dirty="0"/>
          </a:p>
        </p:txBody>
      </p:sp>
    </p:spTree>
    <p:extLst>
      <p:ext uri="{BB962C8B-B14F-4D97-AF65-F5344CB8AC3E}">
        <p14:creationId xmlns:p14="http://schemas.microsoft.com/office/powerpoint/2010/main" val="7402674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例子</a:t>
            </a:r>
            <a:r>
              <a:rPr kumimoji="1" lang="en-US" altLang="zh-CN" dirty="0"/>
              <a:t>3</a:t>
            </a:r>
            <a:endParaRPr kumimoji="1" lang="zh-CN" altLang="en-US" dirty="0"/>
          </a:p>
        </p:txBody>
      </p:sp>
      <p:sp>
        <p:nvSpPr>
          <p:cNvPr id="3" name="内容占位符 2"/>
          <p:cNvSpPr>
            <a:spLocks noGrp="1"/>
          </p:cNvSpPr>
          <p:nvPr>
            <p:ph idx="1"/>
          </p:nvPr>
        </p:nvSpPr>
        <p:spPr>
          <a:xfrm>
            <a:off x="838200" y="1825625"/>
            <a:ext cx="10383982" cy="3840884"/>
          </a:xfrm>
        </p:spPr>
        <p:txBody>
          <a:bodyPr>
            <a:normAutofit fontScale="92500"/>
          </a:bodyPr>
          <a:lstStyle/>
          <a:p>
            <a:r>
              <a:rPr lang="zh-CN" altLang="en-US" dirty="0"/>
              <a:t>本文中把</a:t>
            </a:r>
            <a:r>
              <a:rPr lang="en-US" altLang="zh-CN" dirty="0"/>
              <a:t>supply application</a:t>
            </a:r>
            <a:r>
              <a:rPr lang="zh-CN" altLang="en-US" dirty="0"/>
              <a:t>提供出来的某种资源（</a:t>
            </a:r>
            <a:r>
              <a:rPr lang="en-US" altLang="zh-CN" dirty="0"/>
              <a:t>LLC</a:t>
            </a:r>
            <a:r>
              <a:rPr lang="zh-CN" altLang="en-US" dirty="0"/>
              <a:t>或</a:t>
            </a:r>
            <a:r>
              <a:rPr lang="en-US" altLang="zh-CN" dirty="0"/>
              <a:t>Memory</a:t>
            </a:r>
            <a:r>
              <a:rPr lang="zh-CN" altLang="en-US" dirty="0"/>
              <a:t>）看作</a:t>
            </a:r>
            <a:r>
              <a:rPr lang="en-US" altLang="zh-CN" dirty="0"/>
              <a:t>hospital</a:t>
            </a:r>
            <a:r>
              <a:rPr lang="zh-CN" altLang="en-US" dirty="0"/>
              <a:t>，把需要增加资源的</a:t>
            </a:r>
            <a:r>
              <a:rPr lang="en-US" altLang="zh-CN" dirty="0"/>
              <a:t>demand application</a:t>
            </a:r>
            <a:r>
              <a:rPr lang="zh-CN" altLang="en-US" dirty="0"/>
              <a:t>看作</a:t>
            </a:r>
            <a:r>
              <a:rPr lang="en-US" altLang="zh-CN" dirty="0"/>
              <a:t>residents</a:t>
            </a:r>
          </a:p>
          <a:p>
            <a:pPr lvl="1"/>
            <a:r>
              <a:rPr lang="zh-CN" altLang="en-US" dirty="0"/>
              <a:t>医院眼中学生的优先级列表由每个程序的</a:t>
            </a:r>
            <a:r>
              <a:rPr lang="en-US" altLang="zh-CN" dirty="0"/>
              <a:t>slowdown</a:t>
            </a:r>
            <a:r>
              <a:rPr lang="zh-CN" altLang="en-US" dirty="0"/>
              <a:t>（</a:t>
            </a:r>
            <a:r>
              <a:rPr lang="en-US" altLang="zh-CN" dirty="0"/>
              <a:t>slowdown</a:t>
            </a:r>
            <a:r>
              <a:rPr lang="zh-CN" altLang="en-US" dirty="0"/>
              <a:t>越大表示同样的资源提升性能更明显）决定，</a:t>
            </a:r>
            <a:r>
              <a:rPr lang="en-US" altLang="zh-CN" dirty="0"/>
              <a:t>slowdown</a:t>
            </a:r>
            <a:r>
              <a:rPr lang="zh-CN" altLang="en-US" dirty="0"/>
              <a:t>大的</a:t>
            </a:r>
            <a:r>
              <a:rPr lang="en-US" altLang="zh-CN" dirty="0"/>
              <a:t>application</a:t>
            </a:r>
            <a:r>
              <a:rPr lang="zh-CN" altLang="en-US" dirty="0"/>
              <a:t>排在前面</a:t>
            </a:r>
            <a:endParaRPr lang="en-US" altLang="zh-CN" dirty="0"/>
          </a:p>
          <a:p>
            <a:r>
              <a:rPr lang="en-US" altLang="zh-CN" dirty="0"/>
              <a:t>Slowdown</a:t>
            </a:r>
          </a:p>
          <a:p>
            <a:pPr lvl="1"/>
            <a:r>
              <a:rPr lang="zh-CN" altLang="en-US" dirty="0"/>
              <a:t>分子是所有资源都配满的性能，分母是当前资源配置组合</a:t>
            </a:r>
            <a:r>
              <a:rPr lang="en-US" altLang="zh-CN" dirty="0" err="1"/>
              <a:t>i</a:t>
            </a:r>
            <a:r>
              <a:rPr lang="zh-CN" altLang="en-US" dirty="0"/>
              <a:t>的性能。</a:t>
            </a:r>
            <a:r>
              <a:rPr lang="en-US" altLang="zh-CN" dirty="0"/>
              <a:t>slowdown</a:t>
            </a:r>
            <a:r>
              <a:rPr lang="zh-CN" altLang="en-US" dirty="0"/>
              <a:t>越大，表示该程序对资源的敏感性越大，提供一些资源，性能加速效果越好</a:t>
            </a:r>
            <a:endParaRPr lang="en-US" altLang="zh-CN" dirty="0"/>
          </a:p>
          <a:p>
            <a:pPr lvl="1"/>
            <a:r>
              <a:rPr lang="zh-CN" altLang="en-US" dirty="0"/>
              <a:t>（但是多种资源放在一起衡量，</a:t>
            </a:r>
            <a:r>
              <a:rPr lang="en-US" altLang="zh-CN" dirty="0"/>
              <a:t>slowdown</a:t>
            </a:r>
            <a:r>
              <a:rPr lang="zh-CN" altLang="en-US" dirty="0"/>
              <a:t>看不出来单个资源的影响）</a:t>
            </a:r>
            <a:endParaRPr lang="en-US" altLang="zh-CN" dirty="0"/>
          </a:p>
          <a:p>
            <a:r>
              <a:rPr lang="en-US" altLang="zh-CN" dirty="0"/>
              <a:t>Unfairness</a:t>
            </a:r>
          </a:p>
          <a:p>
            <a:pPr lvl="1"/>
            <a:r>
              <a:rPr lang="zh-CN" altLang="en-US" dirty="0"/>
              <a:t>分子是所有程序当前</a:t>
            </a:r>
            <a:r>
              <a:rPr lang="en-US" altLang="zh-CN" dirty="0"/>
              <a:t>slowdown</a:t>
            </a:r>
            <a:r>
              <a:rPr lang="zh-CN" altLang="en-US" dirty="0"/>
              <a:t>的平均值，分母是所有程序</a:t>
            </a:r>
            <a:r>
              <a:rPr lang="en-US" altLang="zh-CN" dirty="0"/>
              <a:t>slowdown</a:t>
            </a:r>
            <a:r>
              <a:rPr lang="zh-CN" altLang="en-US" dirty="0"/>
              <a:t>的标准差</a:t>
            </a:r>
            <a:endParaRPr lang="en-US" altLang="zh-CN"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5711969"/>
            <a:ext cx="4749800" cy="876300"/>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0" y="5826846"/>
            <a:ext cx="4597400" cy="850900"/>
          </a:xfrm>
          <a:prstGeom prst="rect">
            <a:avLst/>
          </a:prstGeom>
        </p:spPr>
      </p:pic>
    </p:spTree>
    <p:extLst>
      <p:ext uri="{BB962C8B-B14F-4D97-AF65-F5344CB8AC3E}">
        <p14:creationId xmlns:p14="http://schemas.microsoft.com/office/powerpoint/2010/main" val="4001935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例子</a:t>
            </a:r>
            <a:r>
              <a:rPr kumimoji="1" lang="en-US" altLang="zh-CN" dirty="0"/>
              <a:t>3</a:t>
            </a:r>
            <a:endParaRPr kumimoji="1" lang="zh-CN" altLang="en-US" dirty="0"/>
          </a:p>
        </p:txBody>
      </p:sp>
      <p:sp>
        <p:nvSpPr>
          <p:cNvPr id="3" name="内容占位符 2"/>
          <p:cNvSpPr>
            <a:spLocks noGrp="1"/>
          </p:cNvSpPr>
          <p:nvPr>
            <p:ph idx="1"/>
          </p:nvPr>
        </p:nvSpPr>
        <p:spPr/>
        <p:txBody>
          <a:bodyPr/>
          <a:lstStyle/>
          <a:p>
            <a:r>
              <a:rPr lang="en-US" altLang="zh-CN" dirty="0" err="1"/>
              <a:t>CoPart</a:t>
            </a:r>
            <a:r>
              <a:rPr lang="en-US" altLang="zh-CN" dirty="0"/>
              <a:t>: </a:t>
            </a:r>
            <a:r>
              <a:rPr lang="zh-CN" altLang="en-US" dirty="0"/>
              <a:t>二维资源对性能的影响</a:t>
            </a:r>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9482" y="2358082"/>
            <a:ext cx="10093036" cy="4354958"/>
          </a:xfrm>
          <a:prstGeom prst="rect">
            <a:avLst/>
          </a:prstGeom>
        </p:spPr>
      </p:pic>
    </p:spTree>
    <p:extLst>
      <p:ext uri="{BB962C8B-B14F-4D97-AF65-F5344CB8AC3E}">
        <p14:creationId xmlns:p14="http://schemas.microsoft.com/office/powerpoint/2010/main" val="14587284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例子</a:t>
            </a:r>
            <a:r>
              <a:rPr kumimoji="1" lang="en-US" altLang="zh-CN" dirty="0"/>
              <a:t>4</a:t>
            </a:r>
            <a:endParaRPr kumimoji="1" lang="zh-CN" altLang="en-US" dirty="0"/>
          </a:p>
        </p:txBody>
      </p:sp>
      <p:sp>
        <p:nvSpPr>
          <p:cNvPr id="3" name="内容占位符 2"/>
          <p:cNvSpPr>
            <a:spLocks noGrp="1"/>
          </p:cNvSpPr>
          <p:nvPr>
            <p:ph idx="1"/>
          </p:nvPr>
        </p:nvSpPr>
        <p:spPr>
          <a:xfrm>
            <a:off x="838200" y="1825625"/>
            <a:ext cx="10515600" cy="4741430"/>
          </a:xfrm>
        </p:spPr>
        <p:txBody>
          <a:bodyPr>
            <a:normAutofit lnSpcReduction="10000"/>
          </a:bodyPr>
          <a:lstStyle/>
          <a:p>
            <a:r>
              <a:rPr kumimoji="1" lang="zh-CN" altLang="en-US" dirty="0"/>
              <a:t>面向</a:t>
            </a:r>
            <a:r>
              <a:rPr kumimoji="1" lang="en-US" altLang="zh-CN" dirty="0"/>
              <a:t>AI</a:t>
            </a:r>
            <a:r>
              <a:rPr kumimoji="1" lang="zh-CN" altLang="en-US" dirty="0"/>
              <a:t>云的高性能存储服务质量保障研究（商汤合作）</a:t>
            </a:r>
            <a:endParaRPr kumimoji="1" lang="en-US" altLang="zh-CN" dirty="0"/>
          </a:p>
          <a:p>
            <a:pPr lvl="1"/>
            <a:r>
              <a:rPr kumimoji="1" lang="en-US" altLang="zh-CN" dirty="0"/>
              <a:t>AI</a:t>
            </a:r>
            <a:r>
              <a:rPr kumimoji="1" lang="zh-CN" altLang="en-US" dirty="0"/>
              <a:t>云对存储系统的需求</a:t>
            </a:r>
            <a:endParaRPr kumimoji="1" lang="en-US" altLang="zh-CN" dirty="0"/>
          </a:p>
          <a:p>
            <a:pPr lvl="2"/>
            <a:r>
              <a:rPr kumimoji="1" lang="en-US" altLang="zh-CN" dirty="0"/>
              <a:t>ML</a:t>
            </a:r>
            <a:r>
              <a:rPr kumimoji="1" lang="zh-CN" altLang="en-US" dirty="0"/>
              <a:t>训练对原始数据（图片）存于对象存储</a:t>
            </a:r>
            <a:endParaRPr kumimoji="1" lang="en-US" altLang="zh-CN" dirty="0"/>
          </a:p>
          <a:p>
            <a:pPr lvl="2"/>
            <a:r>
              <a:rPr kumimoji="1" lang="zh-CN" altLang="en-US" dirty="0"/>
              <a:t>上层很多</a:t>
            </a:r>
            <a:r>
              <a:rPr kumimoji="1" lang="en-US" altLang="zh-CN" dirty="0"/>
              <a:t>AI</a:t>
            </a:r>
            <a:r>
              <a:rPr kumimoji="1" lang="zh-CN" altLang="en-US" dirty="0"/>
              <a:t>租户的计算任务都需要内存缓冲空间和存储带宽资源，在云计算环境下需要将存储系统包装为高服务质量的存储服务</a:t>
            </a:r>
            <a:endParaRPr kumimoji="1" lang="en-US" altLang="zh-CN" dirty="0"/>
          </a:p>
          <a:p>
            <a:pPr lvl="1"/>
            <a:r>
              <a:rPr kumimoji="1" lang="zh-CN" altLang="en-US" dirty="0"/>
              <a:t>存储系统的服务质量优化</a:t>
            </a:r>
            <a:endParaRPr kumimoji="1" lang="en-US" altLang="zh-CN" dirty="0"/>
          </a:p>
          <a:p>
            <a:pPr lvl="2"/>
            <a:r>
              <a:rPr kumimoji="1" lang="zh-CN" altLang="en-US" dirty="0"/>
              <a:t>依赖多维资源的按组合隔离和优化分配</a:t>
            </a:r>
            <a:endParaRPr kumimoji="1" lang="en-US" altLang="zh-CN" dirty="0"/>
          </a:p>
          <a:p>
            <a:pPr lvl="1"/>
            <a:r>
              <a:rPr kumimoji="1" lang="zh-CN" altLang="en-US" dirty="0"/>
              <a:t>传统工作不够</a:t>
            </a:r>
            <a:endParaRPr kumimoji="1" lang="en-US" altLang="zh-CN" dirty="0"/>
          </a:p>
          <a:p>
            <a:pPr lvl="2"/>
            <a:r>
              <a:rPr kumimoji="1" lang="zh-CN" altLang="en-US" dirty="0"/>
              <a:t>复杂存储系统（如</a:t>
            </a:r>
            <a:r>
              <a:rPr kumimoji="1" lang="en-US" altLang="zh-CN" dirty="0" err="1"/>
              <a:t>Ceph</a:t>
            </a:r>
            <a:r>
              <a:rPr kumimoji="1" lang="zh-CN" altLang="en-US" dirty="0"/>
              <a:t>）资源隔离工作较少，做的效果不好</a:t>
            </a:r>
            <a:endParaRPr kumimoji="1" lang="en-US" altLang="zh-CN" dirty="0"/>
          </a:p>
          <a:p>
            <a:pPr lvl="2"/>
            <a:r>
              <a:rPr kumimoji="1" lang="zh-CN" altLang="en-US" dirty="0"/>
              <a:t>多维资源分配（</a:t>
            </a:r>
            <a:r>
              <a:rPr kumimoji="1" lang="en-US" altLang="zh-CN" dirty="0"/>
              <a:t>MRA</a:t>
            </a:r>
            <a:r>
              <a:rPr kumimoji="1" lang="zh-CN" altLang="en-US" dirty="0"/>
              <a:t>）问题研究较为理论和抽象，在实际系统中使用存在很多问题</a:t>
            </a:r>
            <a:endParaRPr kumimoji="1" lang="en-US" altLang="zh-CN" dirty="0"/>
          </a:p>
          <a:p>
            <a:pPr lvl="2"/>
            <a:r>
              <a:rPr kumimoji="1" lang="zh-CN" altLang="en-US" dirty="0"/>
              <a:t>一般是通用假设，很少有面向</a:t>
            </a:r>
            <a:r>
              <a:rPr kumimoji="1" lang="en-US" altLang="zh-CN" dirty="0"/>
              <a:t>AI</a:t>
            </a:r>
            <a:r>
              <a:rPr kumimoji="1" lang="zh-CN" altLang="en-US" dirty="0"/>
              <a:t>云的用户需求专门研究</a:t>
            </a:r>
            <a:endParaRPr kumimoji="1" lang="en-US" altLang="zh-CN" dirty="0"/>
          </a:p>
          <a:p>
            <a:pPr lvl="1"/>
            <a:r>
              <a:rPr kumimoji="1" lang="zh-CN" altLang="en-US" dirty="0"/>
              <a:t>本项目研究工作的思路</a:t>
            </a:r>
            <a:endParaRPr kumimoji="1" lang="en-US" altLang="zh-CN" dirty="0"/>
          </a:p>
          <a:p>
            <a:pPr lvl="2"/>
            <a:r>
              <a:rPr kumimoji="1" lang="zh-CN" altLang="en-US" dirty="0"/>
              <a:t>面向</a:t>
            </a:r>
            <a:r>
              <a:rPr kumimoji="1" lang="en-US" altLang="zh-CN" dirty="0"/>
              <a:t>AI</a:t>
            </a:r>
            <a:r>
              <a:rPr kumimoji="1" lang="zh-CN" altLang="en-US" dirty="0"/>
              <a:t>云租户服务质量满意度，针对性地设计多维资源分配优化方案，并在真实的对象存储系统（</a:t>
            </a:r>
            <a:r>
              <a:rPr kumimoji="1" lang="en-US" altLang="zh-CN" dirty="0" err="1"/>
              <a:t>Ceph</a:t>
            </a:r>
            <a:r>
              <a:rPr kumimoji="1" lang="zh-CN" altLang="en-US" dirty="0"/>
              <a:t>）和内存缓存系统（</a:t>
            </a:r>
            <a:r>
              <a:rPr kumimoji="1" lang="en-US" altLang="zh-CN" dirty="0" err="1"/>
              <a:t>Alluxio</a:t>
            </a:r>
            <a:r>
              <a:rPr kumimoji="1" lang="en-US" altLang="zh-CN" dirty="0"/>
              <a:t>/</a:t>
            </a:r>
            <a:r>
              <a:rPr kumimoji="1" lang="en-US" altLang="zh-CN" dirty="0" err="1"/>
              <a:t>Memcached</a:t>
            </a:r>
            <a:r>
              <a:rPr kumimoji="1" lang="zh-CN" altLang="en-US" dirty="0"/>
              <a:t>）中实现</a:t>
            </a:r>
          </a:p>
          <a:p>
            <a:endParaRPr kumimoji="1" lang="en-US" altLang="zh-CN" dirty="0"/>
          </a:p>
          <a:p>
            <a:endParaRPr kumimoji="1" lang="zh-CN" altLang="en-US" dirty="0"/>
          </a:p>
        </p:txBody>
      </p:sp>
    </p:spTree>
    <p:extLst>
      <p:ext uri="{BB962C8B-B14F-4D97-AF65-F5344CB8AC3E}">
        <p14:creationId xmlns:p14="http://schemas.microsoft.com/office/powerpoint/2010/main" val="10786352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例子</a:t>
            </a:r>
            <a:r>
              <a:rPr kumimoji="1" lang="en-US" altLang="zh-CN" dirty="0"/>
              <a:t>4</a:t>
            </a:r>
            <a:endParaRPr kumimoji="1" lang="zh-CN" altLang="en-US" dirty="0"/>
          </a:p>
        </p:txBody>
      </p:sp>
      <p:sp>
        <p:nvSpPr>
          <p:cNvPr id="3" name="内容占位符 2"/>
          <p:cNvSpPr>
            <a:spLocks noGrp="1"/>
          </p:cNvSpPr>
          <p:nvPr>
            <p:ph idx="1"/>
          </p:nvPr>
        </p:nvSpPr>
        <p:spPr>
          <a:xfrm>
            <a:off x="838200" y="1825624"/>
            <a:ext cx="6781800" cy="4824557"/>
          </a:xfrm>
        </p:spPr>
        <p:txBody>
          <a:bodyPr>
            <a:normAutofit fontScale="92500" lnSpcReduction="10000"/>
          </a:bodyPr>
          <a:lstStyle/>
          <a:p>
            <a:r>
              <a:rPr kumimoji="1" lang="zh-CN" altLang="en-US" dirty="0"/>
              <a:t>整体架构</a:t>
            </a:r>
            <a:endParaRPr kumimoji="1" lang="en-US" altLang="zh-CN" dirty="0"/>
          </a:p>
          <a:p>
            <a:pPr lvl="1"/>
            <a:r>
              <a:rPr kumimoji="1" lang="en-US" altLang="zh-CN" dirty="0"/>
              <a:t>AI</a:t>
            </a:r>
            <a:r>
              <a:rPr kumimoji="1" lang="zh-CN" altLang="en-US" dirty="0"/>
              <a:t>用户（</a:t>
            </a:r>
            <a:r>
              <a:rPr kumimoji="1" lang="en-US" altLang="zh-CN" dirty="0"/>
              <a:t>ML</a:t>
            </a:r>
            <a:r>
              <a:rPr kumimoji="1" lang="zh-CN" altLang="en-US" dirty="0"/>
              <a:t>训练，</a:t>
            </a:r>
            <a:r>
              <a:rPr kumimoji="1" lang="en-US" altLang="zh-CN" dirty="0"/>
              <a:t>GPU</a:t>
            </a:r>
            <a:r>
              <a:rPr kumimoji="1" lang="zh-CN" altLang="en-US" dirty="0"/>
              <a:t>）</a:t>
            </a:r>
            <a:endParaRPr kumimoji="1" lang="en-US" altLang="zh-CN" dirty="0"/>
          </a:p>
          <a:p>
            <a:pPr lvl="2"/>
            <a:r>
              <a:rPr kumimoji="1" lang="zh-CN" altLang="en-US" dirty="0"/>
              <a:t>存储系统的服务质量主要体现在满足</a:t>
            </a:r>
            <a:r>
              <a:rPr kumimoji="1" lang="en-US" altLang="zh-CN" dirty="0"/>
              <a:t>AI</a:t>
            </a:r>
            <a:r>
              <a:rPr kumimoji="1" lang="zh-CN" altLang="en-US" dirty="0"/>
              <a:t>用户的数据访问吞吐和延迟上</a:t>
            </a:r>
            <a:endParaRPr kumimoji="1" lang="en-US" altLang="zh-CN" dirty="0"/>
          </a:p>
          <a:p>
            <a:pPr lvl="1"/>
            <a:r>
              <a:rPr kumimoji="1" lang="zh-CN" altLang="en-US" dirty="0"/>
              <a:t>内存缓冲系统（内存资源统一管理效率更高；远程内存也快于存储）</a:t>
            </a:r>
            <a:endParaRPr kumimoji="1" lang="en-US" altLang="zh-CN" dirty="0"/>
          </a:p>
          <a:p>
            <a:pPr lvl="2"/>
            <a:r>
              <a:rPr kumimoji="1" lang="zh-CN" altLang="en-US" dirty="0"/>
              <a:t>能够预知每个用户后续数据访问序列</a:t>
            </a:r>
            <a:endParaRPr kumimoji="1" lang="en-US" altLang="zh-CN" dirty="0"/>
          </a:p>
          <a:p>
            <a:pPr lvl="2"/>
            <a:r>
              <a:rPr kumimoji="1" lang="zh-CN" altLang="en-US" dirty="0"/>
              <a:t>缓冲下阶段计算数据（预取），长期留存反复访问数据（用于节省存储带宽），多租户间可以共享空间（当访问相同数据时）</a:t>
            </a:r>
            <a:endParaRPr kumimoji="1" lang="en-US" altLang="zh-CN" dirty="0"/>
          </a:p>
          <a:p>
            <a:pPr lvl="2"/>
            <a:r>
              <a:rPr kumimoji="1" lang="zh-CN" altLang="en-US" dirty="0"/>
              <a:t>主要需要内存空间资源</a:t>
            </a:r>
            <a:endParaRPr kumimoji="1" lang="en-US" altLang="zh-CN" dirty="0"/>
          </a:p>
          <a:p>
            <a:pPr lvl="1"/>
            <a:r>
              <a:rPr kumimoji="1" lang="zh-CN" altLang="en-US" dirty="0"/>
              <a:t>对象存储系统</a:t>
            </a:r>
            <a:endParaRPr kumimoji="1" lang="en-US" altLang="zh-CN" dirty="0"/>
          </a:p>
          <a:p>
            <a:pPr lvl="2"/>
            <a:r>
              <a:rPr kumimoji="1" lang="zh-CN" altLang="en-US" dirty="0"/>
              <a:t>向内存缓冲中预取数据，主要需要稳定的存储访问带宽资源</a:t>
            </a:r>
            <a:endParaRPr kumimoji="1" lang="en-US" altLang="zh-CN" dirty="0"/>
          </a:p>
          <a:p>
            <a:pPr lvl="2"/>
            <a:r>
              <a:rPr kumimoji="1" lang="zh-CN" altLang="en-US" dirty="0"/>
              <a:t>多租户间同一阶段访问相同数据，可以共享访问带宽</a:t>
            </a:r>
            <a:endParaRPr kumimoji="1" lang="en-US" altLang="zh-CN"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0" y="1274617"/>
            <a:ext cx="4497781" cy="5033865"/>
          </a:xfrm>
          <a:prstGeom prst="rect">
            <a:avLst/>
          </a:prstGeom>
        </p:spPr>
      </p:pic>
    </p:spTree>
    <p:extLst>
      <p:ext uri="{BB962C8B-B14F-4D97-AF65-F5344CB8AC3E}">
        <p14:creationId xmlns:p14="http://schemas.microsoft.com/office/powerpoint/2010/main" val="490623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本学期要求</a:t>
            </a:r>
          </a:p>
        </p:txBody>
      </p:sp>
      <p:sp>
        <p:nvSpPr>
          <p:cNvPr id="3" name="内容占位符 2"/>
          <p:cNvSpPr>
            <a:spLocks noGrp="1"/>
          </p:cNvSpPr>
          <p:nvPr>
            <p:ph idx="1"/>
          </p:nvPr>
        </p:nvSpPr>
        <p:spPr>
          <a:xfrm>
            <a:off x="838200" y="1825625"/>
            <a:ext cx="10515600" cy="4686386"/>
          </a:xfrm>
        </p:spPr>
        <p:txBody>
          <a:bodyPr>
            <a:normAutofit fontScale="92500" lnSpcReduction="10000"/>
          </a:bodyPr>
          <a:lstStyle/>
          <a:p>
            <a:r>
              <a:rPr kumimoji="1" lang="zh-CN" altLang="en-US" dirty="0"/>
              <a:t>工作效率（时间安排、沟通）</a:t>
            </a:r>
            <a:endParaRPr kumimoji="1" lang="en-US" altLang="zh-CN" dirty="0"/>
          </a:p>
          <a:p>
            <a:r>
              <a:rPr kumimoji="1" lang="zh-CN" altLang="en-US" dirty="0"/>
              <a:t>博士生</a:t>
            </a:r>
            <a:endParaRPr kumimoji="1" lang="en-US" altLang="zh-CN" dirty="0"/>
          </a:p>
          <a:p>
            <a:pPr lvl="1"/>
            <a:r>
              <a:rPr kumimoji="1" lang="zh-CN" altLang="en-US" dirty="0"/>
              <a:t>研究方向明确</a:t>
            </a:r>
            <a:endParaRPr kumimoji="1" lang="en-US" altLang="zh-CN" dirty="0"/>
          </a:p>
          <a:p>
            <a:pPr lvl="1"/>
            <a:r>
              <a:rPr kumimoji="1" lang="zh-CN" altLang="en-US" dirty="0"/>
              <a:t>阅读论文积累（状态，习惯，联想）</a:t>
            </a:r>
            <a:endParaRPr kumimoji="1" lang="en-US" altLang="zh-CN" dirty="0"/>
          </a:p>
          <a:p>
            <a:pPr lvl="1"/>
            <a:r>
              <a:rPr kumimoji="1" lang="zh-CN" altLang="en-US" dirty="0"/>
              <a:t>大组会汇报（每人一次</a:t>
            </a:r>
            <a:r>
              <a:rPr kumimoji="1" lang="en-US" altLang="zh-CN" dirty="0"/>
              <a:t>/</a:t>
            </a:r>
            <a:r>
              <a:rPr kumimoji="1" lang="zh-CN" altLang="en-US" dirty="0"/>
              <a:t>学期）</a:t>
            </a:r>
            <a:endParaRPr kumimoji="1" lang="en-US" altLang="zh-CN" dirty="0"/>
          </a:p>
          <a:p>
            <a:r>
              <a:rPr kumimoji="1" lang="zh-CN" altLang="en-US" dirty="0"/>
              <a:t>大组会报告</a:t>
            </a:r>
            <a:endParaRPr kumimoji="1" lang="en-US" altLang="zh-CN" dirty="0"/>
          </a:p>
          <a:p>
            <a:pPr lvl="1"/>
            <a:r>
              <a:rPr kumimoji="1" lang="zh-CN" altLang="en-US" dirty="0"/>
              <a:t>成熟论文工作汇报</a:t>
            </a:r>
            <a:endParaRPr kumimoji="1" lang="en-US" altLang="zh-CN" dirty="0"/>
          </a:p>
          <a:p>
            <a:r>
              <a:rPr kumimoji="1" lang="zh-CN" altLang="en-US" dirty="0"/>
              <a:t>周报</a:t>
            </a:r>
            <a:endParaRPr kumimoji="1" lang="en-US" altLang="zh-CN" dirty="0"/>
          </a:p>
          <a:p>
            <a:pPr lvl="1"/>
            <a:r>
              <a:rPr kumimoji="1" lang="zh-CN" altLang="en-US" dirty="0"/>
              <a:t>必须，大三及以上</a:t>
            </a:r>
            <a:endParaRPr kumimoji="1" lang="en-US" altLang="zh-CN" dirty="0"/>
          </a:p>
          <a:p>
            <a:pPr lvl="1"/>
            <a:r>
              <a:rPr kumimoji="1" lang="zh-CN" altLang="en-US" dirty="0"/>
              <a:t>新同学</a:t>
            </a:r>
            <a:r>
              <a:rPr kumimoji="1" lang="en-US" altLang="zh-CN" dirty="0"/>
              <a:t>Evernote</a:t>
            </a:r>
            <a:r>
              <a:rPr kumimoji="1" lang="zh-CN" altLang="en-US" dirty="0"/>
              <a:t>账户</a:t>
            </a:r>
            <a:endParaRPr kumimoji="1" lang="en-US" altLang="zh-CN" dirty="0"/>
          </a:p>
          <a:p>
            <a:r>
              <a:rPr kumimoji="1" lang="zh-CN" altLang="en-US" dirty="0"/>
              <a:t>新人培训（另定时间）</a:t>
            </a:r>
            <a:endParaRPr kumimoji="1" lang="en-US" altLang="zh-CN" dirty="0"/>
          </a:p>
          <a:p>
            <a:pPr lvl="1"/>
            <a:r>
              <a:rPr kumimoji="1" lang="zh-CN" altLang="en-US" dirty="0"/>
              <a:t>大家多参与贡献</a:t>
            </a:r>
            <a:endParaRPr kumimoji="1" lang="en-US" altLang="zh-CN" dirty="0"/>
          </a:p>
          <a:p>
            <a:pPr lvl="1"/>
            <a:endParaRPr kumimoji="1" lang="en-US" altLang="zh-CN" dirty="0"/>
          </a:p>
        </p:txBody>
      </p:sp>
    </p:spTree>
    <p:extLst>
      <p:ext uri="{BB962C8B-B14F-4D97-AF65-F5344CB8AC3E}">
        <p14:creationId xmlns:p14="http://schemas.microsoft.com/office/powerpoint/2010/main" val="9290929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6653" y="1351753"/>
            <a:ext cx="4497781" cy="5033865"/>
          </a:xfrm>
          <a:prstGeom prst="rect">
            <a:avLst/>
          </a:prstGeom>
        </p:spPr>
      </p:pic>
      <p:sp>
        <p:nvSpPr>
          <p:cNvPr id="2" name="标题 1"/>
          <p:cNvSpPr>
            <a:spLocks noGrp="1"/>
          </p:cNvSpPr>
          <p:nvPr>
            <p:ph type="title"/>
          </p:nvPr>
        </p:nvSpPr>
        <p:spPr/>
        <p:txBody>
          <a:bodyPr/>
          <a:lstStyle/>
          <a:p>
            <a:r>
              <a:rPr kumimoji="1" lang="zh-CN" altLang="en-US" dirty="0"/>
              <a:t>例子</a:t>
            </a:r>
            <a:r>
              <a:rPr kumimoji="1" lang="en-US" altLang="zh-CN" dirty="0"/>
              <a:t>4</a:t>
            </a:r>
            <a:endParaRPr kumimoji="1" lang="zh-CN" altLang="en-US" dirty="0"/>
          </a:p>
        </p:txBody>
      </p:sp>
      <p:sp>
        <p:nvSpPr>
          <p:cNvPr id="3" name="内容占位符 2"/>
          <p:cNvSpPr>
            <a:spLocks noGrp="1"/>
          </p:cNvSpPr>
          <p:nvPr>
            <p:ph idx="1"/>
          </p:nvPr>
        </p:nvSpPr>
        <p:spPr>
          <a:xfrm>
            <a:off x="838200" y="1825624"/>
            <a:ext cx="7033054" cy="4727575"/>
          </a:xfrm>
        </p:spPr>
        <p:txBody>
          <a:bodyPr>
            <a:normAutofit/>
          </a:bodyPr>
          <a:lstStyle/>
          <a:p>
            <a:r>
              <a:rPr kumimoji="1" lang="zh-CN" altLang="en-US" dirty="0"/>
              <a:t>研究内容</a:t>
            </a:r>
            <a:endParaRPr kumimoji="1" lang="en-US" altLang="zh-CN" dirty="0"/>
          </a:p>
          <a:p>
            <a:pPr lvl="1"/>
            <a:r>
              <a:rPr kumimoji="1" lang="en-US" altLang="zh-CN" dirty="0"/>
              <a:t>#1.</a:t>
            </a:r>
            <a:r>
              <a:rPr kumimoji="1" lang="zh-CN" altLang="en-US" dirty="0"/>
              <a:t> </a:t>
            </a:r>
            <a:r>
              <a:rPr kumimoji="1" lang="en-US" altLang="zh-CN" dirty="0"/>
              <a:t>AI</a:t>
            </a:r>
            <a:r>
              <a:rPr kumimoji="1" lang="zh-CN" altLang="en-US" dirty="0"/>
              <a:t>云租户的服务质量模型</a:t>
            </a:r>
            <a:endParaRPr kumimoji="1" lang="en-US" altLang="zh-CN" dirty="0"/>
          </a:p>
          <a:p>
            <a:pPr lvl="1"/>
            <a:r>
              <a:rPr kumimoji="1" lang="en-US" altLang="zh-CN" dirty="0"/>
              <a:t>#2.</a:t>
            </a:r>
            <a:r>
              <a:rPr kumimoji="1" lang="zh-CN" altLang="en-US" dirty="0"/>
              <a:t> 内存缓冲（</a:t>
            </a:r>
            <a:r>
              <a:rPr kumimoji="1" lang="en-US" altLang="zh-CN" dirty="0" err="1"/>
              <a:t>Alluxio</a:t>
            </a:r>
            <a:r>
              <a:rPr kumimoji="1" lang="zh-CN" altLang="en-US" dirty="0"/>
              <a:t>）空间资源隔离</a:t>
            </a:r>
            <a:endParaRPr kumimoji="1" lang="en-US" altLang="zh-CN" dirty="0"/>
          </a:p>
          <a:p>
            <a:pPr lvl="1"/>
            <a:r>
              <a:rPr kumimoji="1" lang="en-US" altLang="zh-CN" dirty="0"/>
              <a:t>#3.</a:t>
            </a:r>
            <a:r>
              <a:rPr kumimoji="1" lang="zh-CN" altLang="en-US" dirty="0"/>
              <a:t> 对象存储（</a:t>
            </a:r>
            <a:r>
              <a:rPr kumimoji="1" lang="en-US" altLang="zh-CN" dirty="0" err="1"/>
              <a:t>Ceph</a:t>
            </a:r>
            <a:r>
              <a:rPr kumimoji="1" lang="zh-CN" altLang="en-US" dirty="0"/>
              <a:t>）带宽资源隔离</a:t>
            </a:r>
            <a:endParaRPr kumimoji="1" lang="en-US" altLang="zh-CN" dirty="0"/>
          </a:p>
          <a:p>
            <a:pPr lvl="1"/>
            <a:r>
              <a:rPr kumimoji="1" lang="en-US" altLang="zh-CN" dirty="0"/>
              <a:t>#4.</a:t>
            </a:r>
            <a:r>
              <a:rPr kumimoji="1" lang="zh-CN" altLang="en-US" dirty="0"/>
              <a:t> 无限资源模式下的多维资源分配优化</a:t>
            </a:r>
            <a:endParaRPr kumimoji="1" lang="en-US" altLang="zh-CN" dirty="0"/>
          </a:p>
          <a:p>
            <a:pPr lvl="1"/>
            <a:r>
              <a:rPr kumimoji="1" lang="en-US" altLang="zh-CN" dirty="0"/>
              <a:t>#5.</a:t>
            </a:r>
            <a:r>
              <a:rPr kumimoji="1" lang="zh-CN" altLang="en-US" dirty="0"/>
              <a:t> 无限资源模式下的多维资源分配优化</a:t>
            </a:r>
            <a:endParaRPr kumimoji="1" lang="en-US" altLang="zh-CN" dirty="0"/>
          </a:p>
        </p:txBody>
      </p:sp>
    </p:spTree>
    <p:extLst>
      <p:ext uri="{BB962C8B-B14F-4D97-AF65-F5344CB8AC3E}">
        <p14:creationId xmlns:p14="http://schemas.microsoft.com/office/powerpoint/2010/main" val="1086457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例子</a:t>
            </a:r>
            <a:r>
              <a:rPr kumimoji="1" lang="en-US" altLang="zh-CN" dirty="0"/>
              <a:t>4</a:t>
            </a:r>
            <a:endParaRPr kumimoji="1" lang="zh-CN" altLang="en-US" dirty="0"/>
          </a:p>
        </p:txBody>
      </p:sp>
      <p:sp>
        <p:nvSpPr>
          <p:cNvPr id="3" name="内容占位符 2"/>
          <p:cNvSpPr>
            <a:spLocks noGrp="1"/>
          </p:cNvSpPr>
          <p:nvPr>
            <p:ph idx="1"/>
          </p:nvPr>
        </p:nvSpPr>
        <p:spPr>
          <a:xfrm>
            <a:off x="838200" y="1825625"/>
            <a:ext cx="10515600" cy="3083259"/>
          </a:xfrm>
        </p:spPr>
        <p:txBody>
          <a:bodyPr>
            <a:normAutofit/>
          </a:bodyPr>
          <a:lstStyle/>
          <a:p>
            <a:r>
              <a:rPr kumimoji="1" lang="en-US" altLang="zh-CN" b="1" dirty="0"/>
              <a:t>#1.</a:t>
            </a:r>
            <a:r>
              <a:rPr kumimoji="1" lang="zh-CN" altLang="en-US" b="1" dirty="0"/>
              <a:t> </a:t>
            </a:r>
            <a:r>
              <a:rPr kumimoji="1" lang="en-US" altLang="zh-CN" b="1" dirty="0"/>
              <a:t>AI</a:t>
            </a:r>
            <a:r>
              <a:rPr kumimoji="1" lang="zh-CN" altLang="en-US" b="1" dirty="0"/>
              <a:t>云租户服务质量模型</a:t>
            </a:r>
            <a:endParaRPr kumimoji="1" lang="en-US" altLang="zh-CN" b="1" dirty="0"/>
          </a:p>
          <a:p>
            <a:pPr lvl="1"/>
            <a:r>
              <a:rPr kumimoji="1" lang="en-US" altLang="zh-CN" dirty="0"/>
              <a:t>AI</a:t>
            </a:r>
            <a:r>
              <a:rPr kumimoji="1" lang="zh-CN" altLang="en-US" dirty="0"/>
              <a:t>用户主要负载是基于</a:t>
            </a:r>
            <a:r>
              <a:rPr kumimoji="1" lang="en-US" altLang="zh-CN" dirty="0"/>
              <a:t>GPU</a:t>
            </a:r>
            <a:r>
              <a:rPr kumimoji="1" lang="zh-CN" altLang="en-US" dirty="0"/>
              <a:t>的</a:t>
            </a:r>
            <a:r>
              <a:rPr kumimoji="1" lang="en-US" altLang="zh-CN" dirty="0"/>
              <a:t>ML</a:t>
            </a:r>
            <a:r>
              <a:rPr kumimoji="1" lang="zh-CN" altLang="en-US" dirty="0"/>
              <a:t>训练任务</a:t>
            </a:r>
            <a:endParaRPr kumimoji="1" lang="en-US" altLang="zh-CN" dirty="0"/>
          </a:p>
          <a:p>
            <a:pPr lvl="1"/>
            <a:r>
              <a:rPr kumimoji="1" lang="en-US" altLang="zh-CN" dirty="0"/>
              <a:t>ML</a:t>
            </a:r>
            <a:r>
              <a:rPr kumimoji="1" lang="zh-CN" altLang="en-US" dirty="0"/>
              <a:t>训练对数据访问模式：</a:t>
            </a:r>
            <a:endParaRPr kumimoji="1" lang="en-US" altLang="zh-CN" dirty="0"/>
          </a:p>
          <a:p>
            <a:pPr lvl="2"/>
            <a:r>
              <a:rPr kumimoji="1" lang="zh-CN" altLang="en-US" b="1" dirty="0"/>
              <a:t>从存储系统加载到主存空间</a:t>
            </a:r>
            <a:endParaRPr kumimoji="1" lang="en-US" altLang="zh-CN" b="1" dirty="0"/>
          </a:p>
          <a:p>
            <a:pPr lvl="2"/>
            <a:r>
              <a:rPr kumimoji="1" lang="zh-CN" altLang="en-US" dirty="0"/>
              <a:t>从主存加载到</a:t>
            </a:r>
            <a:r>
              <a:rPr kumimoji="1" lang="en-US" altLang="zh-CN" dirty="0"/>
              <a:t>GPU</a:t>
            </a:r>
            <a:r>
              <a:rPr kumimoji="1" lang="zh-CN" altLang="en-US" dirty="0"/>
              <a:t>显存进行计算</a:t>
            </a:r>
            <a:endParaRPr kumimoji="1" lang="en-US" altLang="zh-CN" dirty="0"/>
          </a:p>
          <a:p>
            <a:pPr lvl="1"/>
            <a:r>
              <a:rPr kumimoji="1" lang="zh-CN" altLang="en-US" dirty="0"/>
              <a:t>除计算开销外，其他开销主要是从存储系统加载数据到内存，再到</a:t>
            </a:r>
            <a:r>
              <a:rPr kumimoji="1" lang="en-US" altLang="zh-CN" dirty="0"/>
              <a:t>GPU</a:t>
            </a:r>
            <a:r>
              <a:rPr kumimoji="1" lang="zh-CN" altLang="en-US" dirty="0"/>
              <a:t>显存的时间开销</a:t>
            </a:r>
            <a:endParaRPr kumimoji="1" lang="en-US" altLang="zh-CN" dirty="0"/>
          </a:p>
          <a:p>
            <a:pPr lvl="2"/>
            <a:r>
              <a:rPr kumimoji="1" lang="zh-CN" altLang="en-US" dirty="0"/>
              <a:t>主要差别在</a:t>
            </a:r>
            <a:r>
              <a:rPr kumimoji="1" lang="en-US" altLang="zh-CN" dirty="0"/>
              <a:t>Loading</a:t>
            </a:r>
            <a:r>
              <a:rPr kumimoji="1" lang="zh-CN" altLang="en-US" dirty="0"/>
              <a:t>时间，多用户之间共享存储系统带宽</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4844607"/>
            <a:ext cx="7671794" cy="2013393"/>
          </a:xfrm>
          <a:prstGeom prst="rect">
            <a:avLst/>
          </a:prstGeom>
        </p:spPr>
      </p:pic>
    </p:spTree>
    <p:extLst>
      <p:ext uri="{BB962C8B-B14F-4D97-AF65-F5344CB8AC3E}">
        <p14:creationId xmlns:p14="http://schemas.microsoft.com/office/powerpoint/2010/main" val="10208851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7067" y="4073236"/>
            <a:ext cx="7050542" cy="2784764"/>
          </a:xfrm>
          <a:prstGeom prst="rect">
            <a:avLst/>
          </a:prstGeom>
        </p:spPr>
      </p:pic>
      <p:sp>
        <p:nvSpPr>
          <p:cNvPr id="2" name="标题 1"/>
          <p:cNvSpPr>
            <a:spLocks noGrp="1"/>
          </p:cNvSpPr>
          <p:nvPr>
            <p:ph type="title"/>
          </p:nvPr>
        </p:nvSpPr>
        <p:spPr/>
        <p:txBody>
          <a:bodyPr/>
          <a:lstStyle/>
          <a:p>
            <a:r>
              <a:rPr kumimoji="1" lang="zh-CN" altLang="en-US" dirty="0"/>
              <a:t>例子</a:t>
            </a:r>
            <a:r>
              <a:rPr kumimoji="1" lang="en-US" altLang="zh-CN" dirty="0"/>
              <a:t>4</a:t>
            </a:r>
            <a:endParaRPr kumimoji="1" lang="zh-CN" altLang="en-US" dirty="0"/>
          </a:p>
        </p:txBody>
      </p:sp>
      <p:sp>
        <p:nvSpPr>
          <p:cNvPr id="3" name="内容占位符 2"/>
          <p:cNvSpPr>
            <a:spLocks noGrp="1"/>
          </p:cNvSpPr>
          <p:nvPr>
            <p:ph idx="1"/>
          </p:nvPr>
        </p:nvSpPr>
        <p:spPr>
          <a:xfrm>
            <a:off x="838200" y="1520826"/>
            <a:ext cx="10785764" cy="2677102"/>
          </a:xfrm>
        </p:spPr>
        <p:txBody>
          <a:bodyPr>
            <a:normAutofit/>
          </a:bodyPr>
          <a:lstStyle/>
          <a:p>
            <a:r>
              <a:rPr kumimoji="1" lang="en-US" altLang="zh-CN" b="1" dirty="0"/>
              <a:t>#1.</a:t>
            </a:r>
            <a:r>
              <a:rPr kumimoji="1" lang="zh-CN" altLang="en-US" b="1" dirty="0"/>
              <a:t> </a:t>
            </a:r>
            <a:r>
              <a:rPr kumimoji="1" lang="en-US" altLang="zh-CN" b="1" dirty="0"/>
              <a:t>AI</a:t>
            </a:r>
            <a:r>
              <a:rPr kumimoji="1" lang="zh-CN" altLang="en-US" b="1" dirty="0"/>
              <a:t>云租户服务质量模型</a:t>
            </a:r>
            <a:endParaRPr kumimoji="1" lang="en-US" altLang="zh-CN" b="1" dirty="0"/>
          </a:p>
          <a:p>
            <a:pPr lvl="1"/>
            <a:r>
              <a:rPr kumimoji="1" lang="zh-CN" altLang="en-US" dirty="0"/>
              <a:t>假设每个租户至少可以分到足够内存空间缓存每一轮计算需要的数据（</a:t>
            </a:r>
            <a:r>
              <a:rPr kumimoji="1" lang="en-US" altLang="zh-CN" dirty="0"/>
              <a:t>Batch</a:t>
            </a:r>
            <a:r>
              <a:rPr kumimoji="1" lang="zh-CN" altLang="en-US" dirty="0"/>
              <a:t>），剩下内存空间用于</a:t>
            </a:r>
            <a:r>
              <a:rPr kumimoji="1" lang="en-US" altLang="zh-CN" dirty="0"/>
              <a:t>reserve data</a:t>
            </a:r>
            <a:r>
              <a:rPr kumimoji="1" lang="zh-CN" altLang="en-US" dirty="0"/>
              <a:t>，以便减少后续存储访问带宽</a:t>
            </a:r>
            <a:endParaRPr kumimoji="1" lang="en-US" altLang="zh-CN" dirty="0"/>
          </a:p>
          <a:p>
            <a:pPr lvl="1"/>
            <a:r>
              <a:rPr kumimoji="1" lang="zh-CN" altLang="en-US" dirty="0"/>
              <a:t>不同租户利用内存空间的效率（转为</a:t>
            </a:r>
            <a:r>
              <a:rPr kumimoji="1" lang="en-US" altLang="zh-CN" dirty="0"/>
              <a:t>SLA</a:t>
            </a:r>
            <a:r>
              <a:rPr kumimoji="1" lang="zh-CN" altLang="en-US" dirty="0"/>
              <a:t>）不同，有的重复访问数据多，有些多租户之间可能共享内存空间来节省空间</a:t>
            </a:r>
            <a:endParaRPr kumimoji="1" lang="en-US" altLang="zh-CN" dirty="0"/>
          </a:p>
          <a:p>
            <a:pPr lvl="1"/>
            <a:r>
              <a:rPr kumimoji="1" lang="zh-CN" altLang="en-US" dirty="0"/>
              <a:t>不同租户利用存储带宽的效率也不同，有些多租户在同一阶段访问数据部分相同，可以共享一些存储带宽</a:t>
            </a:r>
            <a:endParaRPr kumimoji="1" lang="en-US" altLang="zh-CN" dirty="0"/>
          </a:p>
        </p:txBody>
      </p:sp>
    </p:spTree>
    <p:extLst>
      <p:ext uri="{BB962C8B-B14F-4D97-AF65-F5344CB8AC3E}">
        <p14:creationId xmlns:p14="http://schemas.microsoft.com/office/powerpoint/2010/main" val="14674079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例子</a:t>
            </a:r>
            <a:r>
              <a:rPr kumimoji="1" lang="en-US" altLang="zh-CN" dirty="0"/>
              <a:t>4</a:t>
            </a:r>
            <a:endParaRPr kumimoji="1" lang="zh-CN" altLang="en-US" dirty="0"/>
          </a:p>
        </p:txBody>
      </p:sp>
      <p:sp>
        <p:nvSpPr>
          <p:cNvPr id="3" name="内容占位符 2"/>
          <p:cNvSpPr>
            <a:spLocks noGrp="1"/>
          </p:cNvSpPr>
          <p:nvPr>
            <p:ph idx="1"/>
          </p:nvPr>
        </p:nvSpPr>
        <p:spPr/>
        <p:txBody>
          <a:bodyPr/>
          <a:lstStyle/>
          <a:p>
            <a:r>
              <a:rPr kumimoji="1" lang="en-US" altLang="zh-CN" b="1" dirty="0"/>
              <a:t>#1.</a:t>
            </a:r>
            <a:r>
              <a:rPr kumimoji="1" lang="zh-CN" altLang="en-US" b="1" dirty="0"/>
              <a:t> </a:t>
            </a:r>
            <a:r>
              <a:rPr kumimoji="1" lang="en-US" altLang="zh-CN" b="1" dirty="0"/>
              <a:t>AI</a:t>
            </a:r>
            <a:r>
              <a:rPr kumimoji="1" lang="zh-CN" altLang="en-US" b="1" dirty="0"/>
              <a:t>云租户服务质量模型</a:t>
            </a:r>
            <a:endParaRPr kumimoji="1" lang="en-US" altLang="zh-CN" b="1" dirty="0"/>
          </a:p>
          <a:p>
            <a:pPr lvl="1"/>
            <a:r>
              <a:rPr kumimoji="1" lang="zh-CN" altLang="en-US" dirty="0"/>
              <a:t>租户</a:t>
            </a:r>
            <a:r>
              <a:rPr kumimoji="1" lang="en-US" altLang="zh-CN" dirty="0" err="1"/>
              <a:t>i</a:t>
            </a:r>
            <a:r>
              <a:rPr kumimoji="1" lang="zh-CN" altLang="en-US" dirty="0"/>
              <a:t>平均每次加载时间</a:t>
            </a:r>
            <a:r>
              <a:rPr kumimoji="1" lang="en-US" altLang="zh-CN" i="1" dirty="0" err="1"/>
              <a:t>T</a:t>
            </a:r>
            <a:r>
              <a:rPr kumimoji="1" lang="en-US" altLang="zh-CN" sz="1600" i="1" dirty="0" err="1"/>
              <a:t>load</a:t>
            </a:r>
            <a:r>
              <a:rPr kumimoji="1" lang="zh-CN" altLang="en-US" dirty="0"/>
              <a:t>为（如果</a:t>
            </a:r>
            <a:r>
              <a:rPr kumimoji="1" lang="en-US" altLang="zh-CN" dirty="0"/>
              <a:t>Bi</a:t>
            </a:r>
            <a:r>
              <a:rPr kumimoji="1" lang="zh-CN" altLang="en-US" dirty="0"/>
              <a:t>不足，则在</a:t>
            </a:r>
            <a:r>
              <a:rPr kumimoji="1" lang="en-US" altLang="zh-CN" dirty="0"/>
              <a:t>load</a:t>
            </a:r>
            <a:r>
              <a:rPr kumimoji="1" lang="zh-CN" altLang="en-US" dirty="0"/>
              <a:t>阶段需要临时从存储系统加载，速度要慢很多）</a:t>
            </a:r>
            <a:endParaRPr kumimoji="1" lang="en-US" altLang="zh-CN" dirty="0"/>
          </a:p>
          <a:p>
            <a:pPr lvl="1"/>
            <a:endParaRPr kumimoji="1" lang="en-US" altLang="zh-CN" dirty="0"/>
          </a:p>
          <a:p>
            <a:pPr lvl="1"/>
            <a:endParaRPr kumimoji="1" lang="en-US" altLang="zh-CN" dirty="0"/>
          </a:p>
          <a:p>
            <a:pPr lvl="1"/>
            <a:endParaRPr kumimoji="1" lang="en-US" altLang="zh-CN" dirty="0"/>
          </a:p>
          <a:p>
            <a:pPr lvl="1"/>
            <a:r>
              <a:rPr kumimoji="1" lang="zh-CN" altLang="en-US" dirty="0"/>
              <a:t>其中</a:t>
            </a:r>
            <a:r>
              <a:rPr kumimoji="1" lang="en-US" altLang="zh-CN" i="1" dirty="0" err="1"/>
              <a:t>R</a:t>
            </a:r>
            <a:r>
              <a:rPr kumimoji="1" lang="en-US" altLang="zh-CN" sz="2000" i="1" dirty="0" err="1"/>
              <a:t>i</a:t>
            </a:r>
            <a:r>
              <a:rPr kumimoji="1" lang="zh-CN" altLang="en-US" dirty="0"/>
              <a:t>由租户</a:t>
            </a:r>
            <a:r>
              <a:rPr kumimoji="1" lang="en-US" altLang="zh-CN" i="1" dirty="0" err="1"/>
              <a:t>i</a:t>
            </a:r>
            <a:r>
              <a:rPr kumimoji="1" lang="zh-CN" altLang="en-US" dirty="0"/>
              <a:t>分配的内存空间</a:t>
            </a:r>
            <a:r>
              <a:rPr kumimoji="1" lang="en-US" altLang="zh-CN" i="1" dirty="0" err="1"/>
              <a:t>M</a:t>
            </a:r>
            <a:r>
              <a:rPr kumimoji="1" lang="en-US" altLang="zh-CN" sz="2000" i="1" dirty="0" err="1"/>
              <a:t>i</a:t>
            </a:r>
            <a:r>
              <a:rPr kumimoji="1" lang="zh-CN" altLang="en-US" dirty="0"/>
              <a:t>，以及与其他租户共享空间的情况决定</a:t>
            </a:r>
            <a:endParaRPr kumimoji="1" lang="en-US" altLang="zh-CN" dirty="0"/>
          </a:p>
          <a:p>
            <a:pPr lvl="1"/>
            <a:endParaRPr kumimoji="1" lang="en-US" altLang="zh-CN" dirty="0"/>
          </a:p>
          <a:p>
            <a:pPr lvl="1"/>
            <a:endParaRPr kumimoji="1" lang="en-US" altLang="zh-CN" dirty="0"/>
          </a:p>
          <a:p>
            <a:pPr lvl="1"/>
            <a:r>
              <a:rPr kumimoji="1" lang="zh-CN" altLang="en-US" dirty="0"/>
              <a:t>存储系统实际访问带宽</a:t>
            </a:r>
            <a:r>
              <a:rPr kumimoji="1" lang="en-US" altLang="zh-CN" i="1" dirty="0"/>
              <a:t>B</a:t>
            </a:r>
            <a:r>
              <a:rPr kumimoji="1" lang="en-US" altLang="zh-CN" sz="2000" i="1" dirty="0"/>
              <a:t>i’</a:t>
            </a:r>
            <a:r>
              <a:rPr kumimoji="1" lang="zh-CN" altLang="en-US" dirty="0"/>
              <a:t>在</a:t>
            </a:r>
            <a:r>
              <a:rPr kumimoji="1" lang="en-US" altLang="zh-CN" i="1" dirty="0"/>
              <a:t>B</a:t>
            </a:r>
            <a:r>
              <a:rPr kumimoji="1" lang="en-US" altLang="zh-CN" sz="1800" i="1" dirty="0"/>
              <a:t>i</a:t>
            </a:r>
            <a:r>
              <a:rPr kumimoji="1" lang="zh-CN" altLang="en-US" dirty="0"/>
              <a:t>的基础上参考带宽共享情况修正</a:t>
            </a:r>
            <a:endParaRPr kumimoji="1" lang="en-US" altLang="zh-CN"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1082" y="3048794"/>
            <a:ext cx="6667500" cy="95250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2232" y="4713723"/>
            <a:ext cx="3454400" cy="58420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3032" y="5840413"/>
            <a:ext cx="3403600" cy="673100"/>
          </a:xfrm>
          <a:prstGeom prst="rect">
            <a:avLst/>
          </a:prstGeom>
        </p:spPr>
      </p:pic>
    </p:spTree>
    <p:extLst>
      <p:ext uri="{BB962C8B-B14F-4D97-AF65-F5344CB8AC3E}">
        <p14:creationId xmlns:p14="http://schemas.microsoft.com/office/powerpoint/2010/main" val="6269010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例子</a:t>
            </a:r>
            <a:r>
              <a:rPr kumimoji="1" lang="en-US" altLang="zh-CN" dirty="0"/>
              <a:t>4</a:t>
            </a:r>
            <a:endParaRPr kumimoji="1" lang="zh-CN" altLang="en-US" dirty="0"/>
          </a:p>
        </p:txBody>
      </p:sp>
      <p:sp>
        <p:nvSpPr>
          <p:cNvPr id="3" name="内容占位符 2"/>
          <p:cNvSpPr>
            <a:spLocks noGrp="1"/>
          </p:cNvSpPr>
          <p:nvPr>
            <p:ph idx="1"/>
          </p:nvPr>
        </p:nvSpPr>
        <p:spPr>
          <a:xfrm>
            <a:off x="838200" y="1825624"/>
            <a:ext cx="10515600" cy="4809953"/>
          </a:xfrm>
        </p:spPr>
        <p:txBody>
          <a:bodyPr>
            <a:normAutofit lnSpcReduction="10000"/>
          </a:bodyPr>
          <a:lstStyle/>
          <a:p>
            <a:pPr marL="228600" lvl="1">
              <a:spcBef>
                <a:spcPts val="1000"/>
              </a:spcBef>
            </a:pPr>
            <a:r>
              <a:rPr kumimoji="1" lang="en-US" altLang="zh-CN" sz="2800" b="1" dirty="0"/>
              <a:t>#2.</a:t>
            </a:r>
            <a:r>
              <a:rPr kumimoji="1" lang="zh-CN" altLang="en-US" sz="2800" b="1" dirty="0"/>
              <a:t> 内存缓冲（</a:t>
            </a:r>
            <a:r>
              <a:rPr kumimoji="1" lang="en-US" altLang="zh-CN" sz="2800" b="1" dirty="0" err="1"/>
              <a:t>Alluxio</a:t>
            </a:r>
            <a:r>
              <a:rPr kumimoji="1" lang="zh-CN" altLang="en-US" sz="2800" b="1" dirty="0"/>
              <a:t>）空间资源隔离</a:t>
            </a:r>
            <a:endParaRPr kumimoji="1" lang="en-US" altLang="zh-CN" sz="2800" dirty="0"/>
          </a:p>
          <a:p>
            <a:pPr marL="685800" lvl="2">
              <a:spcBef>
                <a:spcPts val="1000"/>
              </a:spcBef>
            </a:pPr>
            <a:r>
              <a:rPr kumimoji="1" lang="en-US" altLang="zh-CN" sz="2400" dirty="0"/>
              <a:t>2.1</a:t>
            </a:r>
            <a:r>
              <a:rPr kumimoji="1" lang="zh-CN" altLang="en-US" sz="2400" dirty="0"/>
              <a:t> 内存空间资源隔离模型</a:t>
            </a:r>
            <a:endParaRPr kumimoji="1" lang="en-US" altLang="zh-CN" sz="2400" dirty="0"/>
          </a:p>
          <a:p>
            <a:pPr marL="1143000" lvl="3">
              <a:spcBef>
                <a:spcPts val="1000"/>
              </a:spcBef>
            </a:pPr>
            <a:r>
              <a:rPr kumimoji="1" lang="zh-CN" altLang="en-US" sz="2200" dirty="0"/>
              <a:t>空间上的</a:t>
            </a:r>
            <a:r>
              <a:rPr kumimoji="1" lang="en-US" altLang="zh-CN" sz="2200" dirty="0"/>
              <a:t>reserve, limit</a:t>
            </a:r>
            <a:r>
              <a:rPr kumimoji="1" lang="zh-CN" altLang="en-US" sz="2200" dirty="0"/>
              <a:t>和</a:t>
            </a:r>
            <a:r>
              <a:rPr kumimoji="1" lang="en-US" altLang="zh-CN" sz="2200" dirty="0"/>
              <a:t>share</a:t>
            </a:r>
            <a:r>
              <a:rPr kumimoji="1" lang="zh-CN" altLang="en-US" sz="2200" dirty="0"/>
              <a:t>，支持绝对值与权重，多租户共享空间折算</a:t>
            </a:r>
            <a:endParaRPr kumimoji="1" lang="en-US" altLang="zh-CN" sz="2200" dirty="0"/>
          </a:p>
          <a:p>
            <a:pPr marL="685800" lvl="2">
              <a:spcBef>
                <a:spcPts val="1000"/>
              </a:spcBef>
            </a:pPr>
            <a:r>
              <a:rPr kumimoji="1" lang="en-US" altLang="zh-CN" sz="2400" dirty="0"/>
              <a:t>2.2</a:t>
            </a:r>
            <a:r>
              <a:rPr kumimoji="1" lang="zh-CN" altLang="en-US" sz="2400" dirty="0"/>
              <a:t> 访问序列整合</a:t>
            </a:r>
            <a:endParaRPr kumimoji="1" lang="en-US" altLang="zh-CN" sz="2400" dirty="0"/>
          </a:p>
          <a:p>
            <a:pPr marL="1143000" lvl="3">
              <a:spcBef>
                <a:spcPts val="1000"/>
              </a:spcBef>
            </a:pPr>
            <a:r>
              <a:rPr kumimoji="1" lang="zh-CN" altLang="en-US" sz="2200" dirty="0"/>
              <a:t>估算各用户计算执行时间，实时更新合并后的全局访问序列</a:t>
            </a:r>
            <a:endParaRPr kumimoji="1" lang="en-US" altLang="zh-CN" sz="2200" dirty="0"/>
          </a:p>
          <a:p>
            <a:pPr marL="685800" lvl="2">
              <a:spcBef>
                <a:spcPts val="1000"/>
              </a:spcBef>
            </a:pPr>
            <a:r>
              <a:rPr kumimoji="1" lang="en-US" altLang="zh-CN" sz="2400" dirty="0"/>
              <a:t>2.3</a:t>
            </a:r>
            <a:r>
              <a:rPr kumimoji="1" lang="zh-CN" altLang="en-US" sz="2400" dirty="0"/>
              <a:t> 租户共享内存空间折算</a:t>
            </a:r>
            <a:endParaRPr kumimoji="1" lang="en-US" altLang="zh-CN" sz="2400" dirty="0"/>
          </a:p>
          <a:p>
            <a:pPr marL="1143000" lvl="3">
              <a:spcBef>
                <a:spcPts val="1000"/>
              </a:spcBef>
            </a:pPr>
            <a:r>
              <a:rPr kumimoji="1" lang="zh-CN" altLang="en-US" sz="2200" dirty="0"/>
              <a:t>参考共享人数和未来的访问量来进行空间折算</a:t>
            </a:r>
            <a:endParaRPr kumimoji="1" lang="en-US" altLang="zh-CN" sz="2200" dirty="0"/>
          </a:p>
          <a:p>
            <a:pPr marL="685800" lvl="2">
              <a:spcBef>
                <a:spcPts val="1000"/>
              </a:spcBef>
            </a:pPr>
            <a:r>
              <a:rPr kumimoji="1" lang="en-US" altLang="zh-CN" sz="2400" dirty="0"/>
              <a:t>2.4</a:t>
            </a:r>
            <a:r>
              <a:rPr kumimoji="1" lang="zh-CN" altLang="en-US" sz="2400" dirty="0"/>
              <a:t> 内存缓冲数据淘汰策略</a:t>
            </a:r>
            <a:endParaRPr kumimoji="1" lang="en-US" altLang="zh-CN" sz="2400" dirty="0"/>
          </a:p>
          <a:p>
            <a:pPr marL="1143000" lvl="3">
              <a:spcBef>
                <a:spcPts val="1000"/>
              </a:spcBef>
            </a:pPr>
            <a:r>
              <a:rPr kumimoji="1" lang="zh-CN" altLang="en-US" sz="2200" dirty="0"/>
              <a:t>每个用户有准确的未来访问序列，</a:t>
            </a:r>
            <a:r>
              <a:rPr kumimoji="1" lang="en-US" altLang="zh-CN" sz="2200" dirty="0"/>
              <a:t>OPT</a:t>
            </a:r>
            <a:r>
              <a:rPr kumimoji="1" lang="zh-CN" altLang="en-US" sz="2200" dirty="0"/>
              <a:t>策略，淘汰最远访问的数据</a:t>
            </a:r>
            <a:endParaRPr kumimoji="1" lang="en-US" altLang="zh-CN" sz="2200" dirty="0"/>
          </a:p>
          <a:p>
            <a:pPr marL="1143000" lvl="3">
              <a:spcBef>
                <a:spcPts val="1000"/>
              </a:spcBef>
            </a:pPr>
            <a:r>
              <a:rPr kumimoji="1" lang="zh-CN" altLang="en-US" sz="2200" dirty="0"/>
              <a:t>内存空间采用</a:t>
            </a:r>
            <a:r>
              <a:rPr kumimoji="1" lang="en-US" altLang="zh-CN" sz="2200" dirty="0"/>
              <a:t>Lazy</a:t>
            </a:r>
            <a:r>
              <a:rPr kumimoji="1" lang="zh-CN" altLang="en-US" sz="2200" dirty="0"/>
              <a:t>释放策略，面向多用户共享数据的淘汰算法，优先按全局访问序列进行</a:t>
            </a:r>
            <a:r>
              <a:rPr kumimoji="1" lang="en-US" altLang="zh-CN" sz="2200" dirty="0"/>
              <a:t>OPT</a:t>
            </a:r>
            <a:r>
              <a:rPr kumimoji="1" lang="zh-CN" altLang="en-US" sz="2200" dirty="0"/>
              <a:t>淘汰，但保障每个用户的折算内存空间绝对值或比例不小于预期（跳过当前用户，向前淘汰）</a:t>
            </a:r>
            <a:endParaRPr kumimoji="1" lang="en-US" altLang="zh-CN" sz="2200" dirty="0"/>
          </a:p>
        </p:txBody>
      </p:sp>
    </p:spTree>
    <p:extLst>
      <p:ext uri="{BB962C8B-B14F-4D97-AF65-F5344CB8AC3E}">
        <p14:creationId xmlns:p14="http://schemas.microsoft.com/office/powerpoint/2010/main" val="9647156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例子</a:t>
            </a:r>
            <a:r>
              <a:rPr kumimoji="1" lang="en-US" altLang="zh-CN" dirty="0"/>
              <a:t>4</a:t>
            </a:r>
            <a:endParaRPr kumimoji="1" lang="zh-CN" altLang="en-US" dirty="0"/>
          </a:p>
        </p:txBody>
      </p:sp>
      <p:sp>
        <p:nvSpPr>
          <p:cNvPr id="3" name="内容占位符 2"/>
          <p:cNvSpPr>
            <a:spLocks noGrp="1"/>
          </p:cNvSpPr>
          <p:nvPr>
            <p:ph idx="1"/>
          </p:nvPr>
        </p:nvSpPr>
        <p:spPr>
          <a:xfrm>
            <a:off x="838200" y="1825625"/>
            <a:ext cx="10515600" cy="4713720"/>
          </a:xfrm>
        </p:spPr>
        <p:txBody>
          <a:bodyPr>
            <a:normAutofit/>
          </a:bodyPr>
          <a:lstStyle/>
          <a:p>
            <a:pPr marL="228600" lvl="1">
              <a:spcBef>
                <a:spcPts val="1000"/>
              </a:spcBef>
            </a:pPr>
            <a:r>
              <a:rPr kumimoji="1" lang="en-US" altLang="zh-CN" sz="2800" b="1" dirty="0"/>
              <a:t>#3.</a:t>
            </a:r>
            <a:r>
              <a:rPr kumimoji="1" lang="zh-CN" altLang="en-US" sz="2800" b="1" dirty="0"/>
              <a:t> 对象存储（</a:t>
            </a:r>
            <a:r>
              <a:rPr kumimoji="1" lang="en-US" altLang="zh-CN" sz="2800" b="1" dirty="0" err="1"/>
              <a:t>Ceph</a:t>
            </a:r>
            <a:r>
              <a:rPr kumimoji="1" lang="zh-CN" altLang="en-US" sz="2800" b="1" dirty="0"/>
              <a:t>）资源隔离</a:t>
            </a:r>
            <a:endParaRPr kumimoji="1" lang="en-US" altLang="zh-CN" sz="2800" dirty="0"/>
          </a:p>
          <a:p>
            <a:pPr lvl="1"/>
            <a:r>
              <a:rPr kumimoji="1" lang="en-US" altLang="zh-CN" dirty="0"/>
              <a:t>3.1</a:t>
            </a:r>
            <a:r>
              <a:rPr kumimoji="1" lang="zh-CN" altLang="en-US" dirty="0"/>
              <a:t> 单</a:t>
            </a:r>
            <a:r>
              <a:rPr kumimoji="1" lang="en-US" altLang="zh-CN" dirty="0"/>
              <a:t>OSD</a:t>
            </a:r>
            <a:r>
              <a:rPr kumimoji="1" lang="zh-CN" altLang="en-US" dirty="0"/>
              <a:t>带宽隔离模型与实现</a:t>
            </a:r>
            <a:endParaRPr kumimoji="1" lang="en-US" altLang="zh-CN" dirty="0"/>
          </a:p>
          <a:p>
            <a:pPr lvl="2"/>
            <a:r>
              <a:rPr kumimoji="1" lang="zh-CN" altLang="en-US" dirty="0"/>
              <a:t>周期型加载数据，不需要实时非常准确，保障内部并发和性能；补偿机制</a:t>
            </a:r>
            <a:endParaRPr kumimoji="1" lang="en-US" altLang="zh-CN" dirty="0"/>
          </a:p>
          <a:p>
            <a:pPr lvl="1"/>
            <a:r>
              <a:rPr kumimoji="1" lang="en-US" altLang="zh-CN" dirty="0"/>
              <a:t>3.2</a:t>
            </a:r>
            <a:r>
              <a:rPr kumimoji="1" lang="zh-CN" altLang="en-US" dirty="0"/>
              <a:t> 分布式存储带宽隔离</a:t>
            </a:r>
            <a:endParaRPr kumimoji="1" lang="en-US" altLang="zh-CN" dirty="0"/>
          </a:p>
          <a:p>
            <a:pPr lvl="2"/>
            <a:r>
              <a:rPr kumimoji="1" lang="zh-CN" altLang="en-US" dirty="0"/>
              <a:t>全局协调（协调多</a:t>
            </a:r>
            <a:r>
              <a:rPr kumimoji="1" lang="en-US" altLang="zh-CN" dirty="0"/>
              <a:t>OSD</a:t>
            </a:r>
            <a:r>
              <a:rPr kumimoji="1" lang="zh-CN" altLang="en-US" dirty="0"/>
              <a:t>总量，某</a:t>
            </a:r>
            <a:r>
              <a:rPr kumimoji="1" lang="en-US" altLang="zh-CN" dirty="0"/>
              <a:t>OSD</a:t>
            </a:r>
            <a:r>
              <a:rPr kumimoji="1" lang="zh-CN" altLang="en-US" dirty="0"/>
              <a:t>带宽比预设少，还要周期补偿）</a:t>
            </a:r>
            <a:endParaRPr kumimoji="1" lang="en-US" altLang="zh-CN" dirty="0"/>
          </a:p>
          <a:p>
            <a:pPr lvl="1"/>
            <a:r>
              <a:rPr kumimoji="1" lang="en-US" altLang="zh-CN" dirty="0"/>
              <a:t>3.3</a:t>
            </a:r>
            <a:r>
              <a:rPr kumimoji="1" lang="zh-CN" altLang="en-US" dirty="0"/>
              <a:t> 对象存储系统准入研究</a:t>
            </a:r>
            <a:endParaRPr kumimoji="1" lang="en-US" altLang="zh-CN" dirty="0"/>
          </a:p>
          <a:p>
            <a:pPr lvl="2"/>
            <a:r>
              <a:rPr kumimoji="1" lang="zh-CN" altLang="en-US" dirty="0"/>
              <a:t>系统能力和负载情况整体量化评价</a:t>
            </a:r>
            <a:endParaRPr kumimoji="1" lang="en-US" altLang="zh-CN" dirty="0"/>
          </a:p>
          <a:p>
            <a:pPr lvl="1"/>
            <a:r>
              <a:rPr kumimoji="1" lang="en-US" altLang="zh-CN" dirty="0"/>
              <a:t>3.4</a:t>
            </a:r>
            <a:r>
              <a:rPr kumimoji="1" lang="zh-CN" altLang="en-US" dirty="0"/>
              <a:t> 混合存储权重带宽隔离</a:t>
            </a:r>
            <a:endParaRPr kumimoji="1" lang="en-US" altLang="zh-CN" dirty="0"/>
          </a:p>
          <a:p>
            <a:pPr lvl="2"/>
            <a:r>
              <a:rPr kumimoji="1" lang="en-US" altLang="zh-CN" dirty="0"/>
              <a:t>OSD</a:t>
            </a:r>
            <a:r>
              <a:rPr kumimoji="1" lang="zh-CN" altLang="en-US" dirty="0"/>
              <a:t>上是</a:t>
            </a:r>
            <a:r>
              <a:rPr kumimoji="1" lang="en-US" altLang="zh-CN" dirty="0"/>
              <a:t>SSD+HDD</a:t>
            </a:r>
            <a:r>
              <a:rPr kumimoji="1" lang="zh-CN" altLang="en-US" dirty="0"/>
              <a:t>的混合存储的复杂情况</a:t>
            </a:r>
            <a:endParaRPr kumimoji="1" lang="en-US" altLang="zh-CN" dirty="0"/>
          </a:p>
          <a:p>
            <a:pPr lvl="1"/>
            <a:endParaRPr kumimoji="1" lang="zh-CN" altLang="en-US" dirty="0"/>
          </a:p>
        </p:txBody>
      </p:sp>
    </p:spTree>
    <p:extLst>
      <p:ext uri="{BB962C8B-B14F-4D97-AF65-F5344CB8AC3E}">
        <p14:creationId xmlns:p14="http://schemas.microsoft.com/office/powerpoint/2010/main" val="4751678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例子</a:t>
            </a:r>
            <a:r>
              <a:rPr kumimoji="1" lang="en-US" altLang="zh-CN" dirty="0"/>
              <a:t>4</a:t>
            </a:r>
            <a:endParaRPr kumimoji="1" lang="zh-CN" altLang="en-US" dirty="0"/>
          </a:p>
        </p:txBody>
      </p:sp>
      <p:sp>
        <p:nvSpPr>
          <p:cNvPr id="3" name="内容占位符 2"/>
          <p:cNvSpPr>
            <a:spLocks noGrp="1"/>
          </p:cNvSpPr>
          <p:nvPr>
            <p:ph idx="1"/>
          </p:nvPr>
        </p:nvSpPr>
        <p:spPr/>
        <p:txBody>
          <a:bodyPr>
            <a:normAutofit lnSpcReduction="10000"/>
          </a:bodyPr>
          <a:lstStyle/>
          <a:p>
            <a:pPr marL="228600" lvl="1">
              <a:spcBef>
                <a:spcPts val="1000"/>
              </a:spcBef>
            </a:pPr>
            <a:r>
              <a:rPr kumimoji="1" lang="en-US" altLang="zh-CN" sz="2800" b="1" dirty="0"/>
              <a:t>#4.</a:t>
            </a:r>
            <a:r>
              <a:rPr kumimoji="1" lang="zh-CN" altLang="en-US" sz="2800" b="1" dirty="0"/>
              <a:t> 无限资源模式下的多维资源分配优化</a:t>
            </a:r>
            <a:r>
              <a:rPr kumimoji="1" lang="en-US" altLang="zh-CN" sz="2800" dirty="0"/>
              <a:t>(</a:t>
            </a:r>
            <a:r>
              <a:rPr kumimoji="1" lang="zh-CN" altLang="en-US" sz="2800" dirty="0"/>
              <a:t>适合公有云</a:t>
            </a:r>
            <a:r>
              <a:rPr kumimoji="1" lang="en-US" altLang="zh-CN" sz="2800" dirty="0"/>
              <a:t>)</a:t>
            </a:r>
          </a:p>
          <a:p>
            <a:pPr lvl="1"/>
            <a:r>
              <a:rPr kumimoji="1" lang="en-US" altLang="zh-CN" dirty="0"/>
              <a:t>4.1 </a:t>
            </a:r>
            <a:r>
              <a:rPr kumimoji="1" lang="zh-CN" altLang="en-US" dirty="0"/>
              <a:t>问题抽象</a:t>
            </a:r>
            <a:endParaRPr kumimoji="1" lang="en-US" altLang="zh-CN" dirty="0"/>
          </a:p>
          <a:p>
            <a:pPr lvl="2"/>
            <a:r>
              <a:rPr kumimoji="1" lang="zh-CN" altLang="en-US" dirty="0"/>
              <a:t>各租户的</a:t>
            </a:r>
            <a:r>
              <a:rPr kumimoji="1" lang="en-US" altLang="zh-CN" dirty="0"/>
              <a:t>SLA</a:t>
            </a:r>
            <a:r>
              <a:rPr kumimoji="1" lang="zh-CN" altLang="en-US" dirty="0"/>
              <a:t>达标，优化资源成本最低（</a:t>
            </a:r>
            <a:r>
              <a:rPr kumimoji="1" lang="en-US" altLang="zh-CN" dirty="0"/>
              <a:t>C=</a:t>
            </a:r>
            <a:r>
              <a:rPr kumimoji="1" lang="en-US" altLang="zh-CN" dirty="0" err="1"/>
              <a:t>k</a:t>
            </a:r>
            <a:r>
              <a:rPr kumimoji="1" lang="en-US" altLang="zh-CN" sz="1400" dirty="0" err="1"/>
              <a:t>mem</a:t>
            </a:r>
            <a:r>
              <a:rPr kumimoji="1" lang="en-US" altLang="zh-CN" dirty="0"/>
              <a:t>*</a:t>
            </a:r>
            <a:r>
              <a:rPr kumimoji="1" lang="en-US" altLang="zh-CN" dirty="0" err="1"/>
              <a:t>M+k</a:t>
            </a:r>
            <a:r>
              <a:rPr kumimoji="1" lang="en-US" altLang="zh-CN" sz="1400" dirty="0" err="1"/>
              <a:t>store</a:t>
            </a:r>
            <a:r>
              <a:rPr kumimoji="1" lang="en-US" altLang="zh-CN" dirty="0"/>
              <a:t>*B)</a:t>
            </a:r>
          </a:p>
          <a:p>
            <a:pPr lvl="2"/>
            <a:r>
              <a:rPr kumimoji="1" lang="zh-CN" altLang="en-US" dirty="0"/>
              <a:t>其中</a:t>
            </a:r>
            <a:r>
              <a:rPr kumimoji="1" lang="en-US" altLang="zh-CN" dirty="0" err="1"/>
              <a:t>K</a:t>
            </a:r>
            <a:r>
              <a:rPr kumimoji="1" lang="en-US" altLang="zh-CN" sz="1600" dirty="0" err="1"/>
              <a:t>mem</a:t>
            </a:r>
            <a:r>
              <a:rPr kumimoji="1" lang="zh-CN" altLang="en-US" dirty="0"/>
              <a:t>和</a:t>
            </a:r>
            <a:r>
              <a:rPr kumimoji="1" lang="en-US" altLang="zh-CN" dirty="0" err="1"/>
              <a:t>K</a:t>
            </a:r>
            <a:r>
              <a:rPr kumimoji="1" lang="en-US" altLang="zh-CN" sz="1600" dirty="0" err="1"/>
              <a:t>store</a:t>
            </a:r>
            <a:r>
              <a:rPr kumimoji="1" lang="zh-CN" altLang="en-US" dirty="0"/>
              <a:t>为系统常数，</a:t>
            </a:r>
            <a:r>
              <a:rPr kumimoji="1" lang="en-US" altLang="zh-CN" dirty="0"/>
              <a:t>M</a:t>
            </a:r>
            <a:r>
              <a:rPr kumimoji="1" lang="zh-CN" altLang="en-US" dirty="0"/>
              <a:t>和</a:t>
            </a:r>
            <a:r>
              <a:rPr kumimoji="1" lang="en-US" altLang="zh-CN" dirty="0"/>
              <a:t>B</a:t>
            </a:r>
            <a:r>
              <a:rPr kumimoji="1" lang="zh-CN" altLang="en-US" dirty="0"/>
              <a:t>为消耗的内存空间和存储带宽总量</a:t>
            </a:r>
            <a:endParaRPr kumimoji="1" lang="en-US" altLang="zh-CN" dirty="0"/>
          </a:p>
          <a:p>
            <a:pPr lvl="1"/>
            <a:r>
              <a:rPr kumimoji="1" lang="en-US" altLang="zh-CN" dirty="0"/>
              <a:t>4.2</a:t>
            </a:r>
            <a:r>
              <a:rPr kumimoji="1" lang="zh-CN" altLang="en-US" dirty="0"/>
              <a:t> 内存空间效率评估</a:t>
            </a:r>
            <a:endParaRPr kumimoji="1" lang="en-US" altLang="zh-CN" dirty="0"/>
          </a:p>
          <a:p>
            <a:pPr lvl="2"/>
            <a:r>
              <a:rPr kumimoji="1" lang="zh-CN" altLang="en-US" dirty="0"/>
              <a:t>评测每个租户增加</a:t>
            </a:r>
            <a:r>
              <a:rPr kumimoji="1" lang="en-US" altLang="zh-CN" dirty="0"/>
              <a:t>/</a:t>
            </a:r>
            <a:r>
              <a:rPr kumimoji="1" lang="zh-CN" altLang="en-US" dirty="0"/>
              <a:t>减少</a:t>
            </a:r>
            <a:r>
              <a:rPr kumimoji="1" lang="en-US" altLang="zh-CN" dirty="0"/>
              <a:t>Reserve</a:t>
            </a:r>
            <a:r>
              <a:rPr kumimoji="1" lang="zh-CN" altLang="en-US" dirty="0"/>
              <a:t>空间，提升有多大（包括对共享用户的影响），刻画</a:t>
            </a:r>
            <a:r>
              <a:rPr kumimoji="1" lang="en-US" altLang="zh-CN" dirty="0"/>
              <a:t>f()</a:t>
            </a:r>
            <a:r>
              <a:rPr kumimoji="1" lang="zh-CN" altLang="en-US" dirty="0"/>
              <a:t>函数（通过分析未来</a:t>
            </a:r>
            <a:r>
              <a:rPr kumimoji="1" lang="en-US" altLang="zh-CN" dirty="0"/>
              <a:t>workload</a:t>
            </a:r>
            <a:r>
              <a:rPr kumimoji="1" lang="zh-CN" altLang="en-US" dirty="0"/>
              <a:t>）</a:t>
            </a:r>
            <a:endParaRPr kumimoji="1" lang="en-US" altLang="zh-CN" dirty="0"/>
          </a:p>
          <a:p>
            <a:pPr lvl="1"/>
            <a:r>
              <a:rPr kumimoji="1" lang="en-US" altLang="zh-CN" dirty="0"/>
              <a:t>4.3</a:t>
            </a:r>
            <a:r>
              <a:rPr kumimoji="1" lang="zh-CN" altLang="en-US" dirty="0"/>
              <a:t> 存储带宽效率评估</a:t>
            </a:r>
            <a:endParaRPr kumimoji="1" lang="en-US" altLang="zh-CN" dirty="0"/>
          </a:p>
          <a:p>
            <a:pPr lvl="2"/>
            <a:r>
              <a:rPr kumimoji="1" lang="zh-CN" altLang="en-US" dirty="0"/>
              <a:t>根据未来一段时间的访问记录，判断哪些租户之间的共享率更高，刻画</a:t>
            </a:r>
            <a:r>
              <a:rPr kumimoji="1" lang="en-US" altLang="zh-CN" dirty="0"/>
              <a:t>g()</a:t>
            </a:r>
            <a:r>
              <a:rPr kumimoji="1" lang="zh-CN" altLang="en-US" dirty="0"/>
              <a:t>函数</a:t>
            </a:r>
            <a:endParaRPr kumimoji="1" lang="en-US" altLang="zh-CN" dirty="0"/>
          </a:p>
          <a:p>
            <a:pPr lvl="1"/>
            <a:r>
              <a:rPr kumimoji="1" lang="en-US" altLang="zh-CN" dirty="0"/>
              <a:t>4.4</a:t>
            </a:r>
            <a:r>
              <a:rPr kumimoji="1" lang="zh-CN" altLang="en-US" dirty="0"/>
              <a:t> 问题求解</a:t>
            </a:r>
            <a:endParaRPr kumimoji="1" lang="en-US" altLang="zh-CN" dirty="0"/>
          </a:p>
          <a:p>
            <a:pPr lvl="2"/>
            <a:r>
              <a:rPr kumimoji="1" lang="en-US" altLang="zh-CN" dirty="0"/>
              <a:t>SLA</a:t>
            </a:r>
            <a:r>
              <a:rPr kumimoji="1" lang="zh-CN" altLang="en-US" dirty="0"/>
              <a:t>拆解为每个阶段的</a:t>
            </a:r>
            <a:r>
              <a:rPr kumimoji="1" lang="en-US" altLang="zh-CN" dirty="0" err="1"/>
              <a:t>T</a:t>
            </a:r>
            <a:r>
              <a:rPr kumimoji="1" lang="en-US" altLang="zh-CN" sz="1200" dirty="0" err="1"/>
              <a:t>load</a:t>
            </a:r>
            <a:r>
              <a:rPr kumimoji="1" lang="zh-CN" altLang="en-US" dirty="0"/>
              <a:t>要求，不断更新</a:t>
            </a:r>
            <a:endParaRPr kumimoji="1" lang="en-US" altLang="zh-CN" dirty="0"/>
          </a:p>
          <a:p>
            <a:pPr lvl="2"/>
            <a:r>
              <a:rPr kumimoji="1" lang="zh-CN" altLang="en-US" dirty="0"/>
              <a:t>先不考虑共享，每个租户</a:t>
            </a:r>
            <a:r>
              <a:rPr kumimoji="1" lang="en-US" altLang="zh-CN" dirty="0" err="1"/>
              <a:t>i</a:t>
            </a:r>
            <a:r>
              <a:rPr kumimoji="1" lang="zh-CN" altLang="en-US" dirty="0"/>
              <a:t>修改</a:t>
            </a:r>
            <a:r>
              <a:rPr kumimoji="1" lang="en-US" altLang="zh-CN" dirty="0" err="1"/>
              <a:t>Mi</a:t>
            </a:r>
            <a:r>
              <a:rPr kumimoji="1" lang="zh-CN" altLang="en-US" dirty="0"/>
              <a:t>和</a:t>
            </a:r>
            <a:r>
              <a:rPr kumimoji="1" lang="en-US" altLang="zh-CN" dirty="0"/>
              <a:t>Bi</a:t>
            </a:r>
            <a:r>
              <a:rPr kumimoji="1" lang="zh-CN" altLang="en-US" dirty="0"/>
              <a:t>，找出租户</a:t>
            </a:r>
            <a:r>
              <a:rPr kumimoji="1" lang="en-US" altLang="zh-CN" dirty="0" err="1"/>
              <a:t>i</a:t>
            </a:r>
            <a:r>
              <a:rPr kumimoji="1" lang="zh-CN" altLang="en-US" dirty="0"/>
              <a:t>成本最低的点</a:t>
            </a:r>
            <a:endParaRPr kumimoji="1" lang="en-US" altLang="zh-CN" dirty="0"/>
          </a:p>
          <a:p>
            <a:pPr lvl="2"/>
            <a:r>
              <a:rPr kumimoji="1" lang="zh-CN" altLang="en-US" dirty="0"/>
              <a:t>再加入共享，第二阶段调整资源，共享率高的加大，共享率低的减小</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300" y="1004024"/>
            <a:ext cx="3454400" cy="58420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5200" y="960837"/>
            <a:ext cx="3403600" cy="67310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6300" y="54049"/>
            <a:ext cx="6667500" cy="952500"/>
          </a:xfrm>
          <a:prstGeom prst="rect">
            <a:avLst/>
          </a:prstGeom>
        </p:spPr>
      </p:pic>
    </p:spTree>
    <p:extLst>
      <p:ext uri="{BB962C8B-B14F-4D97-AF65-F5344CB8AC3E}">
        <p14:creationId xmlns:p14="http://schemas.microsoft.com/office/powerpoint/2010/main" val="6537726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例子</a:t>
            </a:r>
            <a:r>
              <a:rPr kumimoji="1" lang="en-US" altLang="zh-CN" dirty="0"/>
              <a:t>4</a:t>
            </a:r>
            <a:endParaRPr kumimoji="1" lang="zh-CN" altLang="en-US" dirty="0"/>
          </a:p>
        </p:txBody>
      </p:sp>
      <p:sp>
        <p:nvSpPr>
          <p:cNvPr id="3" name="内容占位符 2"/>
          <p:cNvSpPr>
            <a:spLocks noGrp="1"/>
          </p:cNvSpPr>
          <p:nvPr>
            <p:ph idx="1"/>
          </p:nvPr>
        </p:nvSpPr>
        <p:spPr>
          <a:xfrm>
            <a:off x="838200" y="1825624"/>
            <a:ext cx="10515600" cy="4797597"/>
          </a:xfrm>
        </p:spPr>
        <p:txBody>
          <a:bodyPr>
            <a:normAutofit lnSpcReduction="10000"/>
          </a:bodyPr>
          <a:lstStyle/>
          <a:p>
            <a:pPr marL="228600" lvl="1">
              <a:spcBef>
                <a:spcPts val="1000"/>
              </a:spcBef>
            </a:pPr>
            <a:r>
              <a:rPr kumimoji="1" lang="en-US" altLang="zh-CN" sz="2800" b="1" dirty="0"/>
              <a:t>#5.</a:t>
            </a:r>
            <a:r>
              <a:rPr kumimoji="1" lang="zh-CN" altLang="en-US" sz="2800" b="1" dirty="0"/>
              <a:t> 有限资源模式下的多维资源分配优化</a:t>
            </a:r>
            <a:r>
              <a:rPr kumimoji="1" lang="en-US" altLang="zh-CN" sz="2800" dirty="0"/>
              <a:t>(</a:t>
            </a:r>
            <a:r>
              <a:rPr kumimoji="1" lang="zh-CN" altLang="en-US" sz="2800" dirty="0"/>
              <a:t>适合私有云</a:t>
            </a:r>
            <a:r>
              <a:rPr kumimoji="1" lang="en-US" altLang="zh-CN" sz="2800" dirty="0"/>
              <a:t>)</a:t>
            </a:r>
          </a:p>
          <a:p>
            <a:pPr lvl="1"/>
            <a:r>
              <a:rPr kumimoji="1" lang="en-US" altLang="zh-CN" dirty="0"/>
              <a:t>5.1</a:t>
            </a:r>
            <a:r>
              <a:rPr kumimoji="1" lang="zh-CN" altLang="en-US" dirty="0"/>
              <a:t> 问题抽象</a:t>
            </a:r>
            <a:endParaRPr kumimoji="1" lang="en-US" altLang="zh-CN" dirty="0"/>
          </a:p>
          <a:p>
            <a:pPr lvl="2"/>
            <a:r>
              <a:rPr kumimoji="1" lang="zh-CN" altLang="en-US" dirty="0"/>
              <a:t>在满足各租户</a:t>
            </a:r>
            <a:r>
              <a:rPr kumimoji="1" lang="en-US" altLang="zh-CN" dirty="0"/>
              <a:t>Fairness</a:t>
            </a:r>
            <a:r>
              <a:rPr kumimoji="1" lang="zh-CN" altLang="en-US" dirty="0"/>
              <a:t>（</a:t>
            </a:r>
            <a:r>
              <a:rPr kumimoji="1" lang="en-US" altLang="zh-CN" dirty="0"/>
              <a:t>UF</a:t>
            </a:r>
            <a:r>
              <a:rPr kumimoji="1" lang="zh-CN" altLang="en-US" dirty="0"/>
              <a:t>值相当）前提下，用户</a:t>
            </a:r>
            <a:r>
              <a:rPr kumimoji="1" lang="en-US" altLang="zh-CN" dirty="0"/>
              <a:t>SLA</a:t>
            </a:r>
            <a:r>
              <a:rPr kumimoji="1" lang="zh-CN" altLang="en-US" dirty="0"/>
              <a:t>总体满意度最高，即总加载时间最小</a:t>
            </a:r>
            <a:endParaRPr kumimoji="1" lang="en-US" altLang="zh-CN" dirty="0"/>
          </a:p>
          <a:p>
            <a:pPr lvl="2"/>
            <a:r>
              <a:rPr kumimoji="1" lang="en-US" altLang="zh-CN" dirty="0"/>
              <a:t>Utility Function</a:t>
            </a:r>
            <a:r>
              <a:rPr kumimoji="1" lang="zh-CN" altLang="en-US" dirty="0"/>
              <a:t>：采用</a:t>
            </a:r>
            <a:r>
              <a:rPr kumimoji="1" lang="en-US" altLang="zh-CN" dirty="0"/>
              <a:t>#1</a:t>
            </a:r>
            <a:r>
              <a:rPr kumimoji="1" lang="zh-CN" altLang="en-US" dirty="0"/>
              <a:t>中的模型；两类资源互补，但不是简单相乘关系，用</a:t>
            </a:r>
            <a:r>
              <a:rPr kumimoji="1" lang="en-US" altLang="zh-CN" dirty="0"/>
              <a:t>cobb-</a:t>
            </a:r>
            <a:r>
              <a:rPr kumimoji="1" lang="en-US" altLang="zh-CN" dirty="0" err="1"/>
              <a:t>douglas</a:t>
            </a:r>
            <a:r>
              <a:rPr kumimoji="1" lang="zh-CN" altLang="en-US" dirty="0"/>
              <a:t>函数不准确</a:t>
            </a:r>
            <a:endParaRPr kumimoji="1" lang="en-US" altLang="zh-CN" dirty="0"/>
          </a:p>
          <a:p>
            <a:pPr lvl="1"/>
            <a:r>
              <a:rPr kumimoji="1" lang="en-US" altLang="zh-CN" dirty="0"/>
              <a:t>5.2 </a:t>
            </a:r>
            <a:r>
              <a:rPr kumimoji="1" lang="zh-CN" altLang="en-US" dirty="0"/>
              <a:t>问题求解</a:t>
            </a:r>
            <a:endParaRPr kumimoji="1" lang="en-US" altLang="zh-CN" dirty="0"/>
          </a:p>
          <a:p>
            <a:pPr lvl="2"/>
            <a:r>
              <a:rPr kumimoji="1" lang="zh-CN" altLang="en-US" dirty="0"/>
              <a:t>阶段性求解，每个阶段满足上述目标</a:t>
            </a:r>
            <a:endParaRPr kumimoji="1" lang="en-US" altLang="zh-CN" dirty="0"/>
          </a:p>
          <a:p>
            <a:pPr lvl="2"/>
            <a:r>
              <a:rPr kumimoji="1" lang="zh-CN" altLang="en-US" dirty="0"/>
              <a:t>每个租户初始阶段的</a:t>
            </a:r>
            <a:r>
              <a:rPr kumimoji="1" lang="en-US" altLang="zh-CN" dirty="0"/>
              <a:t>{</a:t>
            </a:r>
            <a:r>
              <a:rPr kumimoji="1" lang="en-US" altLang="zh-CN" dirty="0" err="1"/>
              <a:t>Mi</a:t>
            </a:r>
            <a:r>
              <a:rPr kumimoji="1" lang="en-US" altLang="zh-CN" dirty="0"/>
              <a:t>, Bi}</a:t>
            </a:r>
            <a:r>
              <a:rPr kumimoji="1" lang="zh-CN" altLang="en-US" dirty="0"/>
              <a:t>完全按权重均分，然后互相交换，换取对自己更有力的资源</a:t>
            </a:r>
            <a:endParaRPr kumimoji="1" lang="en-US" altLang="zh-CN" dirty="0"/>
          </a:p>
          <a:p>
            <a:pPr lvl="2"/>
            <a:r>
              <a:rPr kumimoji="1" lang="zh-CN" altLang="en-US" dirty="0"/>
              <a:t>加速方法：用户分类与排序（</a:t>
            </a:r>
            <a:r>
              <a:rPr kumimoji="1" lang="en-US" altLang="zh-CN" dirty="0"/>
              <a:t>mem</a:t>
            </a:r>
            <a:r>
              <a:rPr kumimoji="1" lang="zh-CN" altLang="en-US" dirty="0"/>
              <a:t>高效；</a:t>
            </a:r>
            <a:r>
              <a:rPr kumimoji="1" lang="en-US" altLang="zh-CN" dirty="0"/>
              <a:t>band</a:t>
            </a:r>
            <a:r>
              <a:rPr kumimoji="1" lang="zh-CN" altLang="en-US" dirty="0"/>
              <a:t>高效；二者均高效）</a:t>
            </a:r>
            <a:endParaRPr kumimoji="1" lang="en-US" altLang="zh-CN" dirty="0"/>
          </a:p>
          <a:p>
            <a:pPr lvl="1"/>
            <a:r>
              <a:rPr kumimoji="1" lang="en-US" altLang="zh-CN" dirty="0"/>
              <a:t>5.4</a:t>
            </a:r>
            <a:r>
              <a:rPr kumimoji="1" lang="zh-CN" altLang="en-US" dirty="0"/>
              <a:t> </a:t>
            </a:r>
            <a:r>
              <a:rPr kumimoji="1" lang="en-US" altLang="zh-CN" dirty="0"/>
              <a:t>Fairness</a:t>
            </a:r>
            <a:r>
              <a:rPr kumimoji="1" lang="zh-CN" altLang="en-US" dirty="0"/>
              <a:t>理论分析和量化</a:t>
            </a:r>
            <a:endParaRPr kumimoji="1" lang="en-US" altLang="zh-CN" dirty="0"/>
          </a:p>
          <a:p>
            <a:pPr lvl="2"/>
            <a:r>
              <a:rPr kumimoji="1" lang="zh-CN" altLang="en-US" dirty="0"/>
              <a:t>分析是否满足</a:t>
            </a:r>
            <a:r>
              <a:rPr kumimoji="1" lang="en-US" altLang="zh-CN" dirty="0"/>
              <a:t>SI, PE, EF, SP</a:t>
            </a:r>
            <a:r>
              <a:rPr kumimoji="1" lang="zh-CN" altLang="en-US" dirty="0"/>
              <a:t>四点，以及如何量化</a:t>
            </a:r>
            <a:r>
              <a:rPr kumimoji="1" lang="en-US" altLang="zh-CN" dirty="0"/>
              <a:t>Fairness</a:t>
            </a:r>
            <a:r>
              <a:rPr kumimoji="1" lang="zh-CN" altLang="en-US" dirty="0"/>
              <a:t>程度</a:t>
            </a:r>
            <a:endParaRPr kumimoji="1" lang="en-US" altLang="zh-CN" dirty="0"/>
          </a:p>
          <a:p>
            <a:pPr lvl="1"/>
            <a:r>
              <a:rPr kumimoji="1" lang="en-US" altLang="zh-CN" dirty="0"/>
              <a:t>5.5</a:t>
            </a:r>
            <a:r>
              <a:rPr kumimoji="1" lang="zh-CN" altLang="en-US" dirty="0"/>
              <a:t> </a:t>
            </a:r>
            <a:r>
              <a:rPr kumimoji="1" lang="en-US" altLang="zh-CN" dirty="0"/>
              <a:t>Fairness</a:t>
            </a:r>
            <a:r>
              <a:rPr kumimoji="1" lang="zh-CN" altLang="en-US" dirty="0"/>
              <a:t>与</a:t>
            </a:r>
            <a:r>
              <a:rPr kumimoji="1" lang="en-US" altLang="zh-CN" dirty="0"/>
              <a:t>Efficiency</a:t>
            </a:r>
            <a:r>
              <a:rPr kumimoji="1" lang="zh-CN" altLang="en-US" dirty="0"/>
              <a:t>的</a:t>
            </a:r>
            <a:r>
              <a:rPr kumimoji="1" lang="en-US" altLang="zh-CN" dirty="0"/>
              <a:t>Tradeoff</a:t>
            </a:r>
          </a:p>
          <a:p>
            <a:pPr lvl="2"/>
            <a:r>
              <a:rPr kumimoji="1" lang="zh-CN" altLang="en-US" dirty="0"/>
              <a:t>可以牺牲一定</a:t>
            </a:r>
            <a:r>
              <a:rPr kumimoji="1" lang="en-US" altLang="zh-CN" dirty="0"/>
              <a:t>Fairness</a:t>
            </a:r>
            <a:r>
              <a:rPr kumimoji="1" lang="zh-CN" altLang="en-US" dirty="0"/>
              <a:t>，得到更高的整体</a:t>
            </a:r>
            <a:r>
              <a:rPr kumimoji="1" lang="en-US" altLang="zh-CN" dirty="0"/>
              <a:t>SLA</a:t>
            </a:r>
            <a:r>
              <a:rPr kumimoji="1" lang="zh-CN" altLang="en-US" dirty="0"/>
              <a:t>；参考</a:t>
            </a:r>
            <a:r>
              <a:rPr kumimoji="1" lang="en-US" altLang="zh-CN" dirty="0"/>
              <a:t>proportional fairness</a:t>
            </a:r>
          </a:p>
          <a:p>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300" y="1004024"/>
            <a:ext cx="3454400" cy="58420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5200" y="960837"/>
            <a:ext cx="3403600" cy="67310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6300" y="54049"/>
            <a:ext cx="6667500" cy="952500"/>
          </a:xfrm>
          <a:prstGeom prst="rect">
            <a:avLst/>
          </a:prstGeom>
        </p:spPr>
      </p:pic>
    </p:spTree>
    <p:extLst>
      <p:ext uri="{BB962C8B-B14F-4D97-AF65-F5344CB8AC3E}">
        <p14:creationId xmlns:p14="http://schemas.microsoft.com/office/powerpoint/2010/main" val="11864920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课程资源</a:t>
            </a:r>
          </a:p>
        </p:txBody>
      </p:sp>
      <p:sp>
        <p:nvSpPr>
          <p:cNvPr id="3" name="内容占位符 2"/>
          <p:cNvSpPr>
            <a:spLocks noGrp="1"/>
          </p:cNvSpPr>
          <p:nvPr>
            <p:ph idx="1"/>
          </p:nvPr>
        </p:nvSpPr>
        <p:spPr/>
        <p:txBody>
          <a:bodyPr/>
          <a:lstStyle/>
          <a:p>
            <a:r>
              <a:rPr kumimoji="1" lang="en-US" altLang="zh-CN" dirty="0"/>
              <a:t>CMU</a:t>
            </a:r>
            <a:r>
              <a:rPr kumimoji="1" lang="zh-CN" altLang="en-US" dirty="0"/>
              <a:t> </a:t>
            </a:r>
            <a:r>
              <a:rPr kumimoji="1" lang="en-US" altLang="zh-CN" dirty="0"/>
              <a:t>15-319/619</a:t>
            </a:r>
            <a:r>
              <a:rPr kumimoji="1" lang="zh-CN" altLang="en-US" dirty="0"/>
              <a:t> </a:t>
            </a:r>
            <a:r>
              <a:rPr kumimoji="1" lang="en-US" altLang="zh-CN" dirty="0"/>
              <a:t>Cloud Computing</a:t>
            </a:r>
          </a:p>
          <a:p>
            <a:r>
              <a:rPr kumimoji="1" lang="en-US" altLang="zh-CN" dirty="0"/>
              <a:t>CMU 15-719 Advanced Cloud Computing</a:t>
            </a:r>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2796564"/>
            <a:ext cx="5977773" cy="3878556"/>
          </a:xfrm>
          <a:prstGeom prst="rect">
            <a:avLst/>
          </a:prstGeom>
        </p:spPr>
      </p:pic>
    </p:spTree>
    <p:extLst>
      <p:ext uri="{BB962C8B-B14F-4D97-AF65-F5344CB8AC3E}">
        <p14:creationId xmlns:p14="http://schemas.microsoft.com/office/powerpoint/2010/main" val="19267569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075038" y="1332428"/>
            <a:ext cx="10219037" cy="2387600"/>
          </a:xfrm>
        </p:spPr>
        <p:txBody>
          <a:bodyPr/>
          <a:lstStyle/>
          <a:p>
            <a:r>
              <a:rPr kumimoji="1" lang="en-US" altLang="zh-CN" dirty="0"/>
              <a:t>Thank you for </a:t>
            </a:r>
            <a:r>
              <a:rPr kumimoji="1" lang="en-US" altLang="zh-CN"/>
              <a:t>your attention!</a:t>
            </a:r>
            <a:endParaRPr kumimoji="1" lang="zh-CN" altLang="en-US" dirty="0"/>
          </a:p>
        </p:txBody>
      </p:sp>
    </p:spTree>
    <p:extLst>
      <p:ext uri="{BB962C8B-B14F-4D97-AF65-F5344CB8AC3E}">
        <p14:creationId xmlns:p14="http://schemas.microsoft.com/office/powerpoint/2010/main" val="1412995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en-US" altLang="zh-CN"/>
              <a:t>Cloud SLA</a:t>
            </a:r>
            <a:r>
              <a:rPr kumimoji="1" lang="zh-CN" altLang="en-US"/>
              <a:t>与</a:t>
            </a:r>
            <a:r>
              <a:rPr kumimoji="1" lang="zh-CN" altLang="en-US" dirty="0"/>
              <a:t>资源管理</a:t>
            </a:r>
          </a:p>
        </p:txBody>
      </p:sp>
      <p:sp>
        <p:nvSpPr>
          <p:cNvPr id="3" name="副标题 2"/>
          <p:cNvSpPr>
            <a:spLocks noGrp="1"/>
          </p:cNvSpPr>
          <p:nvPr>
            <p:ph type="subTitle" idx="1"/>
          </p:nvPr>
        </p:nvSpPr>
        <p:spPr/>
        <p:txBody>
          <a:bodyPr/>
          <a:lstStyle/>
          <a:p>
            <a:r>
              <a:rPr kumimoji="1" lang="zh-CN" altLang="en-US" dirty="0"/>
              <a:t>柴云鹏</a:t>
            </a:r>
            <a:endParaRPr kumimoji="1" lang="en-US" altLang="zh-CN" dirty="0"/>
          </a:p>
          <a:p>
            <a:r>
              <a:rPr kumimoji="1" lang="en-US" altLang="zh-CN" dirty="0"/>
              <a:t>2019</a:t>
            </a:r>
            <a:r>
              <a:rPr kumimoji="1" lang="zh-CN" altLang="en-US" dirty="0"/>
              <a:t>年</a:t>
            </a:r>
            <a:r>
              <a:rPr kumimoji="1" lang="en-US" altLang="zh-CN" dirty="0"/>
              <a:t>9</a:t>
            </a:r>
            <a:r>
              <a:rPr kumimoji="1" lang="zh-CN" altLang="en-US" dirty="0"/>
              <a:t>月</a:t>
            </a:r>
          </a:p>
        </p:txBody>
      </p:sp>
    </p:spTree>
    <p:extLst>
      <p:ext uri="{BB962C8B-B14F-4D97-AF65-F5344CB8AC3E}">
        <p14:creationId xmlns:p14="http://schemas.microsoft.com/office/powerpoint/2010/main" val="5192879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附录：</a:t>
            </a:r>
            <a:r>
              <a:rPr kumimoji="1" lang="en-US" altLang="zh-CN" dirty="0"/>
              <a:t>GMF</a:t>
            </a:r>
            <a:r>
              <a:rPr kumimoji="1" lang="zh-CN" altLang="en-US" dirty="0"/>
              <a:t>问卷调查</a:t>
            </a:r>
          </a:p>
        </p:txBody>
      </p:sp>
      <p:sp>
        <p:nvSpPr>
          <p:cNvPr id="3" name="内容占位符 2"/>
          <p:cNvSpPr>
            <a:spLocks noGrp="1"/>
          </p:cNvSpPr>
          <p:nvPr>
            <p:ph idx="1"/>
          </p:nvPr>
        </p:nvSpPr>
        <p:spPr>
          <a:xfrm>
            <a:off x="838199" y="1825625"/>
            <a:ext cx="4433047" cy="4351338"/>
          </a:xfrm>
        </p:spPr>
        <p:txBody>
          <a:bodyPr/>
          <a:lstStyle/>
          <a:p>
            <a:r>
              <a:rPr kumimoji="1" lang="zh-CN" altLang="en-US" dirty="0"/>
              <a:t>题目</a:t>
            </a:r>
            <a:r>
              <a:rPr kumimoji="1" lang="en-US" altLang="zh-CN" dirty="0"/>
              <a:t>1</a:t>
            </a:r>
            <a:r>
              <a:rPr kumimoji="1" lang="zh-CN" altLang="en-US" dirty="0"/>
              <a:t>：</a:t>
            </a:r>
            <a:r>
              <a:rPr lang="zh-CN" altLang="en-US" dirty="0"/>
              <a:t>孩子</a:t>
            </a:r>
            <a:r>
              <a:rPr lang="en-US" altLang="zh-CN" dirty="0"/>
              <a:t>A</a:t>
            </a:r>
            <a:r>
              <a:rPr lang="zh-CN" altLang="en-US" dirty="0"/>
              <a:t>只想要铅笔，孩子</a:t>
            </a:r>
            <a:r>
              <a:rPr lang="en-US" altLang="zh-CN" dirty="0"/>
              <a:t>B</a:t>
            </a:r>
            <a:r>
              <a:rPr lang="zh-CN" altLang="en-US" dirty="0"/>
              <a:t>只想要盒子，孩子</a:t>
            </a:r>
            <a:r>
              <a:rPr lang="en-US" altLang="zh-CN" dirty="0"/>
              <a:t>C</a:t>
            </a:r>
            <a:r>
              <a:rPr lang="zh-CN" altLang="en-US" dirty="0"/>
              <a:t>都想要，哪种更公平？</a:t>
            </a:r>
            <a:endParaRPr kumimoji="1" lang="zh-CN" altLang="en-US" dirty="0"/>
          </a:p>
        </p:txBody>
      </p:sp>
      <p:sp>
        <p:nvSpPr>
          <p:cNvPr id="4" name="AutoShape 1" descr="data:image/png;base64,iVBORw0KGgoAAAANSUhEUgAABJ4AAAPcCAYAAAAAJHEDAAAMKGlDQ1BJQ0MgUHJvZmlsZQAASImVVwdYU8kWnltSSWiBUKSE3gQp0qWGFkFAOtgISSChxJgQVOyoqOBaUBHBiq6KKLoWQBYb9rIo9v5QREVZF1exofImCaCr33vve+f75t7/njlzzn/OnZlvBgCNWK5EkotqApAnzpfGhQezUlLTWKQOgAASoABrQObyZJKg2NgoAGXw/U95dxNaQ7nmqPD1c/9/FS2+QMYDAImFOIMv4+VBfBAA3IMnkeYDQOiGeoup+RKIiZAl0JFCghBbKnCWCnspcIYKRyltEuLYEKcDQKZxudIsANQVvFgFvCzoR30pxM5ivkgMcTPE/jwhlw/xZ4iH5+VNhljDFmLbjO/8ZP3DZ8aQTy43awirclEKOUQkk+Ryp/+f5fjfkpcrH4xhARtNKI2IU+SsqFvO5EgFpkF8TpwRHQOxNsTXRXylvQI/FcojEgfsP/BkbFgzwAQApfG5IZEQG0FsLs6NjhrQ+2eKwjgQw9qjCaJ8ToJqLMqXTo4b8I9OE8hC4wcxV6qMpbApkeckBg343CgUcAZ9NhUKE5JVPNErBaKkaIjVIb4vy4mPHLB5UShkRw/aSOVxCs7wn2MgUxoWp7LBLPNkg3lhPkIRJ3oAR+ULEyJUY7GJPK6Smz7E2QJZStQgT74gJFSVF1YkECcO8MfKJPnBcQP22yS5sQP2WLMgN1yhN4e4VVYQPzi2Jx9ONlW+OJDkxyaouOE62dzRsSoOuD2IAmwQAlhADlsGmAyygai1u6Ebfql6wgAXSEEWEADHAc3giGRljxg+40Eh+BMiAZANjQtW9gpAAdR/GdKqno4gU9lboByRA55CnAciQS78litHiYeiJYEnUCP6KToPcs2FTdH3k46lMagjhhJDiBHEMKIdboj74754FHwGwuaKe+Heg7y+2ROeEtoIjwk3CO2EO5NERdIfmLPAGNAOOYYNZJfxfXa4NfTqjgfjftA/9I0zcUPgiI+EkYLwABjbHWq/5yofyvhbLQd8UZwpKEWPEkix/ZGBur26+5AXRaW+r4WKV8ZQtdhDPT/mwf6ufnz4jvzREluMHcDOYiew81gz1gBY2DGsEbuEHVHgobnxRDk3BqPFKfnkQD+in+JxB2IqqiZzrnXucv480AfyBdPyFYuFPVkyXSrKEuazguBuLWBxxDyn4SxXZxdvABR7v2precNU7ukI88I3XdFbAPz4/f39zd90UXBNHlwIAPXpN53NUbic9QA4V8qTSwtUOlzxIAAq0IArxQCYwL3LFmbkCjyALwgEoWA0iAEJIBVMhHUWwnkqBVPBTDAPFINSsAKsAZVgE9gKdoI9YD9oAM3gBDgDLoIr4Aa4B+dKJ3gJesA70IcgCAmhIwzEADFFrBAHxBXxQvyRUCQKiUNSkXQkCxEjcmQmMh8pRcqQSmQLUoP8hhxGTiDnkTbkDvII6UL+Rj6hGEpDdVBj1BodgXqhQWgkmoBOQLPQKWghugBdhlag1ehutB49gV5Eb6Dt6Eu0FwOYGsbEzDBHzAtjYzFYGpaJSbHZWAlWjlVjdVgT/NPXsHasG/uIE3EGzsId4XyNwBNxHj4Fn40vxSvxnXg9fgq/hj/Ce/CvBDrBiOBA8CFwCCmELMJUQjGhnLCdcIhwGq6dTsI7IpHIJNoQPeHaSyVmE2cQlxI3EPcSjxPbiB3EXhKJZEByIPmRYkhcUj6pmLSOtJt0jHSV1En6QFYjm5JdyWHkNLKYXEQuJ+8iHyVfJT8j91E0KVYUH0oMhU+ZTllO2UZpolymdFL6qFpUG6ofNYGaTZ1HraDWUU9T71PfqKmpmat5q41VE6nNVatQ26d2Tu2R2keaNs2exqaNp8lpy2g7aMdpd2hv6HS6NT2QnkbPpy+j19BP0h/SP6gz1J3UOep89TnqVer16lfVX2lQNKw0gjQmahRqlGsc0Lis0a1J0bTWZGtyNWdrVmke1ryl2avF0HLRitHK01qqtUvrvNZzbZK2tXaoNl97gfZW7ZPaHQyMYcFgM3iM+YxtjNOMTh2ijo0ORydbp1Rnj06rTo+utu5I3STdabpVukd025kY05rJYeYylzP3M28yP+kZ6wXpCfSW6NXpXdV7rz9MP1BfoF+iv1f/hv4nA5ZBqEGOwUqDBoMHhrihveFYw6mGGw1PG3YP0xnmO4w3rGTY/mF3jVAje6M4oxlGW40uGfUamxiHG0uM1xmfNO42YZoEmmSbrDY5atJlyjD1NxWZrjY9ZvqCpcsKYuWyKlinWD1mRmYRZnKzLWatZn3mNuaJ5kXme80fWFAtvCwyLVZbtFj0WJpajrGcaVlredeKYuVlJbRaa3XW6r21jXWy9SLrBuvnNvo2HJtCm1qb+7Z02wDbKbbVttftiHZedjl2G+yu2KP27vZC+yr7yw6og4eDyGGDQ9twwnDv4eLh1cNvOdIcgxwLHGsdHzkxnaKcipwanF6NsByRNmLliLMjvjq7O+c6b3O+56LtMtqlyKXJ5W9Xe1eea5XrdTe6W5jbHLdGt9cjHUYKRm4cedud4T7GfZF7i/sXD08PqUedR5enpWe653rPW146XrFeS73OeRO8g73neDd7f/Tx8Mn32e/zl6+jb47vLt/no2xGCUZtG9XhZ+7H9dvi1+7P8k/33+zfHmAWwA2oDngcaBHID9we+CzILig7aHfQq2DnYGnwoeD3bB/2LPbxECwkPKQkpDVUOzQxtDL0YZh5WFZYbVhPuHv4jPDjEYSIyIiVEbc4xhwep4bTM9pz9KzRpyJpkfGRlZGPo+yjpFFNY9Axo8esGnM/2ipaHN0QA2I4MatiHsTaxE6J/X0scWzs2KqxT+Nc4mbGnY1nxE+K3xX/LiE4YXnCvUTbRHliS5JG0vikmqT3ySHJZcntKSNSZqVcTDVMFaU2ppHSktK2p/WOCx23ZlznePfxxeNvTrCZMG3C+YmGE3MnHpmkMYk76UA6IT05fVf6Z24Mt5rbm8HJWJ/Rw2Pz1vJe8gP5q/ldAj9BmeBZpl9mWebzLL+sVVldwgBhubBbxBZVil5nR2Rvyn6fE5OzI6c/Nzl3bx45Lz3vsFhbnCM+Ndlk8rTJbRIHSbGkfYrPlDVTeqSR0u0yRDZB1pivAw/Zl+S28oXyRwX+BVUFH6YmTT0wTWuaeNql6fbTl0x/VhhW+OsMfAZvRstMs5nzZj6aFTRry2xkdsbsljkWcxbM6ZwbPnfnPOq8nHl/FDkXlRW9nZ88v2mB8YK5CzoWhi+sLVYvlhbfWuS7aNNifLFocesStyXrlnwt4ZdcKHUuLS/9vJS39MIvLr9U/NK/LHNZ63KP5RtXEFeIV9xcGbByZ5lWWWFZx6oxq+pXs1aXrH67ZtKa8+Ujyzetpa6Vr22viKpoXGe5bsW6z5XCyhtVwVV71xutX7L+/Qb+hqsbAzfWbTLeVLrp02bR5ttbwrfUV1tXl28lbi3Y+nRb0razv3r9WrPdcHvp9i87xDvad8btPFXjWVOzy2jX8lq0Vl7btXv87it7QvY01jnWbdnL3Fu6D+yT73vxW/pvN/dH7m854HWg7qDVwfWHGIdK6pH66fU9DcKG9sbUxrbDow+3NPk2Hfrd6fcdzWbNVUd0jyw/Sj264Gj/scJjvcclx7tPZJ3oaJnUcu9kysnrp8aeaj0defrcmbAzJ88GnT12zu9c83mf84cveF1ouOhxsf6S+6VDf7j/cajVo7X+suflxiveV5raRrUdvRpw9cS1kGtnrnOuX7wRfaPtZuLN27fG32q/zb/9/E7undd3C+723Zt7n3C/5IHmg/KHRg+r/2X3r73tHu1HHoU8uvQ4/vG9Dl7HyyeyJ587FzylPy1/Zvqs5rnr8+ausK4rL8a96HwpednXXfyn1p/rX9m+OvhX4F+XelJ6Ol9LX/f/vfSNwZsdb0e+bemN7X34Lu9d3/uSDwYfdn70+nj2U/KnZ31TP5M+V3yx+9L0NfLr/f68/n4JV8pVHgUw2NDMTAD+3gEAPRUAxhV4fhinupspBVHdJ5UI/Cesur8pxQOAOvhSHMPZxwHYB5v1XOg7EADFETwhEKBubkNtQGSZbq4qXzR4YyF86O9/YwwAqQmAL9L+/r4N/f1ftkGydwA4PkV1J1SI4g66OVCBbujz54If5N+r+XEwl6uWIwAAAAlwSFlzAAAWJQAAFiUBSVIk8AAAAZ5pVFh0WE1MOmNvbS5hZG9iZS54bXAAAAAAADx4OnhtcG1ldGEgeG1sbnM6eD0iYWRvYmU6bnM6bWV0YS8iIHg6eG1wdGs9IlhNUCBDb3JlIDUuNC4wIj4KICAgPHJkZjpSREYgeG1sbnM6cmRmPSJodHRwOi8vd3d3LnczLm9yZy8xOTk5LzAyLzIyLXJkZi1zeW50YXgtbnMjIj4KICAgICAgPHJkZjpEZXNjcmlwdGlvbiByZGY6YWJvdXQ9IiIKICAgICAgICAgICAgeG1sbnM6ZXhpZj0iaHR0cDovL25zLmFkb2JlLmNvbS9leGlmLzEuMC8iPgogICAgICAgICA8ZXhpZjpQaXhlbFhEaW1lbnNpb24+MTE4MjwvZXhpZjpQaXhlbFhEaW1lbnNpb24+CiAgICAgICAgIDxleGlmOlBpeGVsWURpbWVuc2lvbj45ODg8L2V4aWY6UGl4ZWxZRGltZW5zaW9uPgogICAgICA8L3JkZjpEZXNjcmlwdGlvbj4KICAgPC9yZGY6UkRGPgo8L3g6eG1wbWV0YT4K2PWtrgAAABxpRE9UAAAAAgAAAAAAAAHuAAAAKAAAAe4AAAHuAAOjBwSUOggAAEAASURBVHgB7L0HYJXnkTU8qPcOCESREF1CovfeDZhuGxvbGLAxrknslM2X/f7s7p84Tt0kbrHpBtOxabbpvffeq0STkISEhDrwnTPvvTLGlRg2C5oHdMvb7r3nzp1nnpkzMxVuYogNQ8AQMAQMAUPAEDAEDAFDwBAwBAwBQ8AQMAQMAUPgLiNQwRxPdxlRu5whYAgYAoaAIWAIGAKGgCFgCBgChoAhYAgYAoaAImCOJxMEQ8AQMAQMAUPAEDAEDAFDwBAwBAwBQ8AQMAQMgXuCgDme7gmsdlFDwBAwBAwBQ8AQMAQMAUPAEDAEDAFDwBAwBAwBczyZDBgChoAhYAgYAoaAIWAIGAKGgCFgCBgChoAhYAjcEwTM8XRPYLWLGgKGgCFgCBgChoAhYAgYAoaAIWAIGAKGgCFgCJjjyWTAEDAEDAFDwBAwBAwBQ8AQMAQMAUPAEDAEDAFD4J4gYI6newKrXdQQMAQMAUPAEDAEDAFDwBAwBAwBQ8AQMAQMAUPAHE8mA4aAIWAIGAKGgCFgCBgChoAhYAgYAoaAIWAIGAL3BAFzPN0TWO2ihoAhYAgYAoaAIWAIGAKGgCFgCBgChoAhYAgYAuZ4MhkwBAwBQ8AQMAQMAUPAEDAEDAFDwBAwBAwBQ8AQuCcImOPpnsBqFzUEDAFDwBAwBAwBQ8AQMAQMAUPAEDAEDAFDwBAwx5PJgCFgCBgChoAhYAgYAoaAIWAIGAKGgCFgCBgChsA9QcAcT/cEVruoIWAIGAKGgCFgCBgChoAhYAgYAoaAIWAIGAKGgDmeTAYMAUPAEDAEDAFDwBAwBAwBQ8AQMAQMAUPAEDAE7gkC5ni6J7DaRQ0BQ8AQMAQMAUPAEDAEDAFDwBAwBAwBQ8AQMATM8WQyYAgYAoaAIWAIGAKGgCFgCBgChoAhYAgYAoaAIXBPEDDH0z2B1S5qCBgChoAhYAgYAoaAIWAIGAKGgCFgCBgChoAhYI4nkwFDwBAwBAwBQ8AQMAQMAUPAEDAEDAFDwBAwBAyBe4KAOZ7uCax2UUPAEDAEDAFDwBAwBAwBQ8AQMAQMAUPAEDAEDAFzPJkMGAKGgCFgCBgChoAhYAgYAoaAIWAIGAKGgCFgCNwTBMzxdE9gtYsaAoaAIWAIGAKGgCFgCBgChoAhYAgYAoaAIWAImOPJZMAQMAQMAUPAEDAEDAFDwBAwBAwBQ8AQMAQMAUPgniBgjqd7Aqtd1BAwBAwBQ8AQMAQMAUPAEDAEDAFDwBAwBAwBQ8AcTyYDhoAhYAgYAoaAIWAIGAKGgCFgCBgChoAhYAgYAvcEAXM83RNY7aKGgCFgCBgChoAhYAgYAoaAIWAIGAKGgCFgCBgC5ngyGTAEDAFDwBAwBAwBQ8AQMAQMAUPAEDAEDAFDwBC4JwiY4+mewGoXNQQMAUPAEDAEDAFDwBAwBAwBQ8AQMAQMAUPAEDDHk8mAIWAIGAKGgCFgCBgChoAhYAgYAoaAIWAIGAKGwD1BwBxP9wRWu6ghYAgYAoaAIWAIGAKGgCFgCBgChoAhYAgYAoaAOZ5MBgwBQ8AQMAQMAUPAEDAEDAFDwBAwBAwBQ8AQMATuCQLmeLonsNpFDQFDwBAwBAwBQ8AQMAQMAUPAEDAEDAFDwBAwBMzxZDJgCBgChoAhYAgYAoaAIWAIGAKGgCFgCBgChoAhcE8QKPeOp5s3byqw7vtvQrlChQrCPxuGwL8aAcqqyeK/+luw17+XCFDG3TrZdO+9RNqubQgYAoaAIWAIGAKGgCFgCNx7BMql4+nGjRtSWloqhYWFcu3aNcnJyZFz585JZmameHp66oKH+318fPRxQECA1KpVS6pWrSr+/v7i5eVlC/97L5v2CrchUFJSIrm5uVJUVCR+vr4SGBQk3t7eJou34WRP728EKN9nz56VE8eOqf6tVKmy1K1fT4KDg8XDw+P+/nD27g0BQ8AQMAQMAUPAEDAEDIFyiEC5cjzR4XT16lXZs2evrFuzVhc3hYX5kns1F06nLMkvyHeJAJhNZJV4kOFUAYt8H6lcubLUjIuVps2aSefOnaV69eq24C+HP5h/xUemEzQrK0t279qlcpuWniZRUVGS1LixNG/eXGWRDlEbhsD/FgTcjKU7ZStRR588eVLGffCBbN60SYqLiyHrFaVzly4ycNBAiYuLU8f//5bPae/DEDAEDIHbEXCzNbn91se3H3en+vH28+25IXA3EHDLqDHp7waado3/bQi45dt9b3r3X/sNlQvH0/Xr19XhdOjgQdmwYYNs27pVjh07DrZTnty4cVNuXL8h16+XqoHgJN7R3QSDAX/qeqrgIZ5enuLv5ycx1apJFyyC+vTtI/UbNJDAwMB/7Tdor/5AI0BG3q4dO+Szzz6TrVu2yoULF4TMJy9vLwkPD5fmLVrI4088Ic3gEPWDfFKxupWrGxhTsm4k7P5eI0DZI4P00KFDkpGRIUFg5SUkJkhkRKSySb/LsGVg4NNFn8rf/vZXSU1JgSwLHE2ecDjVkpGjRsmQoUMkOCT4Xn8Mu74hYAgYAneEAHUfHeeFBYWSnZOtzOQzZ85IamqqMjXJoCdjmQx6FG7Qebp+g/oSGxuretLYy3cEtx18FxCgvObn50v2lStY43hJSEiII59WVuQuoGuX+N+AANf/tEWPHDki6ZcuSWhomNSKryU1oXepc238zyPwQDueaAjk5eXJgQMH5PPPP5NNiKBfOH9B8rGYLyou0YmfjiW6l7BcVycTaEx4jsdY8HzJCYXNNBaYZkfBTUpqJIOGDJbu3btLWFiYXsVuDIG7iQAdTIcOHpKJEybIqlWr5Ep2tpTCQcpBWfQAI69ixYrSt18/GTlypDKfmDJKB2sWDAmmJdGQiEeaaBz+zEl6N78du9btCNCIPX/+vMycPlOWLPkcDqhs8fMPlMSEROnUqYO069AO6cox38pYomN1wvjxMnPGTGWi+vh4q2Ymo2/QkEHy4osvSnR0tLFNbwffnhsChsC/BIGb0HvFmKtPnjghc2bPdYKa+blSArZmRnqG5MHeVPsSAUweizsYlwhmelYAmzNSolHCISExUYYMGSJ169a1dOJ/ybdYvl7U7XA6hnT25UuXa3DTL8Af8ldH2rZvL43Bpmdg04Yh8L8BAa7l+cdxJ4F0nsNskSVLlshHU6eqfRrgH6CkkQFg0DN7ydbv//Pf8APreKLAMbpEZ9PsWbNl27Zt6tWn99PxKEGQ1evkuJ64jT4nGghc1n8x+NjllNLtfFxBo+6tW7eUp54eIe2gqC3V6QvE7NGdI+BWrLfecxE+c+ZMmTNnrpw/d168b96QcBisPhDJq3JD8vAy3n6+mv75zDPPKOPpczCjtkPWryJ9lAqaxkQijNrHhg2Ttm3aaGT1zt+dnWEIfDcCZCt9/tnn8tZbb8vp0yeVSUrnJ5l4TA1t366djBo9WurVr6+Mva+7IgMFWzZvlmXLloFh6i9xcXGaGr1ixXKpXaeO/PwXP0d6aTPU3/MtO506/RrOK0EwISQ0RLzBLLBhCBgChsC9RIBzNevRnTh+XJYtXy47t2+X3Tt3o2RDARZJ1/EnCBTdENCg1KSkbemBORkkex18XAH60Qt1RcPCwqV12zYyFM6nVm1aaz27e/ne7drlF4HrKN2QAjbxgvnzZdnSpXLq1Gmw9AocVh7syZo1ayKtfZA8MXw4guyhChQdVbePO3EA3H6uPTcEvi8C1LGU18NHDktxUbHUqFFDGjZoKAGBAd/ppGephv37D2gwc/HChVrbmTZpWFiodO7cVUY9N1qaNm36fd+KHXeXEHggHU9Ukhnp6coSmT17juzbt0/ppDQU1HcE8MoYTY5f6RY4v7KhbB/3cNBucLNJWrZqKU8++aS079DBnE+Kjt3cKQIsck86/tHDR7S+TTaYTWQqpaOW0/r167UWWWjpdWnj5SNt/H0lBJHS08WlsrKwSI7AGeWL1KMaqDlWBCV7CVTSa3nX5PoNGL4Qdhq3ISjK3LJlS3lm1Ehp27atyemdfkF2/HciQN16+vRp+etf/qpsp/z8a+INeUXyiZSWOCy9ihWjZMDAQfLc82O0UcPXpd1Rd/P3wKABGz0wbW/K5CnyycefSGxsTXn9p69LGyzQfH399D3xeBYin/7RR5Jy5iyYVZ2kT7++EgoW6tdd/zs/iB1gCBgChsB3IEA28qlTp2Q+Fu/LsXg/jyARU5ZKisCk58wLY5HmpjNod4LthA0emJNv4J771Z50HUgHlA90WnWUciCzk4EkY5y48bP7u4WAro2QdrRgwQJ59513NQWpBI4olVm8CIPqfnA+JSUlyfNjx0qvXr206dKe3XvkOBysnFN9sZ+L/0aNGin7+G69N7uOIXA7AgxEbt60WaZ+OBUByD2qNytWrKTBx+7du0kzlBr5Nj3JUiXr162T999/X3Zs2yE+SK3zBoue+rhBw/ry3JjnpGev3ur8v/217fm9Q+CBczxxcs/Bwp2pSVOnTBEqTE2rozEAHB1bgI+ZXkdF67qlbUBjQbF2H6umgXsj9ruPdY6iscCIQBtEqJ586ilpi4g+o/s2DIHvgwBllZ0U165ZI4sWLZLDhw5raigZHJ6QLRoEjERF4XkXbx/pFugnVX28xBOCehWR1HXXCmR+fpGcg1xWQB0cRlZDEJiq5+EpkRDddFz/JBxQ2XgcgRo7ffr2ldHPjpY6YI7Yovz7fEN2zJ0gwKjUe++8I1u2bFEWHuXsClI+ly9bLieQhsJ6evXq1ZEXkC7Xu3dv7cpIQ5iDjvyvk8nUlFR55+13oM9XSufOHeWFl17WiCyP5yjA72P16tXy+9+9qazAOnVqu4yJXhIEh6sNQ8AQMATuJgKcl1kv5P1/vI+5e61cycp01Qh1rEq1EjFHc36nTsOdYzuCrUwj9CaCRe4jnf14hjmcx3l6ekl8fKy88MILMnDwYAsS3c0vrhxei/Mr5ZD3/CN7ZOPGjfK3v/4NAfn9AsGVMMgkKjBKPoJEl4FRKQKbVatEg/U0WB1PZEUtRapSWjr3OjUXo6tWkb59+spwsKLYeMmGIXC3EaBzn6mgkydNRtbHHClCQJL6kgFJZhjFxsZqw5lHHnlUKlaq+LUvz8ZMrBW6du1aDRTUqF5D06KXfP651st95NFH5BmUKblVhvk7YRCBAXxfdA8ni95tb37ti9jGO0bggXM80cPJVI1JEyZqIXEqWh0QWB1Qwo5bCc+4YKclgC2OceA8VuvA2cqDlB3Fw9Sg4HY1JPQsMEo8sKiPkB7wvj49YoQ0Sk7+1homON2GIaDGAJ1OSzGpM53u4IGDUHYFiIbeUJaSShtyQUNRx6kT6or1QxH7mvDUwyZQ8SyFDB4B42lm7jXZCecSOSVVIIvdvX2lIxxU4d4ekgWW1LaCIlmJ38AlFCNPRN7+Sy+9pKwQc5CaEN5tBMhUYtoJo/8N0HiBufNkLq1AGsp41G06c/qM+CINrn2H9vLSKy8jNa5Udu7YickdTL52bdUheqtcUpfTSH7r73+XzIxMGQH9OuzxYcpmcr93viaNiv/8z/+UFFyfxSJbtGgur73+ujRFx0cW9LVhCBgChsDdQKAAC5KtcKyPHzdOtm7bLtfw/CbmX7fN6DiSaCBiU5nByN3OBsYu6Wp3PcUj92NXCBQHeHl6I604XkaNQjOFRx4x55OiZDd3goC7oPK+vXvlwP6DqG1zThcuIQiU79yxXdPXPUqKpZGHl/RBOYZavt5yBU6oLQXF8hnsxXzYi1GRERKKOk+s21iAufj6dTiwsPihjPt4e0rNGjVl8JChMmLkCF0D3cn7s2MNge9CgLbjypUrEcx8Vw6ibi3rK/OvtLREGyyx3EJD2JkjwA7tP3DA15I+6HTlb4F2Ip1QTL2jf2DC+Aly8eJFGTp0qDw14mmpUqWKvh0ez5pQy2GzLkHZkqpVqspgHNO0WVNzPn3XF3YH+x8oxxOj37vQcn7qhx/KajCeWOfmS8NtDNy6kRYAPUmuoU/5+ItN7j2ue9cOtRx43E14YD3UY/pQnz4yHGl3XHTZMAS+DQF61MkM+QBR0y2bt4hHcZHUqOApMfjLgWl6HMYsei7qtqHw7rcL8pdAOKFuHReQwjQHjqc1UKb+cDr1gCLu5WJFuUU9A86nlbkF8imO8UAUa8QzT8ujjz1mFOlbgbTHdwUB9yTPSBUjRYwSMXrENNJJkybJbDhYc7KvSkRUBGjODeVKZpakpaUhJc9bO98NHDxIunbtqmmmZEqxzhMjXTSe2RXvRThNB6OhQ/AtTCZenykAf/vrX2UFmFUs5Esjgh3whj85XJ1fNJRtGAKGgCHwQxCgXqMu+u+//Fk2b9wkBQj8UOepswkX5mOmtqs5yaAmAkesIwojW71LTsjzlv3wTtGa1FuwoZiW7MzbHkgH8dRC46yJNxTOJ3Og/5Bvrnydy0X24cOHkX4+XRl5bPLBRTcH5+RiOJa8IctNsIgfjELLDQN8NKDJYObp4hKZcfWabGATG9ibbGDjA6ZyHdilDcA0uQZZPgTbNAU1zDwxxyc1SlIG80MPPVS+QLZPe88R4BppEwKPLApOB39HlFGg43Tfvr2ycsVKSbuUjoyjYOnapYs8O2aMJCOwzkGbkDqZsn677cc6pCuWr1AWFZs7UL/2AvverV+p448ePSoTJkyQ+Z/Ml3C8Xq9ePeVpOLfYxf72691zEB7QF3hgHE/0aqaw1se0aTJjxgx4LbMdowDTOXlN9CRx/aFGAZ4p1ZlGAb9YGgh61K0Ggp7hnKf7aTuUmQk4z3VdXJDX8gIbpXbteKWeDgJFOiIykle2YQh8BQEaqOcvnFfDYObMWZKNTostYQT08feTWESeUqD8PkYa3R7IdDzS5p5CRCopwBdkaEeO9Q43aTAm5l7Nl/VwKsWDov8ojkuAEeFN41flWaQY4dU9hcXyERxUmRUj5bEnHpenkBZaDbUkbBgCPwQBTvA0aCnPjER93UTP6zNPnxGkv/z5z3Lq5ClsgTGLlNHrSBel3ub5fn5OEfyxL4xVRhQn/9///vco1rsT6XSFElsrTn72s58p9Z/tyG8dZLXSifunP/1J9qIOgDfSUnv07CG/+tWvVM7NWLgVLXtsCBgCd4oAdd1JOLjffustWfzpZ2U1Q6lb1CqEDnMsQd7TVsR2V0qdWpku25GvS32n23iGTunOvO6cj8cVMGnD5iR7Mzm5kfzs5z9HR9AOmmLC820YAt+EAOdCdvEeP268rFixAnMvmEpwEtEJ6sjaTfHG/FvXy0OGBwRKU9icXtwB+SQTLwdz8tLcfJmJID7D9iFwPLVCYGgwCjnX9PWSAv4OikpkCezTLZDfCAQzH330Ue02e2tA6Jven203BL4vAtS5dBRxXU+dGR8fr7r1zJkzaBg2S+bNnSdXc65KTEyMDBk6WLp07aYdvc+g1igb2HTo2EGqYp/b/iPb6cTxE/IR6oEyfbRJkybyPOxNFhd3H0N79uTJk8rQn4XOyuxCWg3XGDbsMRn+9NMShS7iNn44Ag+E44lCyYLMK6FoJ06YqIsPpiw5BgFAUo3rBss96bufO/dus+HLW7/vMxoQ6HQXHCIdO3bUGiMtW7X6vifbceUMAUaktm3bKm+jds1OFM6rjcl+EJxGzQP8xB8TfRYW4wsx+S9FB4cYsOmewkI70d8H5gINVMdkZenwU0hVYqrdYbCaWANqQEiAVEKtJ0q4W8pZNvJIYYlMw3EpYSHSr/8AGf3caFXibmWrF7UbQ+B7IkB9y6Lfe3bvVtpyDiZ/tgFvjIm8foP6X0kN4YTPTot/ePNNh+KPyGkcHEk10D0nLzcP9VIOo+NotjqfWDDylVdflePI7X/jjTfk3LlzanTUAK3/lVdfQXHyAV9iPPEtM0rF6//mv34r+w/sF08Y1R07dpL/QPpdbFysK3X1e344O8wQMAQMgVsQoL5jA4MP/vEP+eSTT6D7rrqcR66DaF9iwuVxjqnJhTz3Oa4kZ7s7GESHFA7Wcxy78YunznP3S3O7Pwo5s8vdT+F0v3WB5D7G7g0BNwIM4jAt7iME3+l4KgJLpBIEMRFByQCwPw5eL5ETWEgH4YSOKMnwdGiQhGOudHyiWAFBJotgi25BeYaJ1/IlC8ymFl6+8nhQgNT1o7uKEn1TSuChOohg5vS8fDmKZjddOnWUn8I5apke7m/C7u8WAtSVdEDxnsFN3pMJRXtv3AcfoL7nGmUrRcMBynrLly6mIa2uQNjIpn2HjmCLDpXGYELRBt0Ne3UWWPesy8dGTN26dZWxL7ygRfLd75fXJ9v+M6TZ8TdEOzQQZU46de4kY8Cqat6iha713cfb/T+HwAPheKLCZYcRFiGbDQZJ3jU2mneW3rfefgGRo0K/eO5+RIMBZ/Akl5qlgUBhdF9P7QnX4bc7qxhpr1e/rowGfW/AwIFfWYC5TrO7cowAlSg7z82Ft34WDASv1HPSD8Zl20B/dKtzjIBrOGY16j0twF84DIanofgS4HhyWbUqmUWgP++EgTAjrwCpeTdlKDridAv2k0DQR2nuUmbpWCrF/WHQp6fBkXUar9EaXe2YEkplTNYTi/SZA6ocC+QdfnTKVXpaui7A5s2bq46h63B8koVE5xObLDBdLiiY5q0z6Bhiq3EymPbs2Ss10Z3u5ZdflhbotMgILYuDfzR1mpw5e0avwUWWF+T+L3/5C6K3B9WxxHpRD/d/WA0FtntmgUkOvp/Lly8ry3XCBxPQpecy6NjB0rdfP3TA+6mm3Zl8O9+D3RoChsCdI8BaI2zF/bvf/EYyryARHkFNKB5cyLEjlT2vl+XMi651eIz4kT6mjchjKyAVnswTT9xj6sZObAMLRed03c9ud06qHc7W/WqHYg4PjwiVIail86Of/EQijUmvSNvNVxFgqZHNKNugzF8whatDCIeCSdwe5ReKIWPrkRo6Lb9QlzL9UFfxidBA8VIZ5rVcjicIJ+uCToJTidI4FIyo3kF+4sN1kGvxcxMPLqHMwyewPZfB3mzdpi3m2te0ochX35VtMQS+HwK05cg4or1Im43pb1/Houd6n6wnltQhe+kaGPUeyAzhsVxf8Y+PIyOjlCHPGmRM0WMt3Q9R8iEz84oWDO/3cD9t4kAm1a2D12fAc8aM6TIVaX55V/O0NMQYdGMeiHU9r23jhyHwQDieCrBA37p1KyJSH8CbuRrzPKd+l5Z0Zm8oTccoIFzqMILy1HlfN3CxTuOATzicY2kfqJbmsXhUlmqHJ64tznl6lENlrQgqHlPt2Lo+NjYWe2wYAl8g4Pa8s2DeXrT5bIeJ/mFXXSYeRb9nCf52w0j47FqhREChDsDEXxOpSZRKx2AVuYbz1oLu/DEMCW9M/sPhQGoZ6OsYCJROKHG4saQYZ+2BIUHG0zGc7gcHASMD1atXly5dOmt+MxUvaf02DIHvQoCdPtasXoWC32/JIdSRYKFHGqIVIFus69QINR84QXeGbAUFOc4nFglnqt2fkQpH2nQC2jD/+te/1gg+HUjsEPWnP/5J1sIBVRmRq5+89pq0bdNGtkGnT0BR8gMHD6HDY4l2s2MhycdQo4wyzN8SO+mxePncOXPlxLHjUozj2Or55Zdf0q5QRv//rm/U9hsChsA3IcCF0L69+8DW/AMaHWyQUrBGdKjxiIn6CyOy7DGmXpctiQecs113PA/P6IdyNuMB9SavwXvaoM71bjmB8zhsADJJ//3//jv0ahccy5NsGAJfIOAOaM6YPkPe/vvfJRjBxl4o/zEoJEhCYR/SpjwCBv0E2IHnIVMDsagfBsaTI0lfyFMOFu0rYFfOQrfkmlhgjwkOlPr+3hrAdKTXeU3WDl2M4xZAZpObNpEf/ehHWoPHZPOL78QefX8EmAVCZ9J6rIn2oo6eH+rVNkEKXHMEJ1nCxh1o5BUp66wNOnf2bC0SzmLglaMrS0PUDQ1BgPI0SChHjxzVLnixsXEy/KnhCHK2kGkfTkWK3mw9n3Zh9x49HMZTUqMvvVE6ns6iUc2HUxzHVlFxoQZERz/3nDyCentkXtn4YQjc944njcCnp8v8jz/RArakRLum9y8h457KnTnbWZh/6QDHJHCdCkPAMQO+dIh7vlfDoWwPlTav7gzS8tq1b4d0uzHSFuwS8466kbF7IsB6N+ugXMe//4Gk7dotA6DEOqNweACiU24ponxdAeX5HFLpWFC8GpxOfhA+2rgcdE7lwfG0HFGphYhyhWHx/iRS9RqjDhQjrSrErovlQUmvhQNrbkG+pOLC3M0CqHQ0sYUo2U+s+RQP5W5GA7Gz8U0IKLMUNZrGvf++LFq0SNPtKGuUG0cL3lTmU6tWrWXUs6MRCW2tz5mnv2jhAvnvP/8FnUQuSWxcrPz4xz9W2QuCAXAe0aV/vPcPFBKfK+HhEfKT17EPxUoZ+VqBAuOkVB+FU4nd73r17KmRfxofy5cvk21btioril3v6ATzR92KrqBQ//i1n6ixYEbCN32btt0QMAS+C4FcNKhhkdnf/Oa3cjU3B6Yegpo0BN2TNedl17yq827ZDh5CxxKPpY7EM5zD5zyex+p+fQOO9uRD5xhnv+7S63lou/BRo0ZqgwV3IVxnv92WdwQoT4Wog7gdrGIGhPZv2CCdYN8NDQmUKuhOx/2UqBQ4UT9C4fC9uB/k5wfHU6ALOsqfI3vn2bAGdUPXlhZLay8fGRMWLBW9wJynLFNmVUBFLsPxtAhBzwVYpNcAg/mhh/pgvm8jCQ0TJDIq0tY9LmTt7rsRYOrcbqyFyC5av369sHMo9WQYOipSpkagtlKz5s3KnE9ljic0npmIIuDFsBP79u0rz4wciRS7inL69Gn5eN482JyLVFeTKT+gf3/ZvGmTZkVloJs41z90VLGj3cMPP1xWvoHyzTXa+nXr5QPYuduQ0seAanN0SGZAlc4q1enf/bHsiG9B4L53PHExxKg3aXfTp09H1yQYBzqgam+JRrmj8tj4pe2OseBGCAqYq3pq6bLxhVHgHOveeet218HY5YkaO7FQxIzMs3sYI/M2DAE3AqxF9umnn8rED8ZLPhbTj8IA6BDkK76ILqkhSvGCaJGzB9+SdhthUXG2sXWLMw2AK6U3tA7UMqQqxcDx9BScVwl+qANFscR+/LD1GmdgSMxjAXIsyguwhdRqNn+mkHsg9z82Lg4KG+1IoZijoqLMYFBs7ObrECCVn2lxf0DK3AkU2qVMhsM4oLHJifwQWt5yUqfzvXPnzvLKKy9LnXr1NMLECfzPf/yjRrM8IXdt4JRiR5FWrVurA2syKNDTkHoaGhomr73+mvRGpxGmgWpHvIkTNVLF12/dupU69beADbVw/gJJT78M5pPTXcoX6aZse/sqakGxxp6lkX7dt2jbDAFD4PsikHI2Rd7661sya/YsOLaL1XZ0HEauiRr2opqMSKFTpxTmV92j5iEe474CU+gwMbPqKFnInNeVPY+dzlXooGIK3i2pdjp7c5bmbH8Dix8/aY+6db998w2pAbayDUPAjQAXyxkZGfIJFttv/fdfpRIWzk+D2d5MyzNQhpyRCZtxGYKQe7BQHwC7sz2Y9JzDHaORtXQEdUNLZCpSiw5C5nqDdfIUGFN+kGHKsQ4cTpk8j2vMBfv5U9iX3gieBmCupi2QnNwY7ecHSwcUw7+9CYjrCnZnCJQhcB1OUJJFZqAD40fTPpJs1A513KQUS6QZQ6a6gOU5avQoZUBxG1mop06elMmTJ2vNpkAw64cMHSpjx46VSpUqab1nrrHeR02+dJBSevXqLc8++6z4IW10HpxVc+fORbmTNGXkt+/QXvfRDmWgk2VQtmzeLAtgW9JmzUets9CwUHm438Py/NjnJb5O7bL3bg/+eQTue8dTEVKS9qCT0TgwSJaiUn0p2oB+MZ1z0gc4EFbHWHArYRoLLqNAsftiPw6+7VjXFpeCphmglyy7da6FzRjOHna0G4TW4Kz1xIW9DUPAjQAL1y1AvYgJKFx35cRJeRhFHh8KxqTtDccTxQeDGcR0PGWD9ZSNyFKEl4fWf6IkcvA2C/vY0W41Ft214ex8MihQ6qEjniOBjgzz/FXIw1+M38g17GmCBX91HHuk5LocQOHIa3gVfxggTZs2kzFQqh2ghM1YUIjt5msQYK0TFl38M9LiWMSUHT4GQ88NHjJYF040fGfPnoOOolmaX89JPSk5SerWqaPpb+sQzZqB4MBxOFzpqKpfv57WhcgBI2r3rl0aqWINk379+mnhcR8cQ3nevm27puqxDTRZpEy1mw8G1brVa9HxrkALqvjDqKDROxJRLxaCJJWaRgqNckbIipFmwBRsH0SvyEI1JurXfMG2yRAwBMoQYCrvRrTz/i80KTh29JjqEmV8lB3hzLZ8ClWD/bAOYXCqqYhtznSuO9xTt+u4shPKnjvnu6/n3HOedxZhuC6ozHWgR3/xi18oU5S6zYYhQATcwfcpWIjPRTpRIpxHz4UFSTQcQpQkRw5RwgEezwwE6q9evynVYAcGoaaorotcslSK/cdw7mSwos4iPDkAzs5HwZpi1zv3NfiAgcvDKC7+IdL2dt4sFQ/1St0UT8yrgXB4NUpO1gZLvXr1gnybnPI7svFVBKhL2aRmzarVMv6DcbJn7x7YaujACCe8yg32V4BMkcXUs3cveRrspAYNGqrjiUW/yXaaA3vTF2sYlg2h4ykZDW5oE25Yt17ee+89OXL4iPTAuS+giDhT9tixjt3q5sH5RLuzbt06MmLECO0ays7Iy5YsxTmH5RJS+aj/fZGS2igpSUbC8UUWvh9ey8YPR+C+dzyRprdp4yb1bm7csPFLilQnbdWYzhTuOI24lT57RyG69SKNBY4vFKWercd5Q0F74q8EC3kqeTUsXPrUfZ5ztmNfhMBD2gcpTM8iJ5R0PhuGgBsBKtrPP/8c8vq+nIJSbO7pLY+BrVSfbCXXQZTJPMjaRkSn9sMQaIPi4y2RRucD45PH8C8d0avZMBDWwvHUEAbGcOTix8Px5ERTyZa6KaeRqjcdxxyAM7YFjhkQFIC0PW90uStGtKpAdt8okRK8WLWqMarUuaBnrrQNQ+DrEKCuXbVylTqeShB1IoWZXUNY7JuT9KqVK7Vz3clTZ7gKU8aRH7reVK1aVSNSHTt1kl0oespc+8OY3Klh/VD8lMYGAwilcLKSMUrGlDdSBCjp1MfsUsLIE7f36fOQFg6fOGESCqlu1mvExcVqhLUH0vCSUTTf7XSirmbEi/PCJvzl5+dJzbg4LWrODlEsWG4OKMBswxAwBL6CAGvT0dH+X//xH8JUXlqNTkgI92ov4sZtQFITuRxPzoW4qCeDyZmx3Q4p6rSbbG9fgd1neUVeiKEmlwGqxzPsdOtrOPvDYFcORY2RX/37v9sCyAHZboEA57ljWIi/++678tmcj6UlGPBjUL+pkrcnJNCRKyfQThl1RIssej6kneisedCtDhv2F5TIOHSaZd7IUNidg5COxyOd0yiT6CAOI3M57MeZmJdz8NxPd7KeKIo6w2kQHBKKjmHoTvujVzTd3eZYgGnjKwgwIOh0YfxInUi5kDuy1GvXriX1wJQni4/NaJj6FhMTozbkU08/pZkZbCizACnQE+B8unTpIsqGRMMh/5A8MfwJHFtNbUOmyh04cEDr2NIpxWvyWhuQisryDTuQmlq9WnWtBVqtWowWH9+/bz+YT6VyHTYpA5+1asXL48Mf19pOZF994R/4ysexDXeAwH3veKIgrUFLRdLqduzY7pr8iQC0IT3xnPdveeyJQnveUMjXsbAvKYYTCYYD05LUIHAd6xgL1LE3UbjZSyqFo0BfiL+kZ+VKxpW8L4TP4Vi7lDJfhxe4KYFY4Ldr30GpeW2Qo2rCSmxscOG+a+cupIVOFRbBZ+2bipioHwKlmaynSMglRZG2bC4cSytyC2QVnETJcCj1g3MqFMwnOqTycVAaWEtLUVR/PxbrjbFIH0bHkxYgJ86OqZANg2QnnFekWCfBARAP6rUvLn4V56xGYcj5yNE/B2OBRaC7de0mY196Ed79RrYYN1H9WgRoKFy8eFG2oq5SQGCAdkZkNIqFHynLpDf/NzrRnUuFVME4VXWKG9ZZiqsVB6NguNKmN2Hif/edd+T8hYuqY8tezGXAOj8C6l/nt+DWq0FBwdK+vcOiWjB/Pt7LBaTetZaRo0ZJw4QETWtm/RPqW9Kxj6Jo+YdTpmjL3czMLHVwMV+/KhytAwYOkMeGPabUbDOMy74Be2AIGAIuBC6hHh2Z9JMmTJSCokJHn7nm1jKHEWxA6jkGfGj70XZ0qzGdh6HEdAvmeTqimGoHwgnuedQtC3o6n3gtbFYCCffjAY9iql0F7PfEQqh9+7by33/7GwJE0XxBG4aAznV0PL2DOXUBuiU38PCSkViDJCNYSceSI0MOUIUQ1FQEM0vxtB6CnY5L05FaOp52wd58H3XNSiHUw/wDpF9IgF5Dz8a2AtgAe+Gcmo40uzNgECfitTrgOpexfXlhiVyscF28wVKpUiUGpUYeleeff147iNnXZAjcjgAdpmdQUJxlFrgmop3YtFkzMJCe1ppKZDWx/MLnny/RU9mFuwkYTfUb1pdGiY00wLh48WJZuAAlF9BpORSBxDpgMFWsWAklGlLkxIkT+ttISEzURjZ+YPB5IbDJrBMGLbk/LjZO+g/or4581phKRWo1GVc+qCfKpkuDhw7RTnZVqlRRu5JvhO+7EKwqBku9Ecj3B8uPNrCt82//hr/5+X3veGLNnCVgkIx7f5wTRedET0sAN7pwcU3uhMALC/eqkSESHRUi5zNzJOXCFW3brQaCqmc+4mRPY8GJBvjCGVC7RpTExkTJybOZcvhMGhbmPI7DOVZP1Rd1ziP1r0WLFkrv69y1iwmkYlW+b9jyk8XtPkQtsi1YuNNhyoU8ay7VBZtuMDz9rQL9xJ/ChVEMA2EfFNtc0JkvQ5BrIkJK2czEZM+0OXaru4rjUN1GorA9AYqvCRxYyQE+SM3zlBQYF6eLSqUSHsdCOQbiNUCYwpFQnLjeCewnG2o72FAeWIy3bNFcXkW7Zi7krSAzvwEbX4cAJ90ipLzRWUMnjnuyZXSKHXXGjxsnjEZxqEMHskbj11spy42QK99PzsLYWIh006ysK6qjeSyPwS3+XEKKp9xCmeU23rG7UxBSShkVy829qkyrV9FNp1v37uo8db8XnpGGXH3+1mag3W4aWE8MIpCRwKtSvmvBqHj22dHagdTdfY/n2TAEDAFDgAiwduhfUTNn3py5UlRSpFrIrWPcKXdlz3G8YzdCx0DXcLse46icMj3J6zrnIgCKOdkfwaDCIjCPUV+E1qNqOp7DQZ2lD7gVj3BNdnr629//posi92vrIXZTbhFgkIWL6Pffex9pRDMkEvNkX9iCj4QGiB8mUDpFKSvXYTuegk34CWxKroWeRf2mMMggB/cXwR7dDsfTP3JyMddWQMOaAOkJB1apzs08COUfELRcgYDlTARRayIo/2SgP2xOP8nC9qVgQc2FbZALWQ1Gk49OYDj/9Gc/RSv6BvoadmMI3IoA1z+XEMicNWsWUt/mgZFUXx5/4nFtzkXb8lxqqkyDM2jypCm6XmLWkbe3D4gdgZKE9LdHHn1U4uJryRKwUpk6d+H8BXUA0QlUCjuVvwsOMpdof3KoOoY8F4GhT/s0EU6pQYMGoaB5gbKnWCaC7Ke27dpqIXGWIXEXy6ftm4kapiziv2LZckmBHRseGaE6uX2HDigdUV9tYn0hu/lWBO5rxxMFgYXJPsLiYiZqh1zhQsYlXBSxL0/bN9Ci0VsS46tJQlxVOXD6guw4dFo7fBGhsvOggHVAOLkY4jlJ9WIkqX6MHDxxQTbvOa3C6xgIONatlF2vx7MZdU9ITMDC5jl5qG8fo0U7iJbbW6YhHdh/QCZNnIBaNSs0t9gbcuOJdXYxBCYQf52gUAdhkq8OdhMHjdNLYDV9kov0JhQ1zcNzyhaX5pRrJ8JKKUcsFGFSOrBABJUmWFQnQ/5OwpA9gd9HJyjwLmBLMZ+f8qzGKu7TsG9OzjVZWVIsJXQ8oWvEj+h4AkPPHE/8BmzcCQKMIs2bM0+ZTOlwPEVXrqSyxLpM2zBR0zHFaBPT4Erxe8hFR0bW4+PwxfbwIC8JD/SUAB+mNYvkF8LBihBsbgH/SpDKx6QBthaHxENHU8eyQPm//Z//o2ynW2WWjrGtKD7+hzffFKVOwwChWidrgAV8qbPpvGItqF/+6le6iDPW051823asIfDgI8B6IL97401ZisBmCZpzODYfLEWHkgQAyqxG1LcRsEB9odPASM4v1mNvKhuKDijoHlKZoH90DocOqnDTQ8LBom8QHy2nz2fKhbQr9Ky7XsPlgOeJOugcwDacXKdOffn1f/5aunbt4szlriPsrnwiwDVQakoqmm/Mkuko0MwgCys71YVTaDicQgxmquMJ8CC/Q04XsrNdvlyCPD6DTsgJ/t6SAwpeDubiXBx4CAHJz1EPMQisj8fhUOoG2xHTsUo6pbEYsnseJRyOFBRJNGzWJAQ6WQOqFDtP4LwZsFc34bfCxX59OBKeGztGhiAdX+3O8vkV2af+FgRoq507d07/2GW7Vq1aatvREX/8+HGZOHGizJk1W0s5uNUtGUnMKiK540l05K6GNDzWN6PzqQiySTuRelaP5zPIpz53bXIeM/MJzZVi47Rj3lWUQGHJnrhascrM74XmNqEhIeqwouzq7wyOMDLtGYhIxXtmaQjajWwg1qIl3suTTwrrmrJ+qY1vR+C+djzRo8nq9lMmT9GuR3l59LW7xYpq8gtx4xweCCXZsWm8tGtSW7buOyOfbziISBMndIqqe+AxDAtHVG9KEPKc2zetI62a1pIt+0/Ksg0H5Dq0LGRRnVaOQsXR+lLO69EzS4F+asRT2tmOuaE2yicC9OpTsU6bOk0VYxo8/CBtSisYBj4Qmo1QsBmQvs5QVo8iXa4a0uVoIFCSaBAswQJ9AXLp0yHAarvi3hcKMxD0Zi+0uS2C8suHMVECJxVP8sc1w/BHga4LJ9QQGB9KqeYmbOMu/JcrMJAXwgD5FIo/H7TS5qC4vooW923atjHFWT5F9Qd9ahoKBw8cLIsade/RXbp26aJdSphPvxRFG5nDr6Kp+vWGhAZ6SUJMsDStGSrVKgVICBxP3nQs4V8JfjfFkP/8/BuSmVskpy6jDXRKnqRk5Esx9K8norqMMP3bL/9N6zuxYwkH54TDhw7JO2+/jZpTqzVSxghZw4SGWmvqyKEjcurUSV1IxsbV0s57D6Ojo7GeftDXbycbAg8UApy39+/bh8Li/yXb4MTmIoMTJ3WTYy1iMqUDSidlgRMpUFrWrybnsq/K3iPnoce4XHeO1VIOmmrHrnZkd3J6viFVK4ZK93YN5NDRi7LtQAoc7l/YkXwNXhr/oTP1Vh/XQsryL3/5S+mLFuCO7flAwW4f5g4Q0MA7WBdTP5wiM2fMQkAzD7Vp2FypAhxHIm28vNGVLlBiYFtSVGn/kZm0DGUWPoFNGQ7nZyQmZFYvYy8x2p0lOLAQ9z44PgbSmgg7tTUcUHRQ5UFwt6J0A63TdnCyhml6kSOjfNss7cBrT8NfMWzPuJrVZcTIkdq9liwUG4bA7QgwwE5dyz86cdxyQocUg4bvo07Tp4s/hcw59cOo8yjHHGHhYZqpwZS4bVu3yS40qLmO63A4x7jW9ZBlHXqeW8c6upwBS1+sf3hISGiIDAT7iQ1qYpDWd6t+ZW3e5cuWaRH0g+jezN8eh2pmvKeIiAhhjdHRYNGTRWXj2xG4zx1Pjld00sRJStVjDR0KHBc3tw4yPfgvKixQBnRuBOdTHVm99ah8smqf0pw9cQLsAvx5osW8Q4Fmi1DWgooMC5HuretL6+Tqsu/4OVm/66Tk5SPBCUr4Gu4vZ6EQXx7K6lHgXa9Lj2eDBg20Ej7b1FunsFu/jfL1mAp0x44d8re/vSVbUOA4BnLSD87MtohE5ePxAjh/DiJC1B2so17BAajj5MSX3J1DZiOCtAOLaTKjwiG/ifWqSct6NaROlTB0c/CQbFCjT6RkyM5DqXL4VJpkw1FFUkcEUvP6+/ghR99PU+9o7LpNBP4+cuB4Wny1QBahdkUuWH3N0YaejKc26BpmHvvyJaM/9NNyEqbuJeuJqc/Ud2xrS2cOO+EtRGtapqywJhPl0AespnpVA6RT/QhpVD1UIhg1hROV/3TBpZKqU7oG+vlbKIRjNSWjQLaeypLNx7MlI6dYgoNCNM1uxMgRWm+KLCjm+k8HA/bDKR/K5YzL+M2ESY9ePWU4olEhiGCRlj1xwkREhi9LFGjSwx5/XMai40kEHtswBAwBQ4AIMBWe9UPefON3chksEtaso31XthhRm9LBijqrWqVwebRbCzl5DkVv1+92gpLYTS3m2KQ0Drlkd1Kf2GEztkqkPN6/pRw4gUj6iv268KJjSo1RnqmvgTPUA8UXF4lGbaexz4+RZ9AxmfrORvlEgOsNprQvBAPj3XffQxeuS+IJeQmCs4jso3yPm1IDi5phYPZ2R/1QCg/llCUc9oKZNBHpdsdxDbbwuAG5ogOAdqPOv1wP6RlgFuNxVfzRiRUC23RNYaHUwPpmJGzVSgiSaoo8hRzH5MOm3IzyEBMQYMqCo6lWbKw6nkaOGlnmUMCRNgyB70SAgUx2EqWtNhdMpgA4Pxs3aSxJjZJQu/OobEYHOupoH6xduFYvgkwX4RyqTV+kkYYHeUt0mLeEBXgiUI/fBGTzKlj0VwtuyJU8dHYEK7UIpBO3vNMBFYsmOSxezlqkQWDmuwffy9GjR2XKpEny8ccfa1oedTT8ZKrbb/J3hN8E60uNGjVKG0AwVdDGNyNwnzueSrU94odsI4q2irkoeKeChM97A9r0BoSNkuiD9KWoiABp1jBGBnZpIo3iouXk6XQ5dOYiIuvXxQ9K1QeefU8oUp9AHwi5twTgOQXaD8ySyhHBEokFfCFoqHQ6FaNYM+vkXEjLlk/XHpClm45IDiIBTAPh8MT16tatrZ7TAfCgMr3ERvlEgJ7yJSiOxw4Ll9DFrhdkow8KNkaDtcRCj6egMC8jCsU6TCwunoGOCizyyLEWufTLipEzD0Vau0Zl6dsxQTo1ryPVESn1x7E0SLkoz0dRx3MZV2XD/rOybN1BOYKU0JugnCZBGQ4GnToZhcV9IZsQWTVeKaWZ+G18ghpPS+AYKwErqmPHjvLyK6/oAt4ddcBhNgyBb0WAjiV2B2GnRqamREREogBuO5UnRo3Onzsv76HbzgIUgMy5miM+0KlJscEysFklqV05CHoXRq7Kpks4aTnoQ0gp7mHP6qDs0kzIhJN/3dEsWbo7Xa5cu67OLRacpMEQB5r20qVLNQiRcuYsUl/8pSeiUC+89BI6pdTGtSooG+rdd95FyutyCYBR/ig6Ob7w4ouax/+tH9R2GgKGQLlBgHptMerQ/e63cDxlgpNMxxOX45hznWU51ZNrG/Y0iIuSV4Z3lcMn0uTdWWulFJP4TQ9qLEePaaKTMj3VtaTMp0a1q8mLT3aTTYeOyZQ57Misr6CLfixrnNQ7ZTu52t5jPyPrT6AOymuoncN0YRvlEwFtGb9+g/zh97/HnHZYArCOIYu+JRa8B7FQ/hQ1yWIQfGSR8U6YB0s4gUIUWa/pMGqKTUZAcw/YUXRWcRfT3SNwbCBYyKXwQOVcQzo8mMYlYB17wIlFJn0A5DcKC+7HEFhqH8T6jvgNUGgxOLeyRhSLk4+HUysV83pcjZoy4pkRyni6NRXeOcNuDYFvRoCOUDasYfrbMjCNGMhk1zp2t9sKpxO72bHJDY9TTQzZDEIgvk50gLSMC5f6YNKHh/jA3oSQukYpdHgxnE15+aVyMQcdw8/lyZ4zVyUtuxDrech2ZBSazvSX58Y8p/VDKdOaYodaf5rKinI+6ekZ8An4Sr36daVxchOt+cRC5Rmo/cQuyX1QWmfMmDHaQc/9unb/VQTub8cTFOwJ5IFOgieSxcmuIepOIWTr0AA4jGpXryQJtatITOUwiasaJvE1KkqVyFDx9WHxMYfix8gTc0aplXnHRRAdSPiPLY4biy1CPWEAqIxDeGmE3IBQZuUVyqL1+2XKgq2Scj4L5zlGhRecCnFxcap0hw4dqtX2vwq9bXnQEaBSZMG7yWBfzJ89SypfzpBhMAIawRHkAfnhfrpGtfYS7s/A6bQYBsEZOIX8IH0X0Xb5qq8XHKY1ZGiPJmDdxcGT75xbJp24DgUT4iy5cEAdOnZBFq7ZK6t3npDCnHxp4+mN2lH+UgvOV5VOHF+M4/cWFMs8sKP2w/gIigiXAQMGqIHgXqA/6N+Nfb4fjgCdqitRs4wdSQ4dPiQ0hj1hwFaGkdCpc2fp2r27HEfUaiqKfDPdlHJau7K/DGpdVZogvY5OJ2yiKOs9RVkH9Lc7z0TFmxuxjY5Wrv/SYDQs2HVJ1h/MBBNKxA+/p2ox1UC9DpczcDhdueLoYkbI6ExlJzz3Io1RspUrV8rbb72NxhKe8vKrL0vXbt3K9jtvwG4NAUOgPCNA3fbxvHm6sM/Jueqao13KisBAcdGpdB1ztDfYHV1b1ZHXhneR3YfOy98/Wi35WNx7MnVE7Ukw6RF19/auIH6Yj30wp/ti8dIqMU6G92kqx1MvyrJNx7DYL1BdWITg5qlzmZKaluti0jvOLr561apVtGnNM6NGWS3GciqgZDtlwJacPXu2/OmPfxJvBA87IqD5eGighKPMx344f6aDdRSMx8+FBEt1BDUpOxBaBByvyyJ0S56HuboA8huElLmGqGHbuXk9aVy9okSE+ErhzVI0X8qTXYfOyaY9p5RRTzaJHyzIxp4+MgZFy2lPMviuAstfAibqIqyl9sCuHI/XPgPZj6tRTZ4eMUKeHfO8eFmqnX4DdvPdCFC+yaBnXVA6n8geioqK0lpKXDORCUXH0xzIfynWTJ4IzMdEoiROvXBpXStcKof6qcNJtSb1NM1J/FMnlcu0ZFrp1QJ0Pr6YJ+sRyNxzJgeEEshsXC3tYjd46GCpUaOGMvhXrVylnU337dsrwfg9tUVWCFlRiY0aaTr2ZGRcrV2zFjrdT4Ouz78wVuubfvcnLb9H3NeOJ3cBskkTJyoFjsJKDUshi64YLEN6NpHBvZpJRShKLwgg8+49IKQ34UjiYr8UDCbQomAQeEGl0s3E9Q0kE/t4oQKkd+TC819UBOGG1z8I7UkDg/y0XSiPyQVdb83O4zLh442y9+gFVb4UJVKgmWo3atRI6WepdoSkXA7K5z7UiXjr72/JjtVrpC28Q0NAUY6B4UmzlWIGadM/MpdOQh7nwCjYgtQ7TuJk3CXViZGRA1pJ+yZxEoQOOJRM54YPnHO5jdfhTTGcVinpObJw7X6Zv3KvlIIJ1Q9tRHsFBqhRwm54B2CYfHINES+8TgG0sh8Ue1JykjqeunbrqilJvJwNQ+CbECgC5Z7dPd76+99lJ1JJ88HO48RO9cnuc6yrxOg8C+tnICWgGL+FCERT+zeuJF2TkIbnj9+A/gCgrV33lGsaCRzUxo7h4Ig7N+s+vMANGM+HL+bKtPXn5PhFBhtIe+YfipyyFguuR+YVi5q++NKLGi2jYczB12Q64CHUgeJ80bx5c41UuffrQXZjCBgC5RqBXCx4Fi6YL2/+7ndoWpODRTYClEQESog1PvEACyKwlMMDJaFORRnUral0Sq6FyHee7D92Dt1mS8UPjBNfL6RcwOHkS9ZxsDeafHgifQlsZdicwUgfiQKT/jps0MJidmG6rgFNlnD4bP1BeXfmeqSEFMH25AuT9SRw6kfJMyNHKovT0jmIS/kbZGGQXfwPdLGbN2O6JGK+JbOpAeTpOiIzudiQXvG3AABAAElEQVSfCluSJUTiUL+GdZ3OYB4OwhyZjkX9dNh+qRDmqlGh0rt9ggzuliQ1K4drQN49F5MZxeyOY+evyJINh2TZ2n1yKfOqROG1esJeHITaUeGQZZ3D8RVw/izAtbeg6DgdT5nIHknAGugFpLEPGDiwbG1U/r4t+8R3ggDtxZPo0LgYdZ1WrV6lNlrdunWlR48e0qF9B/FHBsdydJR7/x//kIMHD8HmE6kWBWZ7UpR0ROmGIMgdLUe1ICHDNPtwp8+pv3VP2QOsl/DbOJGWL0v3XZZtx6HnoWejoytLNwQje+I1z50/L3PmzEFzqP2aLtq8RXMZjTTnzl26qOOfti1TsiejzjQ79HXs0EHGjB0rLVu15Iva+AYE7mvHEwvJUkinMNUOwpHHVDuXsDHn/rE+LWRYn2agkPrJTSzIS5Ail5F9TY6lZMrBs+lyPj1T/FFFr2VirLRJiJVgFKil4+k6hPHC5SuyfOsx2bT3rOTDiw8fAPJFwRypFiWtkmtqpzvSR3ceTJHxH29C7adTeG0aJxXECxGGenXryEhEpfpD6Vrh2m+Qvgd887Vr12Tt2jXo9PWupO7aI72R+tYHjqdIsEJUFzr60aUNwViCjG7FAn5xQaEchTEaggjWUBi0wyHD1SuFOErTrUwdM9h1HUfBcvLnJWkXH0u5LFMWbpU1mw5JXXj2hwcHaZTqJFLwFuB3QudWLq6lbwEL9oiwcOnVuxc6MT4r9WEwuNl7D/hXZB/vn0SA9SVYS2nypMmSlpb2hQHquh7lSll9uGd9FF9QnpvEBcujbatJjQh/h13qOlblVgWRB/PnQJfTrUaC2w3lbKODKQd0aRoLn+9Ow2N0nIJB7IWAAhdxvFRcXJy8+qMfSb+H+yF9IND1Ss4d5wjOHTTguXjj69swBAwBQ8CNACPtCz6Zj86Yv5dMtNimbcfFDBlMdcGk7942QapFB0tMVJhUrxoqlcKDtTECmfBQL868ygeuOZm6UJUa7j1ZxpnP4cQim17tRs7FZNLjVche3ngoRf7rnUVyCvUbPTzYs5bXEomEQ/2pp4bLq6jH6GZxut+z3ZcPBAoR9NmyeYuy8VL37JWHfXzl0TAE1yFTKqUQFcoKxS8PzqDVaBX/MexKL8gbWcMXIMNcxzzZu5n0hOMpMhTzMeUPJ+E03DuPeBnKYiaY85t2n5CZy3bJ3mPnpQrKmAwGu6NHMJglOIM1oq7jnmUjPs4rkHXolOwJRl8zNKz5MeSUjGObY8uHbP6QT0mnE9NGaVeyoHh2TrbKsD9kqXqN6tKhUyepifTNtWvWyOrVq7FOL5VI1HLqnBAhvZpESxTK5DjZIy4phuyqmuU9/rHLqKpR/jbwRnUbHtHpvy8Fwfqdl+TwuXzUeUbXPATqw0LDEDgtgf7PxHVQ7qR2PJhOT8jgIUM0qMrPqrWojh3TVLxdO3dJ794PybAnhklkZOQPgeKBP/e+djwp4wlfOouLf/zxPDiIClRQqeSqVgyRYQ81k8d7NUWk3R8FxRChB3V06YbDUJ7n5BKiWAUohBcIFlPn1vVk9KA2qD0SrRkepEmv33sSTKZNsuNAKldQzkIJijsI3R3aN68tI3h8rapy6OQFGT8Peaibj2q0gYJOh1Q8hHQEaKYUUrZbtFH+ECCz4lN4w8ePGyfZoIcOhALtgchUCBQbDYQvK0FHGV6AEpyD2ktrQXeuEVdJXhjSVro2ryv+iK5ywDelLUMpk76o80RDmAZGASZ91nryw7YARFcLIMOrycaDbBagntlgsJ6C8LorEJHaAadTKZRwHLz7lSGwp2HwXkDkoHpsTRn5zDMyaPBgiapYUV/PbgyBr0MgHc6mD5FCxyLemRmZYJJ66kKIurcATCK2H1eJhs6kfFYM9pGHW1SW7gkVIcuI+KsNQBMXsgtmKXPvg8EE9ET6nVrNuoeGA58z3k+fFI7H9TjozDp8/qpM2wDWU1oBDIEoSUDnuvOIUF1A5CkhIUF+/R+/luTkZEtJUcTsxhAwBL4vAky1m8dUuzffRLoHuiXrwhxsdui5Hm3ry8+f6y3RUcHiCd1F3VSBkUmMUuirPCy+S5H+RNvSH8EmdSgx1Qgt6+mAysM5lzJycVwx7MrrEoqyEBFgnzDtyRNa7jpW8odOXZI3xy+RDbtPa/qyKlGcW7VKFWVxjsA8bXVzFPJydUM5zM6+AjbeAvkD6o+FozTDk6i51DHYV+t9KhicVF0P8nH8BtSfnQrn0wUEZciCqhIZJk/0biojHm4OW5EF6jlH09mEE7G/bPApn6jMlsie4xdkEtZEm3ccl2SkjI5A85D6ft5auiEFMs3SDatRk7QI57GzdyWw8/r3H4jmHWO1o2zZde2BIXAbAgwCnks9pwSSadOmSvqldJfOhVzC6UNnEIOEvsgmKoaM5UOeWTS8Sc1gGdSiCpotBZcdf6sMq515i0jzZV3+J5VtmpP8uWTnFcnqQxmyeFe6ZF9z9LTb9qQzKwjBy/YdwGZ6/nmk0bXGSzgX5e+GfogM2MCZrjpP1arFlO2/7WPaUxcC97XjiV8680AXL1oE59NEOX78BJcmECgsqKNC5BGk2g3v2wIpct6ycc9J+RC1mLajbW0xWB9cuLCekz8W6U0aVJfRg1tJl2Z1xAOSeAXKfMnGwzJ10VYUEM+BsHspJS8PKUps11i/dmV5dkh76dm6oZy5kCkTkWrHIuPFUL4USHYFIz3wmZHPaHtGYzyVz9+bOp4+/RQtOD+QK3CQPuznj5Q3f7ShZZTTWXS7FRiVIXPmj0GJTYXj6RBks1OLujJ2aFtpGF9Zj7+CDnjr956SjfvOqBJ+CA7TRrWrgp2XI4sgfwdQVDw+JgIF9BtJPThRz1y8Iu/P2SRb0MGxMmS+ENdPhWGLS0sL5Oo/BGp2dTiq9sFhtRARsayocBn4yCMyEnLL/GYbhsA3IcDiuxs2bJD56PJxLuWcJKOeUlNEOGkgbEfxx08h95lZV7RGiRcErmH1YHmsbYzUrRygelcdSdDBZ68U6ISfk1cibWqHSzJqP/mhBp/bKwtbWa6AsccUgshgL2U1qZEMGWZRyNmbzstGdLmrWDkG0ajH1cBdvGixnv/LX/1K6tevbx11vulLtO2GgCHwtQiQ8cRunG/+7g3JRpCSBZfp+vZDilzPdgnyyzFwPIFlQqcS1kxIQ8qTfQho7jh+SY6fu4TaI0XStH41GdGnjVQK8UehcWeFQ9vy41W7Zd7KA+iojAWOJwo3oz5PlUjUDmkWJw93TkL35WBJuZglf5mySuavOYD5mjYt3AKwLStXjkKqx7MyBilMXITZKF8IsP5NamqqMo0nI6BZF3Yj0+ySsI5huQZd/3A1jf9cUVNq08AMWQZn6CI4Q6/BcdoioYa8/lRXaYbaTmTbUa48YBsyp5PyzMHzPPBaFbQ2k1NbMQd24pptx+TtGWukIDVTHsNi/CEw+C9i3fM5rv9ZcaHk4UVRlYRkPmR++EhCw4byPLowsuSIOUoVWrv5GgTY/Xvf3r3ahOmzzz6DTqXDiWJMd6hrrQS54jZKKNVpTISv9G5SSbo0rIgGYUxFdmSXd+51FX8HFG21GXEej9B9eigPdN4Maz4fvXgNrKc02XU6B8ehoyP0Mk8oLi3WGlMDBw+S5557TqpXr+6cdMstf5eOXYrfEvP/bHwrAg+E42kBWopOGj9RTp8+DTmhyAiozyHSH5P4cLSrDQIFb9GqvTJ+7iY5eykLHe6CpT7YSrXjo0FdDpFoPG9SJ1riq4Q7jCewQo6eypCjqZclEJXygxEVyEY9pxMXsuVk6iWJQPS+f5dkadowVk6dz5RJ8zfLwpV7pLjIcTyxuHi9enUt1e5bRe/B38n28gsXLpAJ4yZIFlJC+8Bj3weFvqMQHaUXncOtIOl4KsK2XZC96egKchk05iHdGsvwh1uiOH4oZKsYhUtT5AMwmLYcTJUQ7B8GNl/vjonqTJ2MSNRpOEHJ9HuybzM9FyaATP1sp8xZuhO1JxC1xQ8jBNGD1t4+0hcOsNpgmHhDk2fAcFgMw2EjWFVNenSXl9EFrCEMBvd7e/C/KfuEd4oAJ1pS/nPA6mOtpFB09HCntDENj93lZs2cpW1ofRHV75qA6GfzaKQ9o06ZI/qSdrVQFu6+KBsOZ4MhdRPRqxB5tHUVqREVoMwnsqCOopbTkr2XsUi7DgMjSprGhYm/HxhT0PO5cEgt34/25YhSiae/dEBEijWb1q3fgPS/i5o22u/hh8veF+XZjII7/abteEOg/CFAx9P8+Z+A8fQHbVbAQCXX5N6IsvcE4+lXo3tJ1bAgyUdZhm0otzD7092y+1gKSjnkInWjmBO7xNesJL96oY90RVMQqECdfw+npstvP1gi67afgNMJeowrKIwK0Ke10Bnv9VG9pE/LBpKWdVXemblOpiFdvgK6lTlLJsECqKKMePopeflHr6K7kp+eazflBwEyQ44fPy7/ePc9mT9rljTCWmN0cKDURS0nBi45t6pEQf7cAZoiCO42lAt5H7WXCuEEHYKaTj96tIPWGKMdyn+sV5tXUIL6nv4SCruQUzQzP9JgN14Hzb4q2H2+YOadgUP0w0XbZfFnu6Q9nFgd4fBaCZt1PRjOhTinFuzLplh4Z+IKm/FePcCK6t69m/z0Zz+T+Pj48vNF2Se9IwToeNoLx9M4dP/+fMkSqE8PZRmxI3wxUjdzsnPU3lThhnCyq3fjuFAZ2DIawcxAR9axk7+BQpTUyYUsM/U0HGt/lmbgb4Jyzl+HuoWwj8O9DuMPhx2TV+5Pl8/2Zsh12JMNGtSXiPAIOXLkMBpC+MqTTz2JNOen0PU+QM+1m38egfve8URWyVIIKtOZWGyMypZ05jAs8Hu2qS/PDGol1aNDZcu+0/L5+sMq0B3Qkj6xThUc4wfqqdN5xBvKkoLKxQmFkW1EyW6i85LXo9FBgb6GnE/mSYegHpQfFO9JdLObBCbVAnQSI5OK57MdfZ06dbSr3WCkLQWHhPzz35Cded8iwA5aq1atknfffkdOo8h4Nzh8BiFCVBVKk/KkatDRf+rwJCNp47UimYnuNqVVwuTpgW1kYMcEiUInu1wUely+5QgcTxvlMFLnwpGXP6RHsvTr1Ei270vRzoqp6dkSFuyPqGkjGd2/lVRE4dOlqPE0Yf4WOXM2U+Ih651hoLRCCkBlGCy0efnyxXgju2E8LIBKjunaWQuXJiYm2iL9vpW8/7k3Tn3rjvS4HZV0Sl26dEnmzp4j48ePl5uFOTIYBgIjU/5YuDGaWgpH076zOTJ9ywU5nZ6vOrcGIliPt4+R5nER6BQlcjG3WBbuuCRr0b2OTqh6VYJkSKtoaVQjBIX3PdQZteX4FZmx+YJkgDFFKjbrntAhxvcQGxcrjRs3VgOGjrGkpCRJxnN2SKGOtmEIGAKGwNchwAX+fhSU/e3//xvZvGWz1oTjhO0Fm48dwH41ppfUxBx9NAUpceOWyTrU+GRtUC5rPFFM3B9OIQY/Rz/SSh4H874C0ue4f9fhVPndhOWSeSVXF/7FrDuKFKVssJnD0I1p7LAO8uyADpIFZtT4jzfIuDkboF+dhRPn6ujoaG33PRqRdzaxsVG+EKBcamFxFFee89F0SUAQcxQcT41g17G2JxfX7nmYi2laeNmgDS9FatI0sNpjoiPkhUc6yeCejbTubQGyOHYfTZVpy3fJxct50r4xOi2iIRMuIgtX7ZNP1uxXlt+ATg3lUQQ6yTxesvGo/HUqauxk50kYFkgpmGtxuDTCexnsHyCJaBySgfl6EezYNUidT0Sh5Z++/rq0bGkFl8uXtH7/T0u5Tk9Pl00bN8m6tWuVHdeuQ3u14dJgS36GkiXLliyTXNSnZdCxYqivdGsUJb2SK0mwn9OohnZoJpqBbTx5RXacyJYqSD/tjmNqw25kLT3+HuiYykZ90EzYiyGQ0+hQVCnT3w1KPqDMyfYTWTJ/+yXJLPKRLl06S9++fSUlJUU2bdokXbp1lSeffNIcT9//a/3GI+9rxxM/FVt4s7vS+/CUrkKbbGVEY3sAco/bNo+TMaiR06xuDXSnK5IsROZ9QCeNCgkSH6xsVODoAeCg8EEo3UrbzVZ17dIFOsJTqpD5hMcyEnDszGUZ/8lm+XT9AUTtyXhifrOn1KxZU72jjw17TMLR3clG+UOAub+kj7Lz1+bVayUZUc8n4BiqDdmk/DhmgUMlZVdFFoJciVpkH8P7HxJfCbLbTrqjnlgQIlDXYCCs3nVc3puzUQ4evygVIwLlSbD5erdLhFP1jEwEm+802HdRoUEyDPn7w/s2R9HIANly4KzuK0Cb5/4wTpJZd4IRAAiqyju+Fr6P43CazkTNs5KGDWQsWtB37twZber9y9+XZp/4riDAwvpLEBD4/Ru/kwoFoOW3q6psJR+t4YTi3vA+7TuTK9M3nJczGfmQwRtSI9JPhrevJo1jw9B+uYKczSqUWZvPy04YEWRERYJpyghXt8QopKd4COnRh1JzZTLqPJ29jGvgN0VDmzqY99TDTEepAOOYNSeohzt26gjj4SlNwWNKtA1DwBAwBG5HgM0HaFf+569/LQf3HYSuYSITOs2CfdQqsZb84tkeUq92JbCQz8qv/75YDp66jA53AdIC+5ISqqH7XDhq2flIfLUwqRsdjnMRvMQ1L2fly97jaXAyeUk45uKCkptyBgv+gydT5WruVRkEJn3rpDpYGBXIZDDp35m+Rgs70qHlTrVjAxCm2pnjCbCWs3Er42nerNlSF/PaM0GB0gyyhOnQsemcCbBsPrwMufsEjsyF10ukSb1q8hOk2bUCC68EQfSLCFZOW7xNpuCP3b5ZduTV4Z3EB+ymP8OhumHvadQq85HWiUjPG9FV6taoDJsyRf784UrZd/S8LugDsSxqjqDqgAB/SUB2CJOeijG/74bNOgNMfZ/EhvLKyy9Lnz59ytm3ZR/3ThBgsJAFxpndweGLmrhMzyzBtrNnz8oilFCYO2eunD+XIrUr+8tAMOhbxCNLSdfjKKQPht6WU8gy2ZEm5y4XIcXZR7onRkrvxpUlJADXwQ/kHEo7rDqQIbtOZkt8JaSKostynapBsA8raHDz6MU8WbDjouw/V4CUuhrSpEkT6P5SJbU0apSonb9ZP5Q2pRfsS9qYbp/BnXzW8n7sfe94YnRbHU9oLUp2yU0IL5fSnliYNKpbVZ4b2l66t6yHoo3Qyq4FSQUIoObc40h1PnG7Llp4JhYufExhdj3mhM9BF4FbyrmFynX/iYtahHzF5iOIBjiMJ290mUhKaiTPIir1EJStGQgKX7m74UKYxY4nov7YPLA/gjOz5DE4c9qDaeeDSV5pno5oUdzkKhyZK3ILZCHqQ1SuV1VeGNxW2jeNB73fS6OlR5D6OQ7G6Nrtx6R29SgZC7p0M3Rj3AlDgK2XWTS/bs2K8iJkvlvLujAevGXfaRSBRp2nwp2nUGDcG04vpDrpN+E4vCj/LNp8GkbITLCq8tHRbixo/F3g7beuOeVOZO/aB6bjadnSZfI71EjxKsxUh1KjasEwJCDp+F1Qt56DY+ljOJY2grVEHds8PkyGtWKqnT/SUCrIhawi+RiMp3UHM5Bnj1SUKujy2JqMqBDxgfOUcnss7ZpMWZuKts/XwHJSta062nkFfBzIN+WdKpxpLZUqVpKBAwbI6OeelZhq1YzVd9e+cbuQIfDgIMC5+xjqMr7xxhuyasVK1GwqVSVC9nvD+Cry89HdpG2jGnIxI0fmrNgjWVjQdG/TQBrWraKBogrwU1Hn8HgqIPrbqYfoHKD+08UKdZJrWwm2leIIXzCqfBH1zELq06T5W+XdWWtwhDN4qahIpNo985S89CpS7dAwxEb5QoCL84sXLsjUqVPlHQQ0q8GOHA6bshsCmu5UO0WEggVZo7idRymF6agbug4Zm11a1ZefjOgi9SqFoijydTkGm/K9OeuRsXFQm9Uk168qrz7REbLlK3+cuFI2I6jph8BnImqJ/nh4FzCiYuXomUvywdz1snT9MamJ1+8JB2tblG6oBDazrpV0fkfdM1x/AZxPJ2rFybNjxsgQNFpieqkNQ+BOEWAq3uHDh2XihAny+aIFklgtUIa0rAKnfqDWayZ/JC27CGUZ0mUZ7MUC1M8LQkmGNnXDUHy8qlQL95ecwlI4prJlIRhNqZcL4PgHOaVuuPRrWhn1ovzUMXUW7PvFu9Nl3bEsvEWnXjPfKzvoBaDTXUxMNRTNryT+SLeLj6+lHRubNG2KFFXLarqT7/SBcDyxjSEZTyuWr9AUC6pb5nXGxkTK0/1ayZCuSRIA5VnG8IBipFWgRoEaBlimQHKV5YTnGjnnIUSSNzwGQ7fzKfZRwRZCGLei7s44sE02IzLAw0iKZu59s2ZN0c3hBenarZtjZOgV7Ka8IcBU0MWgiU5AylHK0WOSjIm6PyZpFoP0g4xyOKS7m5KPB+vQgYSMp6iGVUCJbidtE+PQptmR3QKwko6fuyzHz16WyuFBSBetKqGBfqgrkS/r9pwC++6SNIDjqX3jeInCfrpgj6dmyIcfb5bsbcelP4zaOnhdDsopF+f8z+NOQFHPRsRAmiTL86++Iu3btTOHqSJlN/8MAo7jaam8CcaTT2mWPNkhRhJiQhAAgNxBgZLhV0jD91KurD98RR1NretGSH0YEuzMSMHMx/6diGAtgzHh4eEpHepHSgsUIA9hVzyXnj6dmS8frjsnB87mqgGi71X1sIq26nilWeP1boAOSx1dCwbD2LEvyoCBAyQQ0WIbhoAhYAjcjkAaOndOGD9BC94WIcAJN5LOmTHRIfLaqK4yoF2y3ECwKA9dlm7gX6iPn3hBd2nwk5MqdA4Hn1cAM4U2pltv6fzr1lPUS1rHSQ/GaR6Sjhb2H8zeIBPnb3LZj3TVC7p3RmoThR+/9pqlfBDccja4BmEJh2VgE//2N7+R4rQMGQC5ewyF7ikfZQEXTnQ4lmJ4ErbdVDCeDgR6ycBOifLq452Q9eEPJscNSUm/IhMXbpaPFu9CMWUPadeslrz+THc4pW7IXz9cJSs2HZFA2IytG8XKL0b1kPqxlSQ1I1umo3boygXbpS/m5d4hgbBRXesm1+tSvjPBElyCEg7rIsJlCDI/XnjxJZPZciavd+vjkul35vRpDeJ/Mmu6NI0NkoHoZscC4/xNcA2VkVsqK/dlwPmUJldRCD8UqXQd60fIADCjmJqXnX8dQc4sWbTzklzILFSfQONaoVoGgk1vWNA8PadYluxDjdJ96SjlQHsRF4YsU6x5zxqhzh+6isM5G4+SOkOHDpUBCGZGRkberY/7wF/nvnc8USBPnTolkydPltkotpeHAnocXFZHQCE+jBo4z6DeDes86cTPPRCm69hfAJZHMWhLAWCC+INVQkVNCeMdVTgfF0M5F8PB5AWB8wPtT+UPB5Ax5dTdOSzjsLA/ciYdTSGcBZM/8pxbt24tz7/wvHTs2BGX0bN4URvlDAFS9o8fO67y+SkcUNfAeqoKWUqCLCX7eEst/EXBIcSJOxeytqkABZdBLQ1Dsfvnh7aTdsm1tIWzOj1xzA0YpUwxYhcSkkcoWix8Wow0TxoS3rwW/ij/VMYnL2TJNKSCZm6B4wnyWQdUaBVvfg98gPNLca1dKD65sIKXVO/eBTWeXrTi4uVMTu/2x/2q46maNIwJ0jp6uibTF2S6Morqw8ilMPqim50nZJyD8ks9TKYTGzuQrRQG2WUKHmWeR8EskFQ4nqaC8bSXjicc7ziZHAn3RppddbCaEhMbaQR37/59Wh+D9Vf69OkrP/vFzyQa7clNPyvkdmMIGAK3IHDh/AXUZ3xXpoFdUgTnklsnhaIW0zOD2mF+7iA+1EJQRjfhWKoARzlTMJiUx/mZqUt0BHhCMd0A0+MmUja0XihOYMcwOphuQK95QAne5H5s8+R5sEXPg0n11tS1MguNQdjVDssdXE+kRs3qqJfzUxmM7rPWKOGWL6scPWQJh127dskf/vhH2YnOss09veXZkGCJQ3C9mJOme+AxZ9bTCFhOvZonh5Cq/li3ZHkJTPlABD9vwl5kp+7Vu0/Ie7PWY6FdLMP7NZcn+rSUKzmFKGy/XSahs3cYCjQ/0buZPDuojZYwSc9FcHTlPlkCx2g/CHs3lHRwZnBnXnavo65ArpehxMlqOJ4GP/64vAi70lj07i/H7u8EgTLH04SJMn/uTGlZC46nZtFSGQ4l6liKfQH07x50pFuw/aKcSC+QWBQd74Oud+3rhIPN54H6zKixd/qqfIL9x5FSFx3uJ10TK0rPpIoSFegN+/GmZKBG1PIDl+XznelY36M4Pg1N6nd9s3D+Qwnz9biRep/yzNqhT494Wno/9JA5Vr/nl/pAOJ6Y/zkdhfZmTp+BFt6ZjiEATegLRdwW1FAqzFYNa+pEr0wlKNt9p9Jk5fYjkoZW9A1rom5Iq3pSG2wRzO/Kh6b380JWHjqGnYVT6aJUiw6TLs1qw4GFfH3sozymobjeXHSzmwoFfSkjVxdFfPHg4BDp0bO7jAG9NCk5+Xt+FXbYg4rANUSoNm7YKOM++EC2bduGaFKxeEOCwiFsbbxQxC7ADwUgb6DzSJGcgHF6Cf1oY+F4GvNIB+kMmSP9/gYm8Ws4rxiyF4zcZ18aqlCUlESat9odRy1gx+FETUxlfPRcpkwl44mOJ1yHjqcyj5OjTSUD1/4MEbGtyNFv3f9hlVt2ILEF+YMqkff+c9HxxKYPb77xpniVZMnwjjHSKCYYNfbIPHJen1O4ewKnrHK47pwnuHWJNKd53cvjdJvriNOoDzVlTaocQK2ngIAgqVmjuhYX50KRBsEwGLxJScn4zZWg094SefeddyUnJ0e6duki//fX/59Ur1HD5LwMbXtgCBgCbgTYnXPK5Cny3rvvaudO6ip4h8Bo95E+7RPk30f3lFB06WTBZQ31YB+VUxmTHhfSaDz2k4HvzNd0SmE7jqMjieYmFzyca1nigbqRacbHLmbKb8etkDVbj2pBcypG6r3Y2Dj5xS9/If3Rnt7mZ/c3Vb7uuQhPTU2VyZMm4W+y+CNQ2QaBzIEoMh6LQCYrF9L5qXMqnJZMtZsB+25HsJc81qOxvIDaoUEIylDu6DDKBzvk7KVsKcgvkTrVIySUbCgEg1LSsmXn0XMIuAsYT3FoVhMMMbwpOXlF8um6QzJ/9nrpgW6zPeF4oh3qXpDrC0NWM1C/7DOstXZVi5ERo0eCqTdca/aUr2/LPu3dQIAyf/rUaZk0caIsmDdDWsUHywAwnirBmXoTayLqUgigdrM7eumapGQUSNUIfw12sog47Uc2C0vPLZJtxzPlJFLq6kQHg0EfIZVDfFX3UiczyLn6UKYs2pEm2XBCUZfjsjjbGdS53Maue/r7gc4PCwuVnj17aTppYmKC60i7+zYE7nvHEyfzzEwIysKFSosm+wlyoULIBzWqRMjj8NYP6Z6MVt5+WhD8ElqEzkJe/vTPt0tmTgEKMgdKxyZx6BKWJAlIX2Ib0Z2Hz8uSDYdlBxxP2fDwx9dAbv2AVtKvXUPxR3SrCD+EAycvyhS0u1225RgKkzGaRQFFZD48HGkc/VGI7FmpXbv2t+Fv+8oBAszLz75yRdaiW8OHUz6UXbt3g21XLEx6Y7SqByibRyE/S7FYzoKa+3/sfQeAVeW19Zree28wM8DQext6laJSRKmC2HsSfea91P8989J8L9HExCiCIHYFpIh0pPfO0NvMAFOY3nv71/ruXEQeKgoJCOfAzL1z2j3nO/vub5e116bdidjIIDxEjqdRfVsTMurKDGgJlm4+hNSMPAxht8beHeLgSXJku7GqVrjZhWXwdHUmrNSDEzwzr7RijyRfwNwF7MpzMBX3EtkXR6NZxq2+IzJMlJXazO4jK4j+c4iNxWNPPgG1oPdnFzBrsUbg+45AJZs+SN7/SI6UqsI0TOoVgc4kDRe3mYwEY6aaGV0aUyYrX/m3eUfhtBuxZp3Z37bNZgLYHDUZHMczSvD2pjQk51QawvDHnnicdfhRpgtVaFgYYtnkQVmpkuISfMY54pWXX0ZxUSEGMPD0nyQObmIFnr7vI7aOs0bglh4BlTQtW7YMv/nNb1CQX2CzKamZZOe1ax6FF58YgY4to0xASXpKOwjBVMD5NDu/BP5M5ITRWbcFori5ceLV3FtJtEkOeXdcONmHsNxXSE9ToseN4urZdeQs/vO15YaDRwS7Orfm+hYJLfHif7+IgWz+YQWeNOa35yJuWyUxX/3LX7Fj+3YGmxoQQcR6OyYkO9HOa0ObMoiJxnLanmdo2y0nkv6gpxPuNYin/vAmGbkpAeV87EBbUaKpX5KxRkE3tCVCFWvOdZbQc5v8LTnnK+gbLfloEwaTN+dKgSedJZVIq/n0pfLatCK5+DMYMWKEJbMcF2v57iNgRzwp8LR4AQNPzX1tJXTeNqSSxFZ6VXrYyLI+Qn9rpYRR+tMmwmxsU2/4nNQZ2VYiajtW3UMLGYTdeCSHBOXZ1OOqdDIn0QnYkMzFNA1L7JVIu7GpQc9v2LAB+Yw/CGDyOG3PO9kFz9LLZri+8dcPPvCkuxOPzsoVKzCXQpmbk4sETs7ePt44dvQYLmSmYVBiczxyXy90iItEPeF2+cUV+HzzMcxduoudwHKMcPl4sV6TwSXxQikDcPIsmfEZ8a9inaczA02t48Px8LhEjCSBpIhtCwkhXcOA09tLdkCIKEVA5ULxBRGREabt4rQHHjCtu7/xCVgbb4sREMpi5cpVpr38ySNH4E/DM4Glb/1Y9tOagaVkGgdb2e42i61vM6k5G/zZtYFtmKfd2Z2Re18cZQDpdUKbdx5ORdvm4TQgOqE7g0/qxpBKgshNe87gEFF8ie2bYhw5zcIDvUmwx3MmncE7n25H3eksDKDibM5MVzDluZKa+hizUXsIrz5YW4NCEkR26dYdz//b8+jRs6eVmbotpPKfd5MKth4/fhwv/+nPOLZ/G0a19yPRYyBcyc8k49WWNTK2rDEMDBqAc7xZGo0IGQyaxGU3mIAU9av2MwYF11UzK7uX3Uk+2JZJiHQdunTughf+/adoRYJ8bzpz6lpn7zpygS15357zNt575x0mH+ow/M6R+PnPf44Iq9TONubWb2sErBH4ygioY/L69evxx9//AclnUqh7iCOhc6JMd3iIN56d1B/jh3QxwSOV2tURWXL8fB5mL9mGY2cyyD/ih/uGdmaiKAFunONFUCtQVFpOCdZsP4HNe0+QlNYD00f1QLe2Tc3xzlRvpSyb/3zTIbw0ey0KmRh1cqLTJFwz9WNncjD+7e+vkafOQiR/5WHdZn9ofs3Ly8XnSz4zKN4Mzm/1tB2FvIukrIxy90QbNpdZVlKGQ0TRF3EGdWJ7+TvF8USS8BDSkNQz2VnCAFZGQQm8iKKPCWGy0XjtcraFzKMwClmvGVg2KcdYjZly2YTm8w2HsPSTrRjO4NIdTNzXa+7m/vKBtGMJr28zg12Lua4p7cl/IydZ9+7db7OnZN3u9RoBO+JpzpzZWDT/I3az8yE3UwQifNyNPpbQGRHkB+rVJoZGGo3NqHc2G7JxG5WpLRBlpJorba8FRDmtZeDpc5baVTfQX4qPgxKYJew4KlvxLgaW+vbrRy4/Nm5KSsIccgAq+NSmTWsGnp7AaHI9WYEnPYBvXm6JwJPaLaakpGDPnj0sr3NHFxJ7K1u18NOFWPTpp/D3dsCD43pidD9yfVCRVjFKf/RMNt5dtgerth9FOZEm9N8pmhJOm3NzUYgZSAoL8sGdPHbKyK5EogSilkGC02d1/G4GsI6gksEsRxoeOl6v0TExmD59OiZNmmSx3X+z/N0WW9Ui9PChQwaRt2ntWkSzVfJIGqJtiT7yY1bKhRqwmhO1yMVzaHSuLi3Hdspdhx4t8DTr8TvEhuOC2t5S3hYQqVdCAvLI8EA0jQ6kieGAzKwCZGQXUfZdMPHOLpg8shsiSS6ez89ZtCGJtfq72AmlAH7ct6OzC4aSLPICne9lDHSl0piuIy9FRFSkkdfJU6YYxMht8WCsm/ynjYACROI2+/Of/4xdWzegP2vy7+oSSjJ8F6JF69nWthqZxVUI93VBExJEujIIq0Wd6uyaWHZvFQ1dIffcmZ2iaqURYTMYKMooJspv5YEsLNufg7LKOgabvNmpLoY8KE0wfMRwDB061BA+igvl3LlzePXVV/EZDfUAovmefvop3EueFB8fH/O51i9rBKwRsEbg0hGQs7OfXDov/ud/4cCBg9xE65BztcqTnPk6iN2Sf/7oEMSwQ5hjLTlDGXhaw46z//3mcmQVEM1EvRMfFYAJwzrhDpbmiatp97EMLF6XhP1HzqGUyBEfbw9MG90DzzGIpSL4Wuq1tKwivPr+OizZdMRcjpLuUovirBswcAD+TNSmOitZy+09ApLPzMxMfLpgAZsrzWJnReHlGxDF8NMY+kHifJpTWobD9TVw5rzpQfuwT+dmJA8fglZMsIujdsP+M5jL5HlzJt0fH98b8eHBmmT5vx7FlM/T6QUoYqflri0i4MfAlXhEcyjbn9IOXbtoF+7jvDzAm8TMfBQKyMoHyqcNu4e0EUsY1CoKCTHd7H783E8sX+j2FtdrunvTzZGy/slHH+Hj9+eiRVADxrHULprldOK4VVBe/EuCPBk/XjJMHS0En7Eo+d4oUW1t3GbbYLM3tY2rkVPU2BnvcD4CQsIxceIEjLt3nEnEC3kawGomIeiVlNi5YwfenPGmeW3Tpi0efeIxQzJuce99+6O+JQJPcnKkhKsqSQBJAXP3cIc4RjZt3ITZM2fhxPEkDOndEg+OSUSrmDA0KNJPxNLOI+dZcrfPdKQroxOurBJ/SQQlvyYrH80OJsP7t8M9gzujRVSwKWEqoEO/cutRvLN4B2uji4iwasFgV1eE0RhQiYkDg1uKivbq1ctCjny7DN7ye5SXl2Pr1q0kKn0N6Xv24h4Gfwax/a0PPWmpvUZVacahgkpUne3mU46cmwTjCdbjD09sSUPXEUdOp+P9lXuxbvdpln9WUD5tQyfSfF8asH3JB/XAqO7ownJRQURFLD6HxOK7tx5HKIOtQjq1JgdAB6Kb0pl9nc+SgEPMknnRER9JYryHH3nYlCvZoP23/GOxbvCfPALioZjx+htYungR4tnwY1LvSMTQUEgvJDkpW9ompRYhmBwpfVoGIpFtbU2tPa9J+reY3BFJ50ux73Qhye/rMZAd7drGeBvifGMhcD/V8X+0JQ37zxYbwn3pfgcGsJwZzG3Ttg3+42c/MzpY3Udyc3MND+A7c99GM5Y//4zbBI8WKsparBGwRsAagctHwBY8P4k/vfQSDjLw1LtPXyS0SsBedlFevWoNokhe+wIDTyN7t4MTm9TU0SlPYkLzpTlrsetwCm1JkoVzjvYnB04TOfRc0thFLJsIE4d6G0dIZIgfnp0yAJOGdyYJeT07Jddjy4EU/H7maiRnqJsnU0uC0dPG9fVjlp8dlF588UXTUeny67X+vr1GQLyFR48exT9e+wdWLlsOP8pPO8pKV853Xcgb6kwnZheDSyfZJTmP8nOY82pUs1D8ZOpg3MGgaSE5bJcyuPnK++sNB9kA2o9jiaSPiPBHemY+tu89TcT8OcqvO56/fyC6tWmCGqLoT5PuYc7Crdi64Si609fpQJuyqYsrfCnsalKzjX7YMdqVxZyHW7Dr12OPP4aJTMJbSJDbSz6v992qamT1qlWYM+tNuJak4d4e4Uggb6iSlQoaGZ5bfqgJMfFv2ZE2h16vfNfoL0mfGuS8WWvbT9sIDERqdhm73mVhe3IxwsLCMeruURjN7sfRMdHsKMpEv9HHDiguLiaH6SoGnmYY0Ev3Ht0N4mnQoEGWnDeO6ze93BKBpyvdoLqJyfH5lIin+fPnMZVUjvuGk+uJZUhhhOcxjW4yVCfTcrGKLUPXM1OVRmVbzayVK3lyggM80b5ZJAZ1b46eHeIRHuRLoSMMWiVRSal4f8ku7Dt6DiHhEaadoloqKvCkAJjE3J0lVHJ4LGV7padze60rKSG0fs0azHpjBqpYZjeFEfNuXjIMhLBrXPhGfylzdIqT+8fkfzjq4YRBfVrj0bG9kBAdYjrXpWbnY9P+ZGzefQrn0vMNH0RIoA/6dm6BYSTIbxETxO5gziSArMSybUexgBxkERlFGM3Pi+Z6faao9gSFXsfA0yLCoWtCgjF5ymRMmzYN0dHR9iuyXq0RuKYRUAn0woUL8drf/w7XmiKMTwxHtzh/BozKMXfjeRzNKNOsD19PZ7Rv4ovEFoEsT/Egeolde1IKsfNUIbKYgfL2dMHo7qEY3j6EiFU6YtTDKrPbwe2fsMzuAjvwyMiwdbQzPhpr8ZvgueefxyiS5Xt5eRly8ZSUVCQdPIjw8DCWrHSGJ9db+vmaHrF1sDUCt/QIKIF5+PBhcjzlo1fv3kZfbN+6DX/47R+QnnEWdw1pi/94YDBR9Z5USnS2y2qwaO1hvLZgMzmcim0cIUwM1bMWqY7oYlcakYZYnO6Sr68nxgzqiCfH9UVEiI+xHdXs5o35m/Hhqn1Gn5lSYY6wHB5fZtunEJH8wgsvWAnNW1rqvv3mhABRMmUxqzr+wfnVJb8QY1guN5QJTQ8mHWXnUeyMfVhFr/wEaRXeIZI+K8gL09nl+/ExvdBAH2nfsTS8+uEG7DiYDA8eH0hOMl92sSsmr21hUSll1Ql9usbj3x8aipa0QSt5nt0kHH/5nTU4RB5ccTbGUDbvpk3bxMUJ75PEfB/PK4L8oOAQ8oXejaeILo5hFYi1WCNwLSOgYM+a1Wsw880ZKM9KweguYSZpqcBTelE1jqSXoYqy1y7KC3HB5LkVip6yr39MSZrvQikTmqVMwrsyKOpP0nG+cLFFpCrp++8/W4jFTIqeyiw3NA0e7h4ICApAJ9qLEyZMQN++fY1vL9v2c3YpF+JJc8MYBqeeYKldE3KKWsu3j8AtG3jSrQsOp7ajc+fOxUbW6scS9jyJ7UJH9moJPypZkdPW1deakqTUC/lIPl+A0hLCn/09ERXhgyah/mTN92YrbmcTVc0mxHTbwRQsZivR/UfPw8Pbh93r7sAD5HJq3769ZQx8u7zdlnsUFxWTg2wlZlNJ1Z44gfuJTupCckcFgIQOpV68uOjPIhoVqziBLyNU2YuBpIcYeBrRu7VBNYkQspzBz2wS5OeRTFxEpD4kzQ8P8oefJ9vN8wQ1tDiSTmYatNOJA2cwnNDrYT6eJiMlY0SLAlxJhEO/zza76X6+uJOE4iLHU4bKWqwRuB4joBLTHYQj//a3v8X55JMY0NIPY7uF0yB2wAqWx60+lIMilssJuScePR8aAupAUsOsfyGJHcvJH2H4VPzdDTm5OKLcGol2Mxhsmr8jAztOFkIGgyeJfCMiIlHNsumsrCz4soTuvvET8ORTTzJzFWZuR0kBJSTkzAnVZwWdrsdTts5hjcCtOwJ2NL1e7UjgNCY0hTL5ZN4nRD154yfThmBEYms4UbfQpEQWG4Es2XIY8xg8SknPNfO7kJgqX9L8rlKP6FBfjGLDmyl3JiIiwMtQNFRQP63edgIvz1mNdAagEjgXT6VtGcNmCfr8c2lp6NKlC7p162bprltX5K7qzuylRx+8/z5mUxa70i58nIi4UBf5Ko0mJWVG8iapy6JszmMycy35wvp1bYGfTh+MZmy8VEQ7c1tSMuaQ7/Ygy0CraFvqaDnqXkxW9mgby0BVd/TrFE8rsgHZReVYsj4JH87bihbkv21D38ifQaa2TLLLyV/NypEFtFurmXhPTOyJ5557Dj169DCB06u6MWsnawS+ZgQqWDkie1Ioo2MHdmJQuyCM6Bhi6Ea2nMg3SKWC0hqWi3qhX+tAdr7zRxCDqHJ5SmlLKtG55VgB0vLK0TLSCyM7hiImyF1iaxbxO31Bm3Q5bdOi8lrqWNt6BwZWg5mcH09qhkcfe4yJy3ATWxC5/wfvvY/8/Dzcz46NI8n/JMCJtXz7CNzSgSdN1oqSbtywEbNnvcVs934kxIdhPJFPI9idLpgZJ0X9tZ+Uda3JErDgjhl1lSqp7a2kUiinI8kZWEaFu2H3GVzIKYY3s+UDBw4ybUJlCFglG98ubLfrHhXlFdi6bSveoIGQSx6yCZykEwmFdjVWqBExYyDYx0dBoRSinhaxpHOPI0nI20Rj2t090LdTM3hzojepLMqmgZhyX4qrMUTlSNcQyXf8fC4+YMfGjVuPIaa0GhOZjW3HQKuCUvZFop1MZfxeURlOkhxy+N13m4i9FXiyj9Dt8Srdd+lyPYMxOvf5c+fxxj9exxKW2wV51GBC7yi0j/FDIeVyAyf59Ydzkc0gkzSwjN3G/8YY0PHuzKL2TPDFfT0j6aB5MEjlwI6QJC49no+FuzKQW1zNTK2HMW4nEbWXdCgJH33wIQ2DSvRk95Gf/+LnaNeu3UWn8dJ7td5bI2CNgDUC33UEqli6JKfjzy//GQfYoVZNPn46fSjaN2U9MTM7Qi6XMLO+59g5LCEJ8wEmKQsLy+HKOTgihHNxiygGqlqhQ0IkeXO8aADUo4r6bxuR9H+duwGHT5xHUGiI4Vx89tlnja2pa1Q7cHvQ/Ltes7X/rTUCSqKkpqZi1sxZWPTeexjo5IxH/X0M2kkzukw9+9QuxEcF/9jGOXEuUe4uYb54ZGwipo3obptPWWOUwsT7RpbW7WVivZgOuA+rQjomxBBF35oUIwFwIpdTBVHGu9nl+/WPNqDyRAYeoux2ZAJVwVbN3bX8DHXQ+4ABrn3kk+rXpw9+ymYfHVnSbi3WCFzrCChpePr0aXLlvoXPFs5HhxgiRpnIFEXDxiO5WLQnC9kEjrgwiRng5Yw2Mb5oxx8PV0eW0JVjb3KRCTo5cXvHWF9TqtcqwptoVPr+1MGnGJhawjK7PWeKqMbrG4OlNvvY19cfd7IhzRNPPoWWLLdW4Fc80lkk9dd1RTI54OvrayUErvIh39KBJ42BBCQ7O9u0xX3v3feQcuYMmoYHYHCPBAxhaVLLuFB4k+iZatoMmXF++E5IkgI6RyfY3W7bwdPYRuTIqZRsUwaiWs+BrOUUeXhXcjuplMNarBH4uhEQ8kMdEF6nA35o/QYMoXE6kpBotbu1GwfGUuAJ9LcCSeo6t5eIpHk0FFJJQ9OBwaepd/VEv47xRIZQXrUjfwTbl+iqvrmKxsiR0xn4aPk+rN11EpXkgepNZMdEGgjxNAQaRVyfYgKtJxnceo8ZrFQaLHeNHY1HH33U8N983X1Y62+dEVBQR3KZT5iwYMMyZF1JXhtCh0eE2840ZK/HIn6zL9Z+gf/54/8gM/0cejT3IylkOINIrihjVml/aiFW02g4fYEw6RrJtE1M1eY21I/IwGa+GNg6AE2DPRk8cmQ1SwMzV+WYvy0dJ9OLaRCTs6x9O/zoJz9Bx06dsGnTRrzyp5eRSYNATSZ+8ctfmrI6KzFwPZ6mdQ5rBKwRkO6U3lxAUufX2GGuorQYQ/q1xpOTyAEVZiNndqA+lTNTSL6bzLwy8ulUwo2I5NAQLwSQ187H2c0483Xk4VFjkHU7T2HB6v04npzJjsy+GEHOxWd/9CyaNbO611kS939HQPN1SnIK3pr5FhYz8DSASKdH/L3hyaw5p1CD1qCYNi42e+8sE42icNjJZGZP2pHPTR2Ids0itDdNyQYih8l9y2RnFcnBVYrkzSY0ngyWOlCOFVxKuVBgKEZWrDmA7jQ7H/TzRgj3U8BJfpPQyblMfC5mJ72lfN+RXWZ/8vxPIN4ba7FG4FpHQDKq8lKR6c+aOZP0DYW4s1MIy+2CkZZfRRR9NradyjMUOk70i5xoQ7qoKQ1ltYYCXM0GEPonVH3flgEY0yUc4UxmSm6FdtpwPA/L9mUjj8lMT/JEN42NRWBQEDmcklFYUGjQpo88+giG3nGHAZroevSjRQnb65m0vdaxutmPv+UDT3oAUtIZ6RmmJnPeJ/OMwnZlbWc8yZt7d2+GxE5xiAsLgitLMIrJL5KVW4rk1BwcPpmBpNNpOJ9DYWZJiAQrMDAAAwYMwP1TpxpBlLNmCdzNLuY39vokf+Ib+/jjj/HZvAUIv5BDFJIHWrPdLXWjMRR0hUaF8ZctlkRYM0uOVtIQWFFZgVIiPzoyU3oPyR/7d4lHSKC3MVxFeFNLg6GQ+yWdysCSdQewZX8KCosr4MYTNaVMjyMipA9h06r9t6lJKmG+2U1Y9Cf8qY1tgkcIIVUrUAVVreXWHgEF45WpWUmiRtXMK3MqolIflhULvTn0jmEGJq8A1LXqNk3MZ1PPGnj0okWL2LmpEqPY3W5o62BO7k6opEGQmsVsFDmdkrMo51UNNBZAEnJXdCbvU0K4NzP+LkTrUc5pAJ/Oq8QS1uDvO51PYwKIjW1K8tLHWWM/1qCaVq1ciT/9z//iAsvtOnTsYAJPuifpaWuxRsAaAWsErscISK9pTp/15ky8R8dfzo263D3B4FMbdqF1pK5yoJ41+CfN8dRffGHjGTooclj4voSJpX2nzmM+u9Vu2pNMpEkVfLw80K//QLxApEjr1izf4/xtLdYIXD4CmsONE04O29dffgXtaCM+5stSOyYabdIlW0/SZ7MrZVOqcc0B+jcfkLcsg8730MQEPDyuN9o2Yfk7g03a1/ar8dMabVF1lU25UIiP1uzDotV74VNShUlMtg8lfYOSpDab0vZJhZzPV9AWnU9y8badOuB58iwOHDy48YTWy60+AvZAjP3Vbj/aX6/1/tW8S93rZ86YiW1bNqBznA9RTxFoGuRBP72cKPpcbDmZjzz56/wwG5BEEmoLjLq7OLKjozosh6BTrD8rmxwZcG0gPxTLo2lXHjlfzO6PboY6Z8LEifAPCsS7pOrZvm274W+aSh7cyfdPhp+v37Xeym19/G0ReNITlvOvLNWO7TuwcMFC7GKtaAkzVS6E4QUpck9SPRc69yXsypBPFEgpkSZVRITU0fk3xI7+vmjPkg1FO/sPHIi4uDirvO62/up8t5u3o55mvPEGUU8bMZDyOILBoBB62UZJU0uaiZ+/9bdUpco/00lYuooT+Xpy1xTQBg0iOqkZW9/Gsx2uDzOnitYXFZezBXMhUjMKkZ1fAg8GotqRUyKYRusJfk4Qles4cuC0J1LKlcEnZahSqmpNZmoH/46ng/6jH/8Y/fv3t2qUv9tj/cHtrQDTGaI+P2Zb2hUrVph2zDWNXEpOlBNPT08SczfFPfeMwSgGIqMIIbZzm3zfm9VnHj50CJL9DUT8BbvX4u5O4ejeIgBe7k4G1lxFGL9K6Cju1LcN8KRe9qA+dpajRqu5nPJ68BzJJVmadyytlF3sHBh0isWkyZNMpyfxOOlz9u3di7++8gpOkEtt0KDBeIaogVjqasuB+75PzzrOGgFrBK40ArIpT508hb/97W9YuuRzJpEa0DounF3uWrMpSCt2svMzyBFO6JzVOa/TgRd/XRbL7vYxqblh7xHsSjqLC+yMrDI6f3aXHTp8GJ595hl2Sk6wdNaVBt1aZ0ZANqK6fC1fvhyv/O+f4JWViwcYtOzlZSt9s2UvFTliYKhR/vS+gAGmlQxwflJZDkfy36jy49GxfdG2WZgk1PDecro1SHoFSGv5Pvl8Dj78fDcWrjuMEtJGxBINPZFk4ncw8CTZNoEnHcMry+M8voQk5ss4b/dgqfvz//ZvJpllPbZbewQkY/JxxK+ZnJyMnJwc4zcHETEkXSZeJPnR17oo4JqZkYGPP/wYc+bMgWNdGYa0D8aIDiHwYzA1v7QKu1OIICWKXgnNaqHoKdCulMdQluQp2NS7lT/iwzzJF+pIPlwi+ZjMFFpq+7FcyrCj4bm9f9pUjB49GufJqyeanmUkEo+IJc65IwAAQABJREFUijQNmKaQz8nPzwo8XcuzvG0CTxokfTnEt3PmzGnjdK1ixv/s2XNQOYhRn0aD8p2RVQc64W4IDg425UciyBtIpJM4cNQNyXJkrkXsbr9jJXsKfH722VK8P/cdVLNW+S62ch9I/iVf1hxXSzZpmHL+hjuDQdSTZuEq5BLasZX1+atI2pgq2DO3OHIf8d1IVo1hwTdeJG1uwYBTXzdXkpe7QjH/Twmt3lNbgzgGoXqx5W0oodF5VN67Vf7H2mQPdvhSRzuR4ynIcL0yE7art37fTCOgWvTjR49jBskZN5D3rrAwj8EdBt59PYydWlxWSVLFGjP5RqiVLCfe6Q89iJgmMdes79ToYfeu3Xjj9Rl83YkAt3oMYAldn1aBhDu7k7iUstwo88aCpROncucyOmrnmMnaTRLx3ay9v8AudyqbE2/E4+wiok5Tcthk1Oh7oLp7NZQ4euQoO5D0YT1+qyuinWTAyFDSq84nfS7Zt+T/ZpJY61qsEbi5R0DB7uPHjuMtOifqXFtUWEROEWe0bRWOnt2aoUvzJmxk44pCBs4zsksMkv7EmUycOnsBeaUlTIg2sCSEnCQB/mxUMwyPsNy9FXWWZV/e3M/9Zrg6zV9HOM+JbHnTZ59jKOex+/084U15UtLS2IXGRmwMfHJOtfEw1WI+k5Vb6qrhxXK67iQQv2doB3RuFU3OMdoCjA9Us2Qujw1sjqbkYC27I2/Ye4pzaxXYB9acvy0Tpg+QwqEJX9mF3tgPtTRWDccTCctPBrCRCFHIQjwp+GAtt+4IyIYSl/Ju8t7Nnz8fO3fuRFlpGeXIEYG0zTp36cpqitHoQ3vsevAgVdIP2k8bb/bs2diw7gs0CXA2He56xgfAgUS25cxens+pwEnSN1woIniEQx/o5YQWoR5oxlJnNbER8lS693xhJb44yk7hDFSVVtQaH2jsPWMhZJOSmepo+hbL+lYsX2Ga10yeOsUEnwLYYdRavv8I3FaBJw2TlLEcMLW4z2DkdM/u3VjPLPzBg0nIzrpgsu/O5A1pEtOEdfbDMXzECNNiXl8YD0b57Q7K9x9y68jbdQSUIU1lS/f33nkXyxYvgRfrlQczSJRAwvDzVJZHaJyGMAo/iFmraBqvdj9c41VKQ2AfofmrGTg9wvdlxjvXFu5Fg8KP1kI/Z1fcxaxXU57Phavzud8SkoevIBlqEfdUvwUWhjIg1YAqbndhCV737j3w1DNP0YHvBTdCTL/LYjdsvssx1r43bgQKCgqwZNFiIo9mIC3tHMJ8XDCicxi6xAXChSijHLZQ3sXgzvbTBXSK6hDNQORDD07HBHLZqdb9WhbJiukySkTS23PexubNm8joWMESZ0+SRAYgnu1v/bwUPGJJALNU+eTXyyiqQEoug60khiwsrTV1+v5+/hg8dDDGjRtnCMXFr3dpsMiu3+UQqrzucn1tzl9BxAGvY/GihcjOyUVoaCiDVP3YMreTMTwsPqhredLWsdYI3F4joHn9AkuXly1dhsULF+HI0SNENlWbYLgvS+rdOJdXM3lUWl5FHjs1syFJOOdh6Rk55d26dcW9992HLiwJVqm7FXS6veTn+96t5jolzdetX48//eGPqE85i/EMJA1mMpN5SYOGV3LSviiRI3ORVDc4w5I7Na/ZRjmt4s6+tBsjQnwRyMCV7Mlq2qJ5haXILWD1B8uWfGgzdmVypivn1NO0K3fUVJNXyhX3sUGTuEoVfEonsfjnPOdakpWHkZvs4YcfMpQk1nxqfwK33qt0n1BOa9esNVQih9jcpZo6jrEoLgqqOxi/OT4+DqPYOfuee8axZK3JV2y27zoqknslGLdu3cqg0Czs37PLBJVGsEtdpzg/Bv4ZVKKMqxpEiXuqW+pi8Fr4apKLIFdzHY6mlWAtA06HzpWgpsERcbFxuJtNlsbdOw7xlF99juGHXvq54fMLj4jAI488jMRevb62CkDHaLnUJv2u93c77H9TBZ7sD+37PLhLj72aB6f9Fam1Z8jfefttrP9iPUs4auFGpFPnzp3JHfIES+uGGiGzBOlqRtXa59tGQFkqlTot/HQhli5ejCIGP90pi+VUjpXMU7XlJD7V0wvtaEAY6DNPKJi+3pP+BierqrGQUObdlNNK/u1AI0F7iMGmPev7x7OkrjM75qmDXQZLqJTZ+oJGQin/NiwTfOV/Mxl0Ifnjgw8/SE6J/vD29r4qZanvjbr6COatAK6QJirPUgDgWkuyeFnW8k8aAem648eO4RXyQaxftx4OtZXoy5azY3tEmK4gQhvx0aKIRqYIGlcdyGMgqo7Iok547vnnDLLoWlvFSnZkKO/fuw/vvvsuA/7rGYwqYzmKI7zcnAh9lpSTCFLfBZbdVTIYq6yUrsuNbWrF5ySi0slTphjj5bvy6+nzs7PZLnfZMiyYPw8nT5xk+2h2QaED6MeAVpu2bTB+wngMGTLEfB/+SY/COq01AtYI3GIjIN1SRu6cpIMHMW/ePJMpP3XyZKMTRgWmSZf7qGmDkpjxzeLQrn17tG3bFv369TPJTc2flp15iwnGP/l25PiLa+z999/HR2+/i2jOr5O8PNGTycsaylsuEcPFDBQF06705zyryg5Zk3LMsxggWE1KkZWkccgxkQKbnWkmYe6j4JUSmu0cnDHAgyhj2qRC4+8iYf5bJBCv5L21IcK+GQNSNXToTxJZf4IHO5MbcgQT9upoFxMT808eAev0N2oEpPOE8BRlwxtMZqacOc2StgY0CfZGdJCnCbKn5ZUincTfdQy1R0dHGRTctOkPmATftVy3PluJ1A2kLVEi81DSfkT6OaNfqwD0bBGIMDamIZjfoPfswadq8o4VVrKDYy4Tj8mFSEopQTYRUc60/1q3bmWCpAqOST/bywL1/crPy8PZc+dMYr5ly5ZXRNAr0akmPfKLZE8KEWX3qSyd/n+f9A0PPEmA5MDqoWUzclrLB60MtGpCr+aBSTCEXrqQecHA/VSC5CCsqOZ6vfD85r2JdDa68lylReevpbI8Tj4QBQJ2E/0kB81dSJCe3U17+YEDB5p9v+3Xpdd66ftvO87afvuNgJRUenq6cby3bNliAlHp59PgVl6GYS5uuItw5zCRRBrRpaEg2eUwldOA2ML6/IVEPSVTlUuMucnsp1EUoqktDdthROYJRZXCwNOnZeU4TVhpADOrkVHR8PIm1NTLG23atEFfGrxytu0KUuf4pkXXnZqSYiaabVu3kVvKpmRbtWptMgVdmbm1Ojx+0wjeuG0KeO4gr93vf/c7HDl8BMEk7L6vdzj6JAQaLiVlh+yByQJOzptPFWA5yRYdPAINtPiBB6aZsuNrvQPpYwUuT506BZGNryQZeBoNZ/FMGUVNSdc+kmvJvQwAldKpocMkloSqDEWT+vcJcubn5WPhwoWYM/stGutpJOWnOUSkVwOjboJjq7Q6oXkL3D/tflNmqM+xdPm1PnHreGsEbpMRoN6SPVrBUhDxkHzxxRfk4FlhUPVy+FVLLOqGCRMmmMx5AIlrhW6So2LpmdtERv4Jt6m5/VDSIfyDHRa3rFuHJpTBPkQmiWZ8N5FLBXwdQTT7KDrjsiPt86zeFXDfnUTirWaTmROU32ru68hXdUsWar61kwumEg3VzdPNoEcq6R/tJ/ftrKISpGpfnkM/Oq/mUKHm25IL98knn8TIO0d+p3la876xaXkeLdZ3wjYON+tvyd0JlhnPmT3H2FWuDrXoSsTR6O6RaBriwaB7PS4UVzKRWYDNx/ORX9aAVi0TMP3BBw3C83okMosYN9iyeQuDT3OwiyV+LCBBdKAHWoT7ItLfFWrmrW52RRV1yGRZXTp/souYiCelhCTXj7al/CBxhXZlF+QrlQIqJmCzSW326KXPQ+tLiL7aS8Lz+Z98YpD07h5E8ZM3Vxyj8omio6MvBrIuPfZ2fn9DA081DDipu9Jelj3IAT/CekoFoTp36WJgeeLxUGelr1u0r6L9K1esxGo6MNlZ2aau1MZ9QxUm74WqTMLhyCiUUWRGqRKGxzCogaESMVJGeGgBBbiChHtanOi8K/CV2KcX2jEjJePALnjarvf2RecU4kOR/TAe40WnX8LsxXX6fG23FKh9tKxX+wjIQJUDrs4kmzZuxCeM2nufPIX7CJNOIAm4gEz2SVhirKi92uF+wtK5bXU1qOBKk7/Sfka+2bWB+znxfSC3hNJhL+eKjIZa+IYGGUU/9p57EMq6ZcmzykZlJFxNllXnF1IliQTRCz6Zx7rq9chliVIdMwiSbbV/7tuvL55+5mmjcHV+a7m5RkDP7wvCoV/64x/Ja3cWzcM8MLVvFDt8+LCzhy0DavShdBstyTyWui3ZewHbz5SzBKQ3SUKfZ4a+nXGSrsedSf6VHTp69CgWE/m3kg5aATnQ6omLlq729vahAduGCYAe6NmjpwmUBtFpuxp5vdL1iRdg+7ZtePlPf8KhQ4dpCNSjY5wvusb4GU6A3WcKcTKjlAa3I6KiYzB58kRMmTrVOIqW/r7SiFrrrBH4YYyAHAf7Ys9k2//+tlfNfZfae9+2v9lOFSo9puSS2n4LTV9PiEk9/8U1jcVPSLh87333fien/Ko+19rpth0BBQFOnjyBd0njoHLPGiYn6yiDQj0F0i5UZ+Pxvt6a2uURmXHSvKbpXoioL5ig/IA8jIUMIdEppF3HDQyU+vGA/q5umEw+p0jyORWSnHw9g1RzuX8hz6JSKu6s//B0p8PdoQNR9A+RomT4VdsK+n6KIyiFSc082gDypzyIcG7evPlVJ0Vv2wd/A2+8mPabeJL/8do/cJrozhh2lru7ayj6twkyNqVNdzqggA27trHT3MqDeSipdkb/Af3x1FNPXRfSecmO7Eg1Dfvwww+xddtWqPOd5FyySTfIyDhFnKAWeyzAwVQ1ia95MNHtw8it155y60xU4Hex9ep5UpUZKnn68ccf4cTxEwZBr0fiymSC7FU1bLp/6v2mgur7JEtv4OP9p370DQs8mWgpkUZqMb9i+XIS2eXxoZEOmfrOm6gMQdpUaynoWwgRUFdaBG3esmUzZs2axS51Ozm5KzIpPSilaf4rf85D7b91FinKxnV8kcL80riwrddejnSeJTwuVLbmGK28bNHeWkQOKZSUB0ucFDGNpXHRjlF/IUGaU7gjoyOvCM+zHW39vp1HQGi9L1avwedvzERrEo7393GHBxWmAk1aKJ4G8izjQN3tlpDnqZgZqNjYJkSJVCM9LZ07OCKGfDy1/P5kMJArJ9sslHMFlzp06oRn2ClHkH57luG7KFgZBeuYSXufbaMPHjjIkoJyZhZISu1PLgFCrQuKKxAUEo5HH30U94y7xyKTtI3+TfVbunLNqtV46aWXkH7+HDrF+OD+flGICfFs1IFf1XJy1Q6nl+Ljbemocg7Ew48+hvHjxxv00fW6MeldzQM7qbtf/K//ouF80iAGPDzc0Zuk4eqIk8B5QDL7fQNO9muVgSD5nTNnNirZzbQnO+qN6R6GKBKbyykUGeWqwznMzjEBUVVvWudOnz7dEO9bHUzso2i9WiPwwxgBu02nhh7KRispGRIWauZAObZXM/8JhS8uuHPkzhEi1Fm2YOO8LJ4mvTeBrEYbUmS66lzXQGfIiR05i4uKsYpzu3hE6xuEB3E05SZPP/s0pky53ySAvm00dZ32a730/bcdZ22//UbAjqTfvn27sdMOHtiPk+Su7UY/RkTgcXwVz5PxeTg8lCwGpupxorIG77IJzX7KqDwl2ZwSc+NL8S8vrujMZHw/zsMEzxMdVYU9RLdEMNHejU2Xopl0l50pZIcoSuLi4unvEGpyFYuu+Qzt3vlMaKpkS36gSuiDgkJw9+hRmDhxgmluchWnsnb5F46A9KuelVDrQtoV5OWgQ1Nf3JcYgVYRPgbYIQGSzqqnH5JLhNEmknivPVSAkKh4PPrYI7j33usTfNe1iD9UnYyXkUZhJeUoJTnV2JJ2X19Do8Sq0KUiDe9FniYl4rv36H6Ru/m7DJ8+U2WGaigx+63ZOHT4kAnYqhuzC/23MtqQ1ZwL/P180TOxpyErF7JK3xNroe7hADZOpf+64VCUMjMzE59++ineozOQycyQL1t7Bvt402kmUWNhCZyouES6+CBheUPvuOOKD0xO+7ov1pmuDgeoZHUnuhkHIS6oKM2ilfLiic5gr1CuavybLw2NASoHByKaKCxSuDat3Kh8ZVzwOBkTZr02858yBkY521FU/EPlffxvHHEnlkm5knhPRLhdu3czzktiYuK3Bp/sj8L+eqnBoUuzlltvBBTUWcOswWczZqIluZ8GEfHko1r8RmGmWBK51ICt7DimErt0Ykc7kAR5DFvdn009iyUkKa9ijf7w4cMNrHP37j3YuGGDqUtW2VsPKr1xVPB9+/Y1JUp2mbrakZRhcCgpCW/843Vs4Hkr2V0vNjIQdw9gqV6HWOQQgfXeij04mpxL0r1++MnzPzFZr++aWb7a67H2+34joMDT6sbAU0b6OXSN9cX9faIQxVp8Ed3aDFKj1fgBzBTx7YWiSizelYGkLAeMGDWWwcun2dkjwhgTV7oKyaxdd126/VKZu/S99pF87dq1C//56/9Hw+E4jYV6BjXdkJjYAz//5S8NbF/GwrUsuqbjx4/jd7/7PXaSkDI20AmT+0ajVaQ3DWnds23eEAx7xf4sbCThZA1c0LNnT/zq17/iNbS10AnX8gCsY60R+BeOgOxLkcIqEy3H4PjRYwZRoQYJQ4YOMaVuSgx+UwZaSORPyNX0IblzspnM4SmV37EpCtmAUhtcJ5vv4sJ1JvBEc5H5GON8iaRZdA52B8jNzQMxTaMNmuPicV/zRk5KbGys6aSs4HuTJk0Msl5VANKj1hz7NQN3G6+W7CuZk5qaig+ItNv23geYRN7P3t7uZm5WWblkUX6Mpr4CIpiWlVbiEzru1fSbnMnArEoSVYQ48b3Q65qj5Sp58QAWhaKE4+vs5Y7BAwfiP372M5Ok0ZBLHrX/1cilrlO2r4LCn7BESTZrSXGpoVqRi+bm5o4WCc3ZVXc6phJ5bKHoby6h1vNTMu+jDz5gp+I3CCeqQu8Ef9xLztBQfzebL067S3qKj9PI3vmCCny+PxtJGQ0YdscIPP7UE0hISLhuN6ZrMjx79FfeI4foquWrUFlVaXS0L6syOnfpzIZhI+kndTN69Fp4aVWtIr9o9qxZ5AxdTp5SoGO8Lwa1DYIffbRD50uw+WguzjKh6UHO3i4s43uQjXoGDx16Mfl/3W78B3iiGxJ4UtmH+EZmvvkmtm6hIxAZhHsGdUKfjrG4kFuCzzYkYSPbd7rygYmk7pFHHzFcNJePbwkV12oaFjNnvMmI4xHDR+Ia0QFuIQlwdGZkUZZCfQ3/V6NOypPv4cCf+koaCPqho0QlXZNHvo+Cs2ZfBaNMCEoTuzvLUHzD4EieE0bCzMc7mEQXA1j1VTxvORqqWJ5RVcKfctSzQ0SDAlVU7g703JwI3Ythd7wpbFU/iZ2hQkJCLr+Fi39LkBWMS05ONtBBKW9xjAhuqrK/q1HmF09mvfnBjIDQSTt37sDsV/+Oak7Cd7q5klictcm0aBXvVA3+NgadVhLplMk6+3adOproeSeimDZu2GhaiqrctAuV6mOPP04jNQHnSISXR8PZk+V0LVhTrYyUSusud/q/bZDksBcWFJosgkoGzpw+hZiIAEwY2R2j+7dDENFZSafT8MbHm7HnWAY6duqKF0goqSzCNxn13/a51vbrPwLlRKl9sZaldn94CWfPp6JdtDemMfAUy65yCr5I1ox88JnLylR2qLCsBssP5GDNkUK06dgZv/jlLwzZ+JWerZIAKps7S4O3nEYsbVpjLMpgjI2Phw/J6+UwCRGqQJLWK7Opkju14f2v/8fA0/FTLN8UYb0DmjVvYUjNhzGgeq28YdKt28lJpsBTWupJ9G/pj3u6R8CfPFe6XV2sdL6CXml5lVjKEsMdZwrgGxBiyu0efuRh023qu35/rv9TtM5ojYA1At82ApkMFInzQ86HykFq6FyLTVk6R2inTl064oUXXkBPZr2/zqFV2c+fWZa77LPPDP+cTT/S+KOe0Lxoc6dU7K7SYOpPrqHxx/e2edvW9EPbzRGNv4mEMtlJOedcz406znY0j+PeOsL+WwkBJVB52WY+9WfHu2axJCVv2x7tOndkMqmP0UvfNh7W9ttrBDSniovzw1mzkfzBR3jEzwtBRODVUm7N9C5ppGhVU/52smzubdoGGRSyFs3i6Ge1xQ6WpOfk5qFp01iS37fC0SPHyEOabORTIyk0U0Krluxa9wjGsxvjleyBbxpxfX8UINi0eTNe+9vfDD+VqlX8fNzQqmkwAvy8cTItD9n5lRg4eBB++tOfmuDrN53T2vavHQH5zqLJ+YCBpxlvvAHnhioMYrOaMbSr/GhXSV8a3adX41Ozkxw5n3bRrlpxsABBMa1sPGAMBF3PRbIlP/q9d9/DWwwKlZF/STo+Li6OQcwHyeU0+aIv9H3tOeMXEQ27nJVas2bOok15Gp1J23B3lzByS7HLMm+oggCaw+klWJmUg8Pnilna52U6Jz/2+GMGzW92up43/gM717888KSHJvjz0iVL8NZbb6EwNwt39WmHB8b0RNPIAJQRxrkrKQXvfLYTe09mmraGo0ePxsCBAwx3ko6vY2RTzksRnWKhMObPn48zDNg4+zeBV+s74R3bg5pVqBG+UF1qejcTPSd7HS8aPNHJmncMHJUl70LJkbWoL82Tt2SyWU4eQXCP6w3f5r0Z3ffjMRSnxi+QOQV/1TOYVcOuTPVVhYxlZaO6MA1VWSTKzWf5U40E3hERLIGaPGUy7mfwSRC/yxf7eGzatAlLOCZHyKMjsjItIcEhJkKroFV8s/jvHDi4/LOsv2++EVCUPplGgpT32s+WIogOfG8iPloxal7KbXsYcNrNDFQVHfa+IlieNBHdiKKTMhUv2uuvvY59+/chMIDONFvMP/DAdJMZFceEFKuMgu8StJQ86kcBMWXNFBgWQerBgwfgyqjr2AHtMG1sIuKigknYV4nlmw5j7qIdhrDvjuHD8PTTT7NDRGtLVm8yUTPBF9bBv/SHP7Dj0hGE+7piYq9w9Gjub7rKSUvaLAXbK1UXCspqsWIfW+UeLUSrDp0N+kccDpcjkJRh3cdOdX979VUkJR1kxlXEjbZFcqrAkbL3PpThwMAA8jd4wJdBqLj4OJPZPE6CytXknyooyGvU2eSlCAzCmHvG4kEaC5fqTcnzpd3s7MaDXu3v7Z9tfxUB5SKSiv/llVeoq4swLjEcg9qEUJ7p7EmtmxvXq4JPDTidVYpPdmTgxIUqZsd64JdEXrXv0P7/3Lf9/NarNQLWCNwcI6AuxeId+R+WFKelpyHI1wtdW0bDw9kdB5gkSb2QC18/P9MMQ7x1kZGRV5wfT586hd/+9rcGUV+rwBUTjw4e7Pzq7ApHltzV07mXd1VPXedQV82bZ3MEGYZMPBqeOhmX3N7A5gUGLiVvhG/Ni+Zm/SmlK2S+vDTqLwWxtFJBAf3SGp3S7EsDVqV8CmxJp0ZFR5nS9mnTpn2rXtJ8Ljvj0kU2wdfpy0v3s97/8EZAgSclsN95cyYOkPfmAVKXtCMNiMpFJU+SrWrKWVJ5NT5ih+TjRNi3SlBTjam0HZvir3/5K1RB0rpNazP/hoSGGUqUQyzbEyKqLQOfE6dMRPfuPb6Rg/frRk6IKn2/ZtP/+/ijj8w1xUcHY/Kd3TEsMQGltCs/XrUH81YdRLNmLfEEicrvHX/v153OWn8DRkCBpwuXBJ5cHKoxuA0DT10ZePJkQk+qjP+MjjFKzGZbHc8sxtL9ueyiGIBpD0wzaDY1N7rSYtdbl+sundPu01yuw3SMrktJh7dmvoXSslKiT+mHh0dgAss2H3rooa+l7rnSNVxpnT5DzSPef/8DvDv3bfg5VeHuzqHsEh3Mrn7U2o33W1FTh0MMOi2jDX0sswJRBABMZRxgytT7DajkSue+Xdb9ywNPEiIJhojA3ps7F94uDZg2qifGD+sMT3biMtH6zHx8sHw3Pv0iiS21G5gt9yK3iJ8hMa5lG/laBnxc6cio7EeIjJKSYma1auHkH8XA03B4M2Dk4MieDvxyaBKXrtVi+xLo3aXra1CVfRRFSctRnXFcG5lecoV7ZHv4tB0Nt9AW3F0oJqOvzeaL74lsMu9JVEvrgYinWtRVFKMq9wwqUnejNvsYwkP8Wc8/xXRKUre+yxcRo6n7yVyOxSG24tU31pXZCZ24rqYBYRGRGDVmNCYw4BDfrNnlh1t/3wIjoLagqk3+iJPw0SNE7rFdrRflrZayW0kD0Z9IOSE/FLxs1bqVMTQVGBJZsoj9hBiRbLdq3QYPPfyQQQn6MxB1tYtdwatOWqThBw8cIAprp+nyKDSVEIqCW7sTT9q1TRNMGNEFzZoE4UhyOhasPIjDp7IQSaUqjqdRDBIHsaTBWm6uEdAzVhb/73/7u5G1mopS9GjhhwmJUYj29zBGqU1Z0lygLFEDsQ1uJRYwALMzpRjRTeNohD6EwYMHIyIywgQ0JXP6USJh3vx5ePONN00WTDrRTL48h7AB3MXsp30VjFdZslACznSghAyto2OnwJgcNrMzTyAHSx0Y1bBB3ea06BihQJs0jTXrXBmgjY6KZLdG3gPlLz4+3gS49DmXLuJqWbhgAQNPf4FjTQkm9Ipg290gGglqGmHbU4forT6joKwaSw9mYfnebIRHxuAnzz2H0dTBQktYizUC1gjcvCOg+epvRFGofMeHyZtpd/XG5JGdjE21ZV8yXv9oA06k5bDcrSl+/KMfGYdWgezLF3Xd/O/f/DdRxRtQ58A28k0S4d1qGPWVG3+kHYlPqq1gnEkeFoNPDDw58JV5fa6TAuTcfSEF5SfXM0FJBKi6Z0oXEtPk6OUPj5iOcPGLoK3pwX1t++sghgRQRwR9bWmRSYTWleeZYHldZRmTmbXUzdSZdG7UwEaJpp///Of4Og466WAhS47Qpli/fr3pHC3dqP0HDhzIwEF3E8S6/N6tv3/YI6DnLv6dxeTfmfm/f0Jb2nWjvTzR3F2Fcrbyup0MOi2l/3SONl0CbcoHyWc48s47TeMRcfYsY/lQQKA/Rt19N57h90RzXz5RUJonlUAScfL3CV7K/xM6etPGTXj1r39lV7SjiA7zJ4q+GyaO6AofXuOZ9Dy8vWgbPlt/FM1YivXEE09g/MTxP+yHcotdvWQsJzsHn5Cj+fV/vI6aylKW2gVgXI9whLPUzgQ5ec8mfE715kjQhlRlcnY5PqNddTQHGDt2NJ5iolqNuS5f5IscI4JevrES4AKbMBdK7jwXYwPGxcUZPaYuobIJldhUAEuoepVZi8/zvXfepe9SwYtoYKLTl2XWQxnEfMIQiV/+eZfbjJdvv/RvJVoPsxGaEFVrVixHhxgPjOV9Nw/zNnYvb/fifZez1DqJ9vPyA9k4X9zAZjk98ejjjxnScSUQbtflXx54ksDKEVBW6i3C1Ipz0mkYdDU/fiwlqqF0nrlQwMDTXixacwBlVI7GUaGDYhcOncNoUBP4sbU65MxOxFMUvNsMI+KpF7czkyQJMEvjG7t3YV+tVyrSuoo8lJ7egNIT64hcKmF5HQNYCXfAu1k/ZrfYpJ6dwb66SH1rsYmY7T3XCRHF66gn505Z2iGUHV8Gf4dC3D1qDB58+EFTNqd7sN+HnK0k1YnOno11LINpEuKNoYkt0a5FOKrojB08fgFbD6TCzSsI9zM6rACUSlWs5dYaAU3GMhQ2EvUmZMbB/QdM/bvkJIaEjSPvutMQ8Ymo3g5rVrDq86VLjeycPHHSSKKMg16JvajMn0IPdgO7HJmiUTPfncZXfa4UvGq1ReyszhCSRyl6EaPWqERVmV0j5vzF/4JZB5JU3NfTFUUlFcgrKmcQ2JOtQwfgRz/+sVHqdvm+tZ7SD/9uxKmgevS/0zE7m5oCP3dnDG4biOEdw4gMoPMltdao0hhrN3Xq7205j5RsdglhwCggIJA6rAUJRbuhB8sp9T6UQdE0cvT95S9/wZrVqw20WcEb2rN09ki06MzyEloM8sUYl2dcnYEmvnfgq5wxJoVQxQC7TS6lQ40aNahTjbjNuP3y0vS3M1s8m/0at7u6uRpHchwdMXGfqaTZnhHTOTTffLrgUxN4qq0sxJhuoRjJe3ZnKbQMJLu8alrh6VFYQaTX/hwaSBcQFBqBZ599BveRWP3rMnP6DGuxRsAagRs7Apqr9u/fb8p2j9Ix6Nq6CX716AgkxAabCysoKcc8JjRnLNxGHeSEDu07sKvRIJYUNWWu0ZUcM8UGDSXHIvn0GSxhmd2pUydoSrJxTMtBCOhI55cKQjrMVkonRcZV9B8UMhJgydGZ6CLqOem26rxTyNnyLupyztmQ9NzB2dUH7glD4d9xFJ0oVxNzMrqMh0vnMl/KwBV1JJFUDbVsEtJQhNqSCyjPPI+K9MOoLzpLtogqeDN4dA8Rob/41S++NvAkB2xeI09V2vk0froSpeTQo/PWrVt3/PwXP2PZYZev6Mob+wStT79eI6DEpBDxf/jD75F87BhimErq6uwCfwYtjzGJmMTvSg0dddmLT5Jrpxt5b+QIS07UGU+EyULgKdGp4MDYMWPNpdlRLPY589uu125v6rsp+0P2pbjXZGueOZ1M26ABvds3xXPTBqNd62iUsOxv/a6T+Pv7G5GRW44+/fqYsliRllvLzTUCAk2IEP61117DWZZitojwwj09wtAjPsBwhFFNyiW+aKupq9ypC2X4bPcFnCp0wpixY43sKfB0qTxJVtQR9JOPPzHBo6KiQsoiT9Sg0JN0rg3xJBvPnQEne4duoelDQoIZbKok4i8F6Rnp1HeqbKI9Sp0XFxtLX+ou9Onb56JvpPXi/vNnIN/Ylo2Ier3XNV16XfbRr2AwS4n5N1mlsm/nZvRmieHo7uGI8GUCl2AXc8u63Mb7LySx+objuViVlAcv/0iD9FIVlD7zdl3+5YEnDbTg0CqRe5PcTCeOHsLALs3w6Lg+aNcyivwgVQy2nMGcJdux+xAn7MaHbxcAOQdapCS9WcIh0kXB6UpKyhgwCod3awaemvXlYeLvkFNBAWg85ivveQ4jINxeT6h0xYUTKDm6AnXkenJnqZ5vq+E8HzNSRmyNupV9YBadT+fSYj+37S+tZ3EfySQrMo+i+OjncCpOZSa+GclyE2nosDa/fTs0YwBBEVopYjHwS8nnZJ7FuCGdMPmu7ogI9SWqqw6Z+SVYtvEwlm06jphmrfklfcpWH2r/MOv1lhkBexBI9ckqhVLGVRxNXbt2ZYfHBGMQXxohF4/TjNdfN63oCwqLKXhUlBTGoKBAk7kaP/4+NI1tapCBKgsQYknfB32OiFPFx6OOeOLkOXs21Sj6gvxCBgGIPGHwV/ua7welXrLO3waRYluvdfxuUbM6MxDVhvX+jzz2GFvojvhaI/iWeVA/4BsRskidP96cMQOraPzJ0QpgPX4vkkKqBW5ssCcDi5IjtlgurzPBl6X7L6C4Qpl8TfZysmylbkKhRjEo2rpVK0OeuJVGbmpKMkICGtCrozvax3sgzN8VHgw+OdHYVQlbXW09+J9BdcohZUwBpw372dVxTznKKm3lJ0bYKHt2XU1xpdxJ+iSNXy42o0AmhYSTHadoMAjxJFj+mLFjvhIkUpB24UIGnl5+BSWFBejJ+72/bxRCvImk4j0pCGbOLp3ON5nFVZi/LRNbT+QhnGiqZ559FveRy8IKPH05/tY7awRuthFQCc9edqH7T/LFnWIzgaHdW+DXT96JEF8SK/NiK4kYWk/u0JfmrEF6VrGxIaU31K1OXYyFpJfDIaS8QdZTX9YRYe/o4gHPZv3h33kCg1BC0tvvvFEnGRUkHSK9peAOXxltb6guQPHhpaRxWHfRUHQLaQG/HtPhFhTP/cgJKu+Ep7HrO6kzc7F8ERr04sJz1lUyQXqGydhjy+DlUkUU5lhT/nwlB0aoks8//xwv/fElVgXkI4Dk0mHBPrxPVRyUoYTB9Z69EvHLX7GBA+1Sa7m1RsDuvKvr2AKifZPPnNFEaub2Bs7HKmUfNGiQKaXr2LGj+S7oGCUd58yx8aMp+Onl7Yveffrg2R89YygermaUjI1IedX3UQlV2RxJLNPbuH4DuaJOo4BzcB39mzp+kcQvGejvjX7d4tGTHL+ZOflYveU4TqQUmG52U6dOYdL+4Wvmebya67b2+W4jIODEoaRDmEn+12XUNd5uDkhkt+B7ukWwW7AHbT2VDTcqNL6qcdju5AIs2pOF9OJ6tGUp551E2fXr35+cns0Mqk77K2i6b98+wwG9ds0ao48pukbvyuKzeSa2a7XZgTb78CJAhZsUYDc/jbekq1CpslD29uS9Nkn3+7IJmB8BHc5MRCq52qQJ0fOsLupGRGhbcp7ZO4E3nsok622BpxnYs2ML+tCeHNuNgSfes+YG+zxg37+S3Fa7U0j3sOcC8itdcS87fz/2xOOIjY2173Lbvd6QwJMySicYhVdHu6XktfFkud2g7s3Qt0s8itlhYdXWk9h97BzcPX0MkWILBWpcmR3SjNwox4JHB9LJLmTUdfnyZYTlHYMTA0VCPPk078cH+WXgSU+VevDLyZ1/00//yrra8mJUZBxETUk6PCM7wCOsNffiTvpM/W483rznL/sX6uJ6GRDm+uig04CpSE9C8ZHPUZd3mkrdxURYhUiJbdqEncYS2QGsFwXeF8v5hV2ycBHCfN3w4OieGNGvDQWdGX1+aYV62nP8HN79bDcKqjzYBeAp3EXo66UBCF2PtdycI6AJWJN5BRWplKmUnmTgUo6ay69cgSFN2PqxR+D1vG3yJjlsMGVJ+6mY//7q37Bt2w7UepCnJ6w56oovUN7OwYulSSp3EyRa/Do6l8rl1OZZ0izyZ5GuauLQ9SkwJSirtpvPoShLOQu2quBCK3I21fEc6j6WmZFJ+0UcaWpN6opm8c1w34T7aASP+caOZ5ffp/X3jRkBPfODBw5iBoNPmzdtZtC+hPwnjjQU3NC2iS+ahnkZOU3OKcfO43nIYqc3TfpaJBvGqbL9QT0kRJMNfVRVXQtP1zqM6eeNR8ZEICLYjfJLKZGCNAuFyihLvvA8soALSmqx4IsczP4sH/k0RKRB7fpdR7k4sdSYHehiwpyZZOBnMYhVy2CVglS5JXUkH61DIeHL9A2ZOWXbZy8PUwr4Hyw/iYuLM98fyb2+K++ylHnduvXmexAV6Gba/vZOCIKL7okfqkvSZ9YwQLabBJifbE9HZmENSVRb46f//oIx0i83QHS51mKNgDUCN88IyHH+859fxjKigTs1D8OvnxhJwmIiIHmJhZXVWLQxCX9/dxMKists33kFtRVppwLQi9FvSuIYZUT6BAWZFHhqTiLvLkQ8sezuaxcpEOkRczqdoB6VpFso2PkuavPPwdE7BL4dGBRvNtQWVOI8avTd5SdsPM+Xq3kuXRzvojo/E4V73kZ93gl2SuqBX/0/dt1s04bktWx132gnyIZQYum3//1bbKGOb9c8As9PHYg2zcIMs+mxlDy8s3gHjp8twLj7xuFZIpWt8vgvR/tWeSe7T6g38ceuXLESh8kfW8b5MDomml3F7sDo0WPYOa6FmSd1z/LL9rDBzZ9Iqr+TiCQ57rJBQ0LCDDpFwSfJyaW26KVjpeRmFWkihIQ5deqkkcG9nHsPCMFPBL1sD5XT22yIL4Vc72RLuNEO0bbK6jrKsxvRWIl4/vnnibDucfEzL/086/2NHQE9q5ycHFZpLMKbb85AViYR4t4u6N/KH8M6hiKUAX+7PpRxlV9ag9WHcsnxdIE2XB1tRyKWqLdCw8LRnsHvrt26QN1GgyljO3fuwiyWsokLTOh5X28HNjNygo+nI9FLPBkVdA1peGqYxKwhJ4nQVNK41XzNKWTHxDJJlW2/r4ySTTnbVuk9j1IsQHJuDECeRDQP7kz6t2nbxjQGGzly5Fe4zFQlsouIpzfemIEdWzehEztE39MzHC3DvQ3iyZzT9unmc8opz7tOF2IxkV5FtW4Yx8CTSv5iY2PN9tvx1w0JPElgK6gAlZ2aPestdltaR0eX7Tq9hDN2MI5FEPmQ7mKJ0XiWOMTHxV/ybBqFhYInpNN6OhMS0MOHjsDJL5y8THeYwJMN8URZkuGgQy4u+uMrK8wWEx1lS8gGk+FyZ2aLDtXF3S6+MV8kG4ZOp9F6ifslC69LXfQq0vaZwJMMDkq12UEK24nv3Vga4uPrR+4qX4M6KC7MQ6dWEXhobE/069i8kXuEAQiePjWzEO8t24Odx7Jw91iSR09/wDj4l3yi9fYmHAFN+iphk4wL8nz27FmjvPow4DiUk744aewT+Lddvr4v+tE51a3u8KHDJpu5ft065BWUwCWyHbxaDEBtUTrKVC5almPOLQUqrWrLEdjOQTXbKMNfireRSxqtQrEEk9BeZM5qIS94s1AkoeTZKS0tMfBo3U9qSipRLh7o3LETEnv3NnBs8UYY5f1tN2Ntv+EjoIlz9+7d7AY6Ezt2boc63km+FLxRcEeTugh1hVIyMmpkSOpOMmRSOvY52tyLEgIqPwkOcsJDo/0xeWgYAjyoy3keHaNFcmfec50kTy8V1fVEIBTi5Q8vUM+Rv8SuTvmq/ZtFu+DJ+4LRt6MfkxO269I56K6hgEbM2QuV2Hu8GJv2luJEqjKojkZmf/XrX3POiDOGr7gqxIGWdu4cyhn81fHOvM9WkT4Y3ysKraK8qG9t34U6bjt1oQTztmXgyPky+PoHmvnnqWeeNuV7V/t91f1aizUC1gj860dAJRqvEwn8/nsfwJelxI/Sppp0d3eWZLjgyKlM/P2jDdi4j8lAciWJI84Ex6kPLqoevtFcpgx8BglkDVKExOLu8b0R1G0iFZOtVbhRY7w9c5z0XGN0XvxLDdKbUlcMFNVUFKH42BqUn/oC7lGdEdh9Ihxc/aj/dKT0qfbjD69B3FA6Tut0Yr1v/IDGfRl4KkhH4e65qM46RhvS37Qjb9qEyczu3Vg2OMQgNGUnbFy/3vA/VZYWY+qI7njuoSHmXhuYZKomAfqmA8l46c2VcGPX5hd/8yIGDhzIz7CWH9II2OdWXfPXzU3aR/KgYJBsUJWdq7QpNjbWJMPtx2k/oeRWsFPX70iqn0f0O9uKE7nHDoxswNSE5ah3sUypa7euxvZzd3M351KQ036sgp36KSkqYckeS0MrytnOnsEmQ7gvOec/yr2QJ0q+ujJxWclAVTWpSSTyRub5ZdD3snXrlniUKHqVY12JMkK7W8uNH4FqPl/xHb0z9x2inpYxsVdGcnFndIz1wcDWQWhOO8uTBlYVoe5Hz5diya5MHDxfbJMFXr7wGqJmUNDchdUT/tS9YaHhDCTV4ey5FHg4VaB/Fw+M7BPADszu8HJzMnaq7lxlbfoheJ7oKpY2Myl5NLUMH67Kw47DVcbGlGY3iU7Kt/SsEgmm67w+t5FiqY7HGuQpt2t/6WJekvHX+vcfgMefeIzUErbgp2RdvHnbyK87k8lb8exGB7nj7m5hGCDeUMq20vuqBtEHcnfk0VZdeygHK8nz5MgGFaKEUAdyfQdv1+WGBJ402FJYisZL0c2bNx+pLPeRgvL08GQngxYm6HTHsDtMkOXrED4qVVtNXpE335xphN/JJ4wEkHfAt0UfozAlJCaLJeVYTylzZDBJi5n0+Wq0nVljfkkxGmGR4GizEZ7GnfRi22yEiR/AFY2SS1HjHekIc5zIJMtSdxBivRx1rM8XGaUE2Ww159E7CTeFlNfmQmOlfQIDT2MSMaRHS0Z4eV59GXjGc3nF+HD5HqzbnYohw+/CI48+YjgJuMlabtIRUGZHJOHqtrhu7RfIys4yitSRMhMeFmpKgdTWM45BHfvEf+mtSG61SDaUhVIA6zhLB/aze93eXXtoDCcT6VdoJnUHV28axQPhkzCYRDrlpryz8txeBj+rKK9Goo2cOTO74MHvljcRVyImbda8OYNMJOYLCkAcA7sytgU3DWHAVyVF9rppIZ90jbomk9HivQm9pSCTfR97ptVctPXrph8BPUs9w0PMgH5McshtW7aaFrQ1LEUxWorPW7BjH28fcozFoGfvRJMBUrDq5PGTNDgLjDzbFCFllXpS2ioqzAXPTArGqN7B8Fb20j4SfGOXIVoZ3N+2Rb9PpVXglXnp5HWooKwT9WS2A6F+Tpg83A/33xmGYF+SomrnRjk0ThrPQRWJKn5HDp0sxT8WZGL34WoGSSMxcOAg5JL48iD5JPJ5rTX8DslAsWUhbEpcwacWkV64o30w2hPp5UmD5nxWGZYzG7czuRiVzKLFx8WylfMLhhdAsm4t1ghYI3Bzj4D02s4dO01nrr17dlOPuJsynqAAT+w9lIF9J9LhzXlu6JChpmGHrw87KlE1yHqjZjC/Pb09zdz7Krt0biIlRAPtRre4XgjsNplmnz3wdImzomCRzfwzZqEt8GQ7m4JJNSWZbGBzCK5BLeEeEkfuJn4gjzHBJx2nhfrIHKfAldFVnLt1Xu6qhaqP64V4OoeCXbNRk3uahzC4T6SIgmfu5CppGhuLXn37og0RynsYbBfBelSoH56fMgijB7GczqhAXjd5dc5nF+CVdzaw018Rfvz8jzGNCU1ruflHQHO3UOoqH09JSTEoIjUtEk/ZNyFydZz9R7bbpXan1is4lZycjDmzZ+Oj9z9EnStpTJp2hqtvKEoOryRMnqWplDElzp2ZlHeifVBdxXnVCL7GjeX0Ijej7CqBYxNcfQfUKISv/PFkslII+pYtW6IzucX8AwOxgcnTdV98YVD4FHeSQPsZ1MsoEk+L7PxKZaT6NGu5eUZAiUxx682ZPQcqjVMwSiWUvkw+Rod4IMTfnYEngihyypBJ3q6LCc3GW6AlZ/xh/WkL+tB2pByJ/6tNvAseHROMkYnBRj9Lor40LC95yw3VjEAdSSnD20uzsGJbOXV4o97UMVzkVjeNcEJiO0/ER7uzikpKmAlQIeiLa5CcWYVTZ6uRkVVH34oBUB4QGxfLTuEPYDIbO4keRzQlSmR+tngxO35vQxFjEB48T5c4X4xmiWFCuBe/B/TvJfNcKoh2SmJnu8/2ZuJMDhH0CS2NrhXq6XambrhhgSc9FClQRdnFayPInhxtGfgihxXqQmVJ9geo/S9fVEahyKM4S7Zu3kyUkjscmcFx8Q0wAiX9p8ldYR4nr3B4xnRnbX0zrpPASRFre+NZJaSa/LlO4qzPlUK2L/Z9tb/W19dUooadRxrqa+DCEg8nKmo4susRjYHaigKUntzAjiZr4OVcyzrRdogiV0hebj67PmWZQER5RZn51qgbnwJukeR1mkCS9QkjupGTgOci4kBfx3O5RXj/8z1Yz8DT4GEjmQV4hIGCOPtlWa832QgoOHOUHE1Ck6z9Yi2KKd8NfL5aJFNO5MiJjAzHuHvvxWR2O1QmSYt98hf/mQKq6vx4mF0OT5w8abrSnGO2qoJE+zq/jYOJwVSezzkgBj7t7qZsd6bhWofy83saucrS9InMTnmiFXl4RDauyT6aE7/K7wSZVpBXMm8PHNkNEl3nN33v7N+Lb9rH3JT166YdAbu8CUGngNKaNWtx7MhRBm5CTRMEBSebMDOakJBgjFpxoKSlpWHP7j3cd415LaVsq+yyTiknLnHRrnju/hAM6RjATJUUq36kQ/WqxfbeplVtOraYFsnSHQWYsSAb5zL5PeHGED9HjOnljSkjQhEbRd1KedT1St5s2ly72c4t+c0rrcX89dl4a1EuisqIKGU2VddUQ649HnjJJxODQEdN59Hco04rfuS4imVZoIyk9NxKnM9nYJWOoYeHO/oPGIBf/PKXZjy+LvlhTm79skbAGoGbZgQ0f35OYnDxG+Xm5XOeJKm3bDuSdgcEBXPuHWu4bWJimlxxnpN+EMfiiy/+Bps3bCII34mI4r4ITJzCwJKtC52CRzbV0mgnqmzO6DcNg13P2XSWPCCzL8/jSGfKNDTQXhd12pca8qLK/PIN92zUo7Rbq3NOI2/rDNSyrN6BtqYD703b9YmMCVC/udDBcjV6r6qyAs2bBODfHx6MwV1bkcvO9pn1HIv84kq8/dkufEA0/Yg7R+J3f/iDxc/IMbyZF81ZStZv3LDRJOwPHT7EZE0NYol4U4ew8RMnmaTi1dyDZE/+ViWDBipPVbB2y9YtRHBsR1FhERs1xcCr7Si4BUazcmMJKpJ38rSSMvs8TBuRfxpXir8uzvQmMOVkZEmdxLwZ2BVq3o6y6tipE6IiI00iS/QNsnOPECWloFcVg8ZtWrdhg5r2NsBBY9Lzau7H2ufGjoB8cfEyzX1blAZfGCSb5Mum96Sh5FMwTk5ZUcWPO4OQstHK6O/oVfJoZEu/uZ9AH+5UY93bueGJe8PRp42fLTAvG9Dsq/u1SZ2xC7lOZ8jIrcLHa3Lw7gry65WqVFT76LMbEBHihAlDicgfEYZAJjNNtkGn4cIroH9Vh/M5Vdh2qBDLNxfhaEo9Qom+UmOZO1iloi57q2n77mPVhwjPL143P8KP9Dg9mgdgZOdQNAlm2TN1cQ1RXqcyS/H5vgvkeCqh3+WHkSNHGH6n1kwO6Lpv1+WGBp406BIiuxLU33oYdgdYf3/TIsjbZgacZhLxtGPHDp3s4vno7RthlzBKOTr7k3icaCjP2P7sHCLjwRYM+Or5bYLMjboQ8/LV7TqZ1tOpKclAyakNqLpAbil3Twa2guHkHQnXgCie3wHlKXtQTeRJTFQ4JjHAcDdhqi50iHKysg3bvoyjjPQM7Nm7x3R6qGApk7qwTB/XC/1Itu7GwtaSUn4JDqbgnc+2sxSllPX44/HQww9fsf3k/7lOa8UNGQFBmtW1QzJ57uxptIwLoSPtg7SsQqSyTWwZ29jKiY2Pj8PESZPRM7GnUdIiC1eZgGCrp0+fNqVtUuYyLJSNEg+TUVSNIiql7uDsBrfojiwvvQtuAU2N7NcUZ6Lk+HJUpu5ml+dKBDGIey+DXFOnTkVsbOzF75bOdTsrvhsiHDfhh0r3Sr5KS0pJBJprApXqnCmkm+RUP3Z9LJkTAk/Gr3iizqaexbHjx2gIbyCBbQFaxbrg36aGoVc7P7hJT+rHmAO6cb7nZ9n0p15t6/T5OYQir9tXgB0HSZJPg6NHWy86SoFEK7jaDAdz3KXn4Huj2G2nrSHEesexEvzP3DScOMvvim31xV20q+4hjCWjw4cNM8b5qpWrmDE+w4xxdeOlaO6wndeRCNUWCc3x3PPPYdiw4fBkoNZarBGwRuCHMQLSU+kMki9evATbaReW0LZSMDoiIgJDhw41fG3iL/ym+e/MmTP4/e9/jzWrVjFQxDIQlskFdBhO0LxQ6lJj0hfkgKolAsSDHFJuRE5R45jkpTLexuGx6RSbqqPDxPWODMgLBSU9aDuHTRVqf1NqR2O1oZ4E5tzuRCJwW2GxTs1z8YPV2a5wxxwSjeezfJDd9ujAlRSXcrPtevSEdF/Kuut61Kjm6Yn9cD/L7UyLcyY0nXgN+czEf7RsN2bN30FkyV347e9/+xUeE53HWm6eEbAjktQmfjHRFvm5JOgWwoiLeBajY6IwadIkTH/oQQZ9vtotyyYbkg8bal3ldgo2qUxo/779OH7suJnT60kzUqskKRF+ruHt4NdpEpP4weS+3Y+igwvYeCmdwqUqD6GYnAwCJIyJqmbNmiPAP8CUp6p5kpBXmmuFqJf9IKSI5l/7z6XfO1twwnZtur4r7WNu0vp104+AKj0UsF/Fhllr2KVd3bblv6iETtUWfr4+iIuNZVlwd3RhV2Shh9azJHgPE5/nz7PrphtCGYMAAEAASURBVBKY0mPmHxFypIjq38UTTzLw1DHe24YUlTKVart0uWRdWVUdNiYV4c3FWTh4TM0ibDsGkiN0eE8vTB8dioSm1NVGB3Ob/Vz2c1APF5bXYuWOXMxanIv0HGeCRiJMkl7+ugJl+o6Yw+zH6iN4vJe7IykcvJCYEICmRHrlFVZj89E8HDhbjHIi6KOjInH/1Psxffp0BBDtdzsvNzzwdC2DL1i1uiWoa4O4ZxSIklKtJDJEMUxT/0mHvY5BJkd3llPE9YFPS3ar8wrhZipt4xhxVyPsNATMxUjsGzeZN9rOLbaNZg9Ja115NopPrEUZg0+orqChQYVMNIuIKAXHBkudXFDDLnZtWSP6BCOdIw1pryZ/u7IVRPEgUS3vvvsuea7WwpEC3a55JInWWyA6wh8p6fksQTmNI8kZhJwGGKKzByi0MqCs5eYbATnlR1hiN3fOXGzeuJ4w0UBMu7sbWseFISuvFBt3n/7/7F0FgFXV1l7TXXQzdHcKSKpIp6CIlJT19Fno/+zAbhGlWyVEQBAMSkqku3MYapju/L9vnXuGEQcYZuA9ndkb5p5zz9nn3HvXXXftld+S71ftkmMhYWrYF0b7Tx+UtSXhulgoj0lJiUh0S3V40i3zmYs0F2PWxBfFQl4awJBMsz4JnKXEDE/xrtIOZXZtxAUA42AtCOcEKKc7JHbfckkJP4myAl/p2LGjPPzII5qC//ejmnlHfwcK2Mop+S2rYpjde+NcdoCiorEZIJBjx74lRw7tl7pV3OTZQSWlbiVfQSz+sszMlKO4G+Uon2cdjA5BEUhKokUnaPcNIHFmTGW9Lut8+x7ccmDe0TMo2ZsTIr9uRckeFnmGYynRmeZP4N1aAK0c+MD9angSM0JLYdFqnE7i6GhkbtGaxCDIKbMQR44YpSWxbABxPXrohebBUMBQ4G9DAcoorscM3tBopwHMNZRGMfev95s+ffq0fPrpp/Lt119rY410V3dktcMSwqBk0XQPOJ6ckenugzJ3vyp34gykHjKa6GCy7s99SCEco2DT4whKWqV2lE44D92SWwgqnMe09ASJDz0gyVHnxLMQDHefQnBqFcProCOdUyqCnb9J9NY5KiNbtWwBvJA+cghZ0WzxvRGA0InJ0CHgTA9FZn1iYryWi9zZsrq8+HAXOPL9EYyC3gvZGhoZJ19+u1YW/Lxb7oZuOnbsm6asCeT/Ow7yMo30ed/Ok/fffU87D7uBj6jwJaKpBzmI5W8VgsuhVfsglPIM1iA3s+NpE4WHh2tnOWYXEax5J8qiLkGHvIDn6cjK0MYyuBdHBtZNF+9A8a7aTgKRSY8ouqREX5SYQz9J/IFfwJ8A/obDs3rNGnI/yo+aAPuG1RxcU10IKaIOVyvQc73f2N+R1uY95Y0CdhUTZdImZM+dO3cWXdwrS5UqVbWCqVhRgI4XK6rdtimXyZu7du2UFSt+kg3rN0gEMlQTkxKQ/ZaMhjJO0qG5j4zujRK2kugYhyxT5SlLnFpv1LHP3whlLF31py8lyYI1YTL35wjweQZK/ZylfUMf6d+hiNSqAN2UMhiyVq/Qn5F1X96CLgGW7O0GVtTkxefkp40Jel8et34ivMq6lmWnXl4+2n08EbZbTEw0xbh4eTijwx/w/SBqo+DEIv4U7byWkNcj4AtoiS6RBf238Y92PJHJKVhZrkcjiG06GY3nIsxzFy9e0BTSPzb/DgZIRs1yY/Gvgcwj/9JgHXgtHYxGDiQ7kbmsoc8yz/Owg6+5p/vpiDhFH14j8QdXoZATYGnqWnWcw2QuBqzhbNGqpYwEgv1tAJW+ktn4Y+F7J/g0a6t/R3SOmS2e8BC7uaGGGlGpJHiMWRvN6wcNHSotUcNv8EYcX9PfbEOn59KlS2XypEkSfvGM9L+7kfS/owE6fPmBHzOQtRYhUxZtkh/QWYfZbApsCqYjb4FzlGfIhBRenujqURx4UFWqVpP6KJErh3TqEiVLALsmTL6ePUc2oqtCui8wzWqizK50PTg7L3dxTI2PQNbTSkk4ulZcUuOE6c2PP/G4ti11R/TJDEOBm0EBGnabNm7U7klHDx+QJrU85NkH0N2jrA9tGxWqKjctcarPweTWlm8g6z6f8jkGp1sP2GadY+875ukcx/75iGSZtui8zPklSmLRMYXl1J5eAClFmWn3Xr00y4Hp/jYOBtcHKvMMWDDNn+WxlMUNAZ7KFrrN0VGHmV9Xymy+NTMMBQwF/jkUsIwSyhdbcFz/vTMD+eOPPpbvFnyH8vZkGCqWY5pZTnQUpTMYCR3SCQDJXsGNJajBQAQ3EcVGkJOvx9ey13T7ORd6Zt+rTMzyFvhc3xtumYH1OubATxKzawm94Arh4Mxs+sCSyKYvCVBxBJyOb5KiyCgZNny4jIYhw8AUAZrDAFfBe7GFPXFzvl+0WI7C0VAU7eoHomPyvZ2Bq+PnJeEx6Bz92yGZ/N0a7Ccr2O2rAJQmtIUZfz8K0EA/iOyRcZ+PQxfsRVKragnp0rqWpAITcf32o7LrINq0x8RrCVONqlWka7duKGXyltPg4aNHj4MfLiKL/ijAly2sQ/Ky9ZuAlQJHE/kHD3BCscEHMviCyolfnW7iU66x8n1GGsrPz+3RrKeU8DMayGnUqJH8+8knpRXskRv5Xf39qGve0a2gAAN59h/5S3kML0Reycov5EPbjifczonjx9Gl/kdZAtnl5hwvXVr6yvBeJaVcMc9Mh/1lAUqBCYFHg8kSongF3A+OHsIvHADe01mU3hUr5K4Op2KB7ogXqLDFdGztwV1dGyy5zYSVUDivWLI368dwgY9eX4L3xkS9ikEMYup1w2+tGWBMtu/YIfOB6Xvi2HHFP8UtMN3qCsm5hDsZPGSIBjMJdVLQxz/a8cQvLysD2YxuH4uHU2rj+vUyGU6dTX/sQPevuuJfG2VJhSqAJ+COJBNZfOTgWz5RjrEYkbv2uMxzOiUtKVrijm+QpKOrpYS/u9StB+MfPzBmMLEbShoyV5hq2hflcUOGDrlqeRzfKw0gRt4J9HsQaa+M0vHHYzkgPHHvujIMJXZ3okyETqesP1z77Znt/54CzERasniJTILjKT7inAzu2lR6ta+HemJLoYuITZTv1yAjavEmOX02XNPumZHBaFUhpF4GV6iAtOVKwGEqLcHBFbQcj1hnLAtwRUQpIiJSFi9apHXUx5Ga6oH0f78anaCQlnPwK5iUii2M6oRQGNK7F6ON8zFgSpVUHrynXz/FTvvfU8q8g/xAASoM21HX/+qrr8qeXTukUgkn6X9nkDSqEyBFgtxQ9+6KzCV8UrAlHfEql7nA6+J/+RjlGc9ptBRzabDxrM6zlQoHwfTSLPfgYV7P9Oj5v16QLxdclIgYlNWVKi694XDqjBJngpnSqLKVH8et9DWp1PNzMHuWcpdgpoze2qD69lyzNRQwFCg4FGAk/lc4b3bvQgt6dE8+jgxjru8US8SmCbsIPLnoKM2qdy9WVYKaDkJAE+swe25S3mEdpvyyuyVxXYa3CgEiyDot81CJiKm2zkl5x2uS0JhmHTrXfaOl8nxBFXc6z+oU6uyUBtw9ND549hnpBRlH+cdh673c0oibPXu2jEeHP3akDUDdSuOa5YHDV1jOXIiUTbtOSnhUrAa3BgAK4ukxYzQTTG9kHv42FKBNw0ylud/OlYkTJkghPzcZ0RuZbu1qA3vMWc7iu1y4crdMXrhBYuIS8R0S/JuLLvgM/EZHKfnBxhUjMxHn0MfbB+VwaNwBKAYGZ3h+GYKmF4Ep61Gynvg36Cvu6BJOfFKcQiJeuMQi0B578CdxyUhGQLSqjILTsz/K+8wwFLgZFCCvU27NR7OxCV99CZzjcOndPkCGdS8pRdDxnvzsEIbWy2URnSo7eVSPWfMYG9BiJT7lOWz1z76Ox+x9ncAD1qGouFRZsTFcJi4Kk0OhyJilHoqLqRfSrm/cpDFw1XpJq9tbqX1GX8MOOJ/moqHDOvgcoqKitakNYRqof/YDTlS37t3RifTaJd76BgrAwz/e8XSt74gRbNaQfvXVV7Jj517xKFUHQMxwPAFgnMb5X4fNhX89c+WR9KQ4iT+FrJOTa6Vh9XIyFNGnOnXqoNX9bqQNrtAsJm84iYYOHQpspr4K6HzlPeznXBgIKr0X+D6L4elduXIVFpvzyuyVKlcUOgy69+iBFMVimUqGfa3Z/n0oQMV08aIlmvEUceGs9G1fX+5DlLFM8QB9k7FJwLL5/bB8tWCdHDhxXgVWjerVpGWLFprRVhGd5vzRXU7TlhntdJQE2Iolu9vNnjlb5kChPBseLz7V7hTfyq1RZucHmUip6hhQLtLiwpEevVLikfXk7ZIqbdq2lUcfewzZT3CQOhRVe7rZGgrkhgKUW8Qje+ftt2UVZFYSSjsCfJ2lcJCTFC/kIo2q+0r7pkFStbS3eGDhzlQcsr4Y2dYWu1kW/8wp9jnHAc0iIP9mYXeeikfJwM+bw+WD2WhUEekuzW9rLi+9/JKCo+fUicTPY34bmZQ3O4YCBZYClAV0SHNL5zT1M2bVUz7QSU1ckjmzZmnGpEtQGQloOhh6JQC8XXANHEucx2vxn8kkKuN43BndPtNRMoIJ+I/zSKSiOGOUEclSGCiPOg3w2i2zNZPew9ML5XKu+voWbhOA0gEeXr9BfXnn3belBrIzs5NZfG1mbY0fP15mAsohDXUflJ3pKP2jvGXAq1Cgv3Tt2lUehl5QoWJFvrgZfzMKkAe5xvJ7/G7+XKlfvYw8M+QOaVy9rPJWSkqabDt0Rt6d9qts3XMcIPpwOllfMb5t4ISBr9zcPISdGtnBMTg4WOojSF6nQQMhwDHxl4hLOn3qDNUr09zR+bgaSkerdQKGqJVFb5EEpfAXj0vU9vmSen6vBMH4JqD508+OMSWafzOe+ae+Hcos2jjfIgGDTlb3jCjp0yFABnUtIYUDHJ2NIS/J+JnqH3fA75cPOD69fYxbjswLsG+f0xOOh6zHsB8P2IcNO6OA83RBNh9MVuiHwKAgadiwgfSEs5+NZ5gsQNlry1+uE8Ruvoiqq5NoBsWMQ9rsdVFxwmZOzHSy52Z96YK4n68dT4xgb0QpyAR0vVu3cbO4I+PJr2YX8SzCRdby5INvdFBBsJiCHEqRTcUBu8qQlgKhUSyehRs1IwW1+AAPTzj8q1QEiv3wUSOVIeksYLkfsX4YNasPpmOa3fUYzlZwWK5FhYGeX0bo7VapjMRf7x76QczD/4wCxOwiyD27LG5Bl5DgEoHSv1Nj6di6JlLcPeUUsJ2+XrZFFq3ZLSkAEO0AoNOhDw7T9rG2s+lq37GVbn1QxiPd+qeffpFE9yCkQ3dBmV19C1MMPGvxMD4+eDYjDRg8YYckavdSSTt/SMqik8jgYUOkD5ygRSEMzTAUyCsFKLOOHjkq777zrnYyobyluETgCryIDqUeTlK3mocM6VpUbq8D3Ai2r71yZMpYnODFWUYmP/NYdvPsYzidDKNu454oeXvmGQkBIGSbNu3lpVde1hLVKzOdsryE2TUUMBQwFMgRBSjv7MFW9h+8975mOItPMfFvOkC8S9bVDBFLcfyryKK5ZOuVus7jflqxh5tSD9XsKGTia1nTlllS0t9DBg4ZjCzoiijhXya/rV0LnTIC2Cc+WrLxCjJNr1Uex1Jogv2yBGThd98hsz5cM+mhvcIZ4SqNUFb80ksvaSn+1fQO+/Oa7f+GApmOp3HjZcGCedKkGhxPgzpI/RqlrVImsOTxc1EyYcEmmfvTZjglUdaEP3YsLgt4hiYAcia+YYUKFdSWKIkSTVZNsEstv/MUQHmwG9l7776r8A2uQcHiX6c39MrauoZn/dSpgBSJPbxW4vb9IB5IvmvSrJk88/TT2DbNOs3sGwrkmgK0fxejI+m4zz+Xi2dPIWjpJi0a+Er1yl5SrriXBBf1FH8f8C74XsUxRbKtVlJ/5HP+2fs8d8UxZtZnleV63p6H6RzJCGTuOBonExeek1VbkxQsv2fPHsAJHag65bWCmbw3/5jBxd8Y9U8jXy262o/52vFET/6yZcvUe3rg8DFkPCGFtGZn8YDjiYYRh7XgY0eZ1eZWO2JlnedJO2XamgHGTUtEOdMOAO79JOX8nWT4yJHadpFCnQxnR8voiOJfTkdWpuU1NtMaxs0pBf938/jd0ek4F6DF7D5y9kyIlClRSBrVwqJf2E+Onz6PqBRS3NHKuBIijA+OeFC6Iv0yCJ706w0qkdu2bpNPPvlENmzaLM7FqqGbXVctG70sZXEXW+hC8qZBUYg5tEYSjqwUb9cUad+hgzz08MOamWeM8etR3JzPCQXYiXHSxInAnlimyizr2eMT4uQCHOfJiUlITXYC/3vKY32LS6PKfgqKy9+JKgYO7YCyTbOhoBAo/+LBPpapJPASzsO1mcf4BnEJlRBK8x1HYmXstBDZezxDGjZqKq+99qpUr1Fd06Nz8lnMHEMBQwFDgZxQ4NixY/LWW2/JcuiXTt5F4Xi6H46n+pBfVmkT9UrKMvy3hkPRdGwy5ZZVCqLCjVJPr088d1Ait8yU0gHO8tgTT0j//v0Vy3Tz5s0yZ84cCUFgcgigF1gidz29kLoos7WIxffddwvlEBxRLMWqGBwsA9Dp9vbbb7/uPeyPYLb/fQrQjiCvsWrjG3z35YsVkiHdmkv/zg0AIO6CTLY0OQ7Yhknz18ncX3eho52/Opv6opNxfWQ1lUAjIttIJq9cyS8JaMS0AaVBb6NByN4DRzQ4H9QI3ez8ioCVaTiDJbnmYicDKXlJYcclevdCSUU379JlyqDh0QAZ/dBDmjn136eOecX8RgHKqpUrV8oX477QzsmUoPCjIutTpFiQszSv7y092hRRXRI5UMqbyqQ5JITNy9lPd0hr8DoBwQ+djpOpSy/Isg2JUqFSVRk+Yrj0Q/URf09m5I0C+dbxRAajE+AbdCWZOnkKuoqhdhmt5wNsjCcIdLV7SD/ymyoKYGR9gqd8bk/AvexdHqWCkJGaLIlnd0n8oRVSzi/d4XjqZ4C/SaACPJiGvxnA35+PG6fKHjOVGOVkthyVQPo7ixQuohFLgs1VrlJZF/XrkSwcgKELFy4EvtNUdWB5oEOjf/U7xdUXHRrJn5nDZmYwMOrzEy8ek+j9SyU9bL9UrVxBRoy0OiwGoKTPDEOBvFKA5SchaF1+EZgndKB6InU/IgLdOFHivPSHpWroeLqlSY/WvjKiRwkpXdjDEa2iTMXvQmWrCttMMUx+ZjtxblVRxlTKZUv5tbb8PWm2AOZxGw0wyTU7IuWrhRfk8Kk0qVqturzwwgvaQYTlBGYYChgKGArcLAqcQDt6ZoksRmt7J2/gMDYeiCyROnC+A1RXS+34SpBNMGA0Ux5yiu3CXRyldopnZ5facaaW2mGuC0qawo7KpU2zJUiiZNDgYfLks09pAJJOCGbRU96yUQKxRnI6qHtQVjMrm3KUGdbZ4d7l9H5m3n+HArRjbGP8ww8+kJNHj0jlcsXkvm7NpE3TahIflyC//LZXpv+wGQHNBA0qPvqvx7RTIb9nXT+v8lbJE9otb+58+ejDD9El2VW8qrSWwFrdUGbnrkY9V2ZdorneYh1OT46V+BObUHK3UDydUqRx02by5NNPaTOOq7yMOWwokGMKxMbA8QRsvfFfjJfdgK1RawZMSF5lqbGnu5M0qMks+iLSrm6QuBMzD3KWGmLm0Isch/Ab+Ou57I7Z860tMc9OX0ySWcsvyPzV8egmXgW203BgNvdV2YlZZuSBAvna8cQuH/MAVMaOcWcvRsDxBDDmWgQXLwdeZAcHtX2UfNY+GFJ3eAgMzfNkaCoIsG6Uh3kK+xkA2Es8u0fimPHkC8fT8BHSt9896KRktdzlNDMKHgWoKBBb7Hc4n5jizpaiEUiPZ8ta8k/hQoWlU9cucv/A+xXUkaDhORmsFyZQ6KLvF0pMmqf4gI99KzSDoopuD3hNVW4pcC1RbT3iBdMSYyXu5EaJ2/+TeGckaDt5loXWrVv3hjLxcvIezZyCSQF1qJIHwW/8o7EVejZU8cimT58uiXER0rG5lzx2T2kpXwLNEUgm8qq9/mfd/ukcZS9OKl875uPeKXgeHp0iFyKT5SIcTicvJMmuQwB3PJAAsNU0KClOin3ywosvqkJsHE8kqhmGAoYCN4MClHdbtmyRMc8+K4cOHhRnv1IS0GSAeJWso8EedZKr/kiTiBqkJRs16kQHE4JP6hCwFEyHKKROac1LjjotEX/MFP+UMHRCGipPPfO0Op743jnHnnctp8LN+JzmHn8PCtDhyNLOicgsnjl9hi6Jgf6+UrpYkKTBjgk5ewldkpO1lK5Xrx7y+L//LcSjud7gfc/AiTkT2fkTJ0ySVM/C4le3u/iWbw5GA5M61mhlU120eThdksNPS+TOxZJ+cYdigw0dNkzuv/9+k/V0PYKb89elACs7DhzYryXMx44ck5LI2EtDAP34ieOyC40eIoGj6+3lJG0aesvw7sBPquSrlXbk0Ux9kvtwlNr8q9ss5zVoyecc9tYxn+omB3uXhkags91PF2T28mjxDSglgwYNlCFIFmC3YzPyRoF87Xi6FHYJgHzfKdhzyPmL4lm+iWI8uQeVBsNZ3UdsZlW+tA0gcKPaOxpStwiswpfMyaGOJ7QYPbtbYvctlxJuSfLA4MGadhoYFGjNMY8FlgJUDClA2d3wD4CQstMhyz6ZolmpYiWUvLWXKlWqCMuScjK42FPxYN3zUrQaTXAvLr51uotX8RrgU1vCZrmTzcfqBEiTlPATErVniaSc2ydly5QUKgp9kIp9IxHTLHc3u4YC16VASMhpYOt9Jd9+O1+8XGKgJAQBbL+YBPg4AEvBo2qU2VottzYr28L4imM0tFJQe7/7RJx8+f1Z2X0oQeISAfabDGcUvFH2rZwBsFqjZg158aUXFbTfOJ6u+3WZCYYChgI5pADX9rXAW3r+uedguJ+B46m0BDYjxhMdT2wjbumPWQ0fS5+0HEs47QgUcQeCUB1RUCsdT9XxtHWW+CVf0BbcTz39TKbjKYdv0UzLRxSgPhmLrlnkOWY9Hdi/XwOZ6VgLab+4AkOGTWlat20jjwEovjYwnXLilGQG3Pp162Tsm2/Kvv2HxL14VQloeC8C88HgRcs+svjWYlMuy+TpjJREiTu1RWL3LhJPBDPbte8gTz75pJa15yOym4/yP6AAeZ0OUcpYDtpIfE7Q8Z9W/CRfz/ka/L8XAUwXub9TIekHndLHwwUOUeVOvYbmjzXsPeucPYN6J4UtzXt7hjZ34GFcmIjmD+fgdNq8J1oW/xYhOw6mwJFbVEueH0QTMeIum5E3CuRrx5ONkD9tCkrtwmPgeGou/rXQft6/JBg1FZTLZDtr1+ZMsh9PORxPGrHCAZ7WKyCNM9LgeDq3R6L3LUNkKhygzffIg8MflHLly+XtGzFX5xsKaHoohCbL7bjPQecT09xvBGMpDkrHmtVrUPc8TnbuOSBuZeqDjzuj3W0ZS4DafKs8aym3lhJLnkWKf2KMxBxZI3EHfxE/91S56+67ZfTo0drVJCcKSr75QswH+a9QgPzO1rJj3xwLXLItUrlUhjw9oLg0rxWIWn2H995i0OzfD89ZAhgbMHUW/mbt/ZYDMRaW0wlkrdpGHuYptzu5aNYpgXOffOopdCFpmGMHb/Zvxhw1FDAUMBS4TAHKt43rN8pzY56TEyeOiVtQWfFvNlg8i1bFuo6SEBgujAdRdHHZ131czhI8Fzesx1Q9MSCqWA1Pm0fn8LgTMPFSos9I+O+zJCD+LMDFkfH07OWMJ+tK81jQKECDnGWSbFo0Dxii6377TS4gmJ6Bagw/bx9p1bo18DsfkppX6XKYHb0S0Axk1cpf5ZVXXpEz5yPEK/g2CWzYT5zdvWCXg3Gx7uryy60jKER9kp7SlIgzEgMIh6Tjm4H1VFruu+8+GQb7x2SDZEdpcyyvFCCECXVKBjN/+XmFVC/nIsO6FJYuLYvCpnIGv5JJs7yKzbg8ZOuP9mnO4zFseVlCEjpHnkmQ7Ydi5NTFZDkTniInQ5Ml5FyqoJIV8VAnKQFQ/v733SvDELQvWhTwJmbkiQL52vGkQM/ffotSuylyISIOjqcW4lfjbjieUBsPj77yqjIro+UwXMis4Eh1NClT6knlZwefOogNEyfd4Xjau0x8U+F4QgYJvaHly5fP0xdiLjYUyEoBClQCOM+YOl3mzpsrYSgt8q52h/hWul1cvfxUctp8bG3BqczIw03IzzzGDo7JzHravVhSzyJaULaMjITjqXuPnAGbZ30/Zt9Q4HoUYHbfokWL5JOPP5Ww82ekTX0veeaBUlKxlDcMM/KkMiXkKvlUOVX5WAWt4+aZ57IqEBDHNN52H4mTt6aHoI10MiK/5HP+oZOPj7fUguLdsWNHRGHbaRkAI2bGuXq9b8ycNxQwFMgpBRiB37L5Dy21O3wEYN2BwRIAx5NHkUq4BfRKdYZTd4Rss0Sdlc1J7CdikjAG5dA1L7+mJRcpH+l4ivhjlrhEHJfOXbrJG2PfAGi0wWS8TKuCu0fe4/p65MgROXfuvK6fbGhUpXJlCQ4OzvFaxzU4AmVL3wOj7H10Z4xOdBafGndIQM2OFn+SxI6l+TK1yaMW66Ylx0sCsp6idywQd6dEaQmQ+jFjxijG1OX5Zs9Q4OZQgPAlv/7yi4KOHzu8R9o28JJRvUpI7Up+lj5py9krX84hhv90OMsxG8tpNkrqZi2PRMkqZDRkszMcutw6cYuMwuLF4Xi6t7+MAMC4qRT5EzVz9STfOp5IjUsAZF4wf4FMnjhJzlyKFq9KrcWvGgCZvVEO9yfHE56qQCVHUt6S6bClgoCh++qYsp7zMSMdGE/ndkv0nmXiR8cTQMeGPfigcTxdJpHZuwkUYJRr06ZN8uX48cCN+kPSkdbvW6OLeJdCOrVrFnwohzFP7rUYli9u8TOfpycj6+nobxKPrCcfpyTpcMcdMnLUKKldp47p0nATvidzi8sUOH36tOKRscxZUmOkfwc/Gd6jpBQJQGkp5SqVBAdrZiq3PMaoqkPm6vms8xy357X7T8XL23A8bdqTKKlpTuLl6S7Vq1eTnr16S/s7OkgZdNthed2NZBU6bm82hgKGAoYC16QAS5RWr14tzwPjica/a+HKKLUbghKl8qo00qi3nN0OAUahZSmRulG/E15BzzqOWwLRmpcafVrCUWqXfu6QtG7TXj78+AMYPsWv+Z7MyYJFAfKYHcDhJ7eMZHtRvT4tUlJSZB+ypz779FNZ9uNP4lYYztMGfYBTVhu2jQP/louwrtc2P+O+ZFpu4FxNiQ6RqF2LJDVkq5SvUBFA+IMB4zDUgC9bJDKPN4kCrBYJPRMqX3/9DRqFTRZXNF3o3cZPhnUrKUWhU1K8ZuqLV74mfxIOns08leUYbf2zYcRyuigz4HiKis+wnE4O3ndDhUqRIkWlcbMm0rt3b7kdmYVsymBG3iiQbx1PFMoXFVx8rmY8nYtMEK+KbcWvegdx9fQHsyLHGcPmQW7tZ7biYPOznrJn6kR4/tPgeDpvO54ikPHUVx4cYRxPFq3M482iQHR0tKxYsUImop3u/sPHxb1MY/Gvebe4+ZdSxUP1VryY8rEKWEtJyKLr4iTPpkrypWPAelqqWE8lixWRe/r1V1wydsgxw1DgZlCAEVlimo19fSzwzbZI4YBUeaRXIenWuqj4ohY/c2QVrg6+tfg0cwYUBpxQ3sUxex+sfDg0Qd6ddVrWbktEFykPadK4iTz+xOPSsHFDVQosoy/LfcyuoYChgKHATaIAS+02bdwoY555Vk6g6Yd70RoAFx8iboHF4exGcwNmNrF+DiPDsU8xRuwnF5TSaSkenuvaTRHHiZifjhI9Zy21C9VSO7l4UFq3ay/vvf++cTyRRmbcFArQvmHW1Irly+UD8FbIuUviUbaBBNTtK+5+LCOyqkH4YuRNLr0Wk/IId2H/YJuRBozFk1skZsc8cU+7nPVUuy6wzswwFLhJFKCj3yqzmwCcpx8luJiLDOkMzNA7ios7SpcpSNUJq7oiOJPMSYYF42q3UGVgx5vBucxjytwiF8KTZf6qMJnywyUJi8oAZpqIG4L6xeDsb35bc+nUubM0adpEM52MbnlzvtR873iaOxeldlOmyoWoZPGp2kb8qrRDDTNQ6ZHOxPI6dqxT/nMwK1PruOvgSd3+ldRgdJTaJZzdKdEotfNJjkDZUg+k4Y2QylUq/3W6OWIokAsKUJiGIHtk8qRJ8t2C7yQ8LkO8qt8FHm4lrh4os3Okh1CuZiqxZFwM6xie6A6POEkqOtzFHt+knRg9UyPhxW8mjwKMsnnz5iZKRRKZkWcKMENv1cpV8sbrb8ipk8elerC7jHmguDStFSBuNMZsRsUrZZbTUcpm4VM80bMaAOA1PMdDHLj+2IVEdTyt+j1O/AOLKL7E6IdGmxRoi0Lm0VDAUOAWUoAR+K3oavfsM8/IYXRecitRV4KaDhIX70KQT1lL7fAmVG7hAWJMl2sttbOCQ6prUgflJMg1ZpFYpXYhWmqXfvEwAKPbyQcAlDYZT7fwCy1gt2Zw6OjRozIJeuXXc+ZIukeA+Fa9U/zw5+TiCm68bBM5uFP5V/eVVS1DH67SLFlP26UUMo3v7X+vDB0+TAIDTZOlAsZWt+zjsszul59/VozbQwf2SoOqHjK6ZzFp0wCdG8GPKkKzvjqOqby1tzxn79vbLMcuxaTId2vDZNKiMDihRAID/KUxMEL79e8vrZHhFBAYAPHMsjv+Asy4GRTIt44nEsfqajcfAnaynImMh+OpnfhVhuPJwxd8SccTJjkkq+6SsbhDwctdOydaj6hu4DgPwZsKb3/IDonZ86N4JoVpR4lRMH6aNm3KG5hhKJBnCrCzw/Zt2+TTjz+R39ZtEPEvLX51umnbZidnKAgOYz07cWixNhUEvI1M5yrSo6NC4SxFhzvwbrnSxbU8tKfpcJfn78rcwKIAHaVfjv9K5s2bLwlxUdKynpeMGVxaqpT2IhtmyttMevGYA7jUlsWXlQSctBd7x7V8evxiknz4TYj8tD5WggqV0PT+IUOHGGU3k6hmx1DAUOBWUUC72q1ZA3DxZyX03EXxKFVPAps+AMzFwtAPmS1iOZb+vMW74XFmNlGs4d9fzvMNQ8Bpqd2WGZJx4Zi0Qand+x+ZjKdb9V0WxPuyzG7P7t3y2SefyM+/rBSnoIpaZuddsgZsHgv5XlVLVSz5wMWX7EvjW3eVl/kkLTlO4k/9IdE7F4lrSozUq1dPHnr0UcVZNKXuDlqZTa4pQBl58cJF+eabb+Qr6JXJCRHSrpGnjO5dUmoE+2pGqeqNfAWHjviXbdZz3LdZ2jE/Mi5VFm24JBO/uyAXI9wAP1JLhgOvuXvP7iYgT3rdgpHPHU9hwHiC4wl1oaHhieJdpb1mPLl4eEOIWqV2mTRVJnRIVZW6PJMpZTOn2ccyUhIkHrXNMft+FI+kcGkFcL1RDz2k7buzTDa7hgK5psBlQL1xsnf/YXEvWw/d7LqKR1A56rCXB/apEFjHHEovzqp81XPWZMRTFesp7vh6ZD39AkUhWpo0aSKP/etfVtYTgJjNMBTILQWYCbBn1x55+eWXZMsfW8XNJU26tPCRf99XSkoW8gB/kg8zGRWRKiiyFmtmHrYkrjKtztcoE55qFJZMjv+n4Xj6fP4ZWfJbLDKeismwoYNlCLqNBAYhAmaGoYChgKHALaQAM0Z+3/S7PPfsGDmGUjuPsg0lqMkAcXbzxzqcoSV1zpRVkFrqZOIun+MJwcVZUscuYZRt6nzS0zDiUZbnjGrklMhTErZpuqRfPCYNGjWRsW+Pldq1gemo97yFH8zcOt9TgPxG+IalP/wgb6HrbHhUHOAbGkpgg37i5lsI/Ihou8W6Fi0c+2Q9W+fM5FuyNHg2Jfq8xBxYLsnH1kqJkgBhRqbIo9ApCXpuhqFAXihAJ+mhgwdR9TEZwcx5EuiXLr3b+cuD3YHv5A98J0cps+qWNt861Ew6oDLL6rI75nhjkfGp8sOmS/LV/Av4PXghieR2Ga22fPO8vHVz7TUokG8dT2REdrX7Zs7XMnXqFHQDSxdvZjzB+eSCjKcM9rF1DJtfs0pc69jlM9ZUPrdGenIsPP2bJRYC1yMlCqBjbbRT2G233WZPMVtDgVxTgPwbEhIC3p0qCyBww6KSkLHXARhlbRUcn2n59qBCYCsGVHwvd7WzlAU9ppMt/k2JOCGRAIVMCtktxYoUkgED7wfW0/1SunRpo9zaRDXbG6YAlQQC4b/6yqsALt0vhfwzZFCnQBl4dwkJ8kOGHkWuXTp3WZRaBhj5WTOfcAIMrQqDHrOe880wS4AjJDJJxs0Lle9XRSENGhlPyHYaMnQoHE8mvV8JZB4MBQwFbhkF0uF42oJSO2I8HT52QjzK0fF0PxxP6DznhEx6OpgcTiJ7babo0uMstWNSCZ5bpXa6q3KR8tHJOUOSwo4A42mmpF06LlWr15BXX39NSz7se96yD2ZunO8pwOAQuyTPnDFTxo8bjzI7P/Gp3l78q3cGP7posoiuv/ayay25YF7yq61P2tl6JBcdqQmSELLdwnpKjZPGTRsjmPm4tEKZkhmGAnmhgGLcAots3Ofj5PChg1K2mKs80ClIBnQsIZ6UpQ4By62yqkPuKiPbvMs3kHWeg5HB0srT0fFpsnxzuHy18KKcj/RCR+Q2Mhpdv4nrZMatoUC+dTyRXGFhyHiaO09L7UIj45DxhK52cDy5erGrnVVqp3xKWx3zaewogzqkrDr/HcybqUBgHvfZJSz22AaJ3f+zeKcnqJAd+dAok/FEwpuRZwokJibK5t9/164jv/++WTJ8S4kfsp28y9RH1JTd7MixGORPx64+/9MDBLNOyTqB6dGxwqyn2AM/i1tytDRs1FAefuQRadWqlXiaKNWfKGie5JwCMYik/oBI6vvvfyChIWekfAlXeaRPYbm7RREFFreVBL2jxZgW79o87JC1l/kZk1RJcLwHnOfTUIBBfvldqMxfGS1BRUoptt6A+weYluM5/6rMTEMBQ4FcUoCldut++02eR/v4kLMXxAMNPwIb3y8uaFqjpXYQYCrSbPGVubUcUpmij8YSBJqlW15eq5OB7RSxZbqkXDop1apVh+PpDXS3a6Nzc/mWzWWGAkoBBof2opvdpyizW/7jcnFD9rx/g97ijay9DDhUbWVSeVKfKSdbyzD5mHfRNdl6Ys3LkNTYsxK1+wdJAoZoYFAhYN52l6eefloKF0b5qRmGArmkQHh4uMyDDf/5Z59JZHgYyuvcke1URLq1KqLZ8pSl17SBLPb986tnPYb9mIQ0+XkLHE8LLsjpMA9p26aVZjw1N0kkf6bbTXyWrx1Ply5dQqndAgXRO3MxUrwq3Q7Pfkc4nphSatUyW7QE+5KDKVA5HB4nrWnmCZtRHad5KC0xQmKPrpW4Q6vES1K0zeLI0cbxZBHQPOaVAhS43y9cqB0Zj50+A+UWZXY1O6PMrrzemgs+hxU1tXJBeMhSX212dii1OpPHqOg6g73TgPV0UqL3LZOk07ukBLOeBgyQewfcJ6UBEGmGoUBuKHDq5EkoCJ/LokWLJDYmSupW9JCnBxSXRrUCxUOjU7irLUP5ArZctV/syufZzKGIPhuRjHr8szJvZYyUrVBdnv+/52CYtRZPT0/7TmZrKGAoYChwSyigXe02bJRnn31WToaEYm2uj4yn+8TFnaW+DGhaDiV6lLBnvQdumAlFOchMTggyS9xxBvbwn2onHVcJ5/YBXHympKOEqVr1mnA8vWoyniwqmsc8UIB8GRkZKcuWLZP33nlHLlyKFHcC4ze+F12Si6leSNtGGZOvY+9zm2Wos1RP4iDOsWQ+IzXRwnrasUBcEdisC6ynRx97VO646y5xccnSzTbLfcyuocC1KMDsvNOo+pg5cybsoKmSnhIrt9X2kFE9S0iz2oGWHAX/ZZbTWQLV4lvNnsfdqTDSWCIPO85fOT82KV1+2RouX84/L6fOewBXj7A5o6RFixbXenvmXB4okG8dTxSyF85fkPlz58rUaVPl7KUo8QxuKn41OqGWubQqAZclrK745GA15ElPJ+dMztXjTKHWgn2cIw+nxp6H4b5CEg6vEW93Z2lpMJ5INjNuAgXYPnT79u0y8auvZM3atZLk7It06DvEp0JLlIn64BUcgtTxWpkyFTuUsxyUtZejqZzBYw6FGBKY4Pjxp7dI9J5l4hR9TipVqSIjR42UTl26GJBmpZZ5uBEKkLcO7N8vb77xhqxftx54JUnSuqEXHE8EFve2KuwgQtXwInNi0OBSnkSmqWWMWUfJvMRA+VNpHuc7FIezUSkyYcEZmYuMpzLBVWXMc89J+3btDKYEyWeGoYChwC2lADGe/kAW8rNPPytHThwXj9K1kPH0gLj5FIfcSgfuTTq21kKsMUyqkhBe6anp4oL238Rv1rI5lMVTFOpMykCW2jmlYF3eKRGbZ4rERUiVanA8vfGKcTzd0m+0YNycfHvixAmZPHGiTAOEgxMC8N5V2kgAMumdnJFFD2bURt8kB5mSZhG2XK2J4GAxKjbgZa7b1sDW0ZkxOTpUYvYv1aynwoUKSw+AMz/51FNoAIJuj2YYCtwgBWgHETN0woQJsmTxEvHzSpe7mvjKCDieqpTzcTiewH9ZjR4yKXlX2dNxLpNXHSc4X49Zc+MS02TV9kiZsBAZT+F+0qNHV7WFTIf6G/zCbmB6vnU8kQaxsbGyYf16ZdyNKFty9iksroHB4uzOWnxXZViLFcmATmhliw2d89zyPFqLOru5ibMrQZfxHJ3EuJ/h5C2p8QmSeHKdJJ/dIb7entIGhs/IUaMUrJmvbYahQG4pcIklogsWyIyp0+X4qdPomlNdfGt2EY8iVcGYtMgpVbn4k0911yFo+Yq2sOU+5mQ+8rn1jHsc7HAXtXcxsp62SGG0EO19zz3AyxkqwcHBet48GArklAJUEjZu2CBvjx0re4Dv5OuZJv3uCpDh3QAC6edmsWwmw+KuWfevfBH7nL3V8zazOzKeFjLjCY6nCtXkuefGSNu2bY3j6Uo6mueGAoYCN50CLFeiXjkGGU+nQ06LW7EaEtTsQXHzKwmxxnIla9A4dwZmk5U5T5EHhxQzjlWu2SIQco3PObiYZyRK3LGNEr3lW0lNSpDq1asi4+l1U2pnUcg85pIC5Ln4+HhZD779EKXwu3fvE5ci5SWwfk/xQldGeEv/zIY2Tzqs+ExnE3mUOidAnYXZew5wZ76tdDRcSjq3SyK3LRSXuItSo2ZteXDkcOnZq6e4uhIewgxDgZxTIBPfadwXABg/IEUDnKRvuwAZ0rWEFAlEsxpmjnKQH7nLLYfuOw6qTMWBrOc50SGDOT0uMV1W74jQUrszkQHSt28vdTyVLVuWp824BRTI146nODie1iJj5Ksvv5LNmzcrszH5OZMLyZSOoQnPeEpTPQMpfpYU5gHrCsmAwY+zTi70StGQIvOm4kiqFIJ3n8KVLRgrVKhg39JsDQVumAJMLz169KiMHz9elgEvJzZZAIrPboxtxMULqfwOgWkrs2BAHLIymaxT5G8cw9/ljCfHAR5VnrfmpyXFSox2uCPWU6w0v625PA5QyMYA1XN1haPVDEOBHFKAHRiXLV0qH37wgZw6FQJgcSftPjKgYzEpW9JL6M9XcF2LYZU/uWtFVZWJLd7UYxZ/KhfbMprMzQvwPwQYT+O+DZFFa+KkfCXL8dSmbRvjeMrhd2WmGQoYCuSeAiy127Fjh7yLcqUNGzeIs39x8UXWiJt/BdwUQUpmzmNPO4RBwNHZ5OxK2cVMKBjg0CkZ0HRy9tB9FYbQJzOcENREVlTswWUSvX2eruvV4Hh65bXXUP7RRtfz3L9rc2VBpgCznY4dO4buYJPkm6+/kVTwoVel5qgA6SGungHgtcsOU81gshgY/ElGxp+9DnOXhxx6KHYxYBfhII+lxYdJ9P4VEo+uycQLbdOmLUrhn5eqVRE0NcNQ4AYoEAG4kUXffy9ffPEFAPFDpEIpNxnUtZDc07aYeEKeqkpI3qRp7lAPLcUSzzP51nEOGx1XzsdBZjyt3g7H03cX5ExUALoy9gVu6EhttuS4ymxuMgXyteOJIJAH9h2Q6dOmy+IlS5ABFQ3ygfP4X7mW1ASHZs0j5SGcJ9/qTuZ5PrW52XEKDO/r668G++Ahg6UlwJlNC1HSzYzcUoCZI3SSfvLxx2jZvFmcgenkW7eXeJWoCUUVDAe+tRZ5i0MzO+Pgqc3SWsKkTMyD4GXlb+u8dS2P4TkiBkmXTkj07sWSfG6PFC9aCDhPAxTvqQywnrQcILcfxFxXoCgQFRWl2E6ffPyJnD1zRuWnv69I7SqomW/oL/Ur+UrJIu7i5+smHig3cUW0lBycWYoCPnUIXd2hqE1NSRfYYVq6QkQ+dCFHFkC6nDyTIFMXn5PVO5OkYpXqyHh6Tg0zg/EEIplhKGAocMspwJKlD95/XxYBhzEN62iGm7cuqi7Iik93OJ4o0DLodIIsY4lxuqTBAY/mHrCUnBHYydD0egQxxQ3A5Mimd/dGGZ6PpEUdl7TIY+Li7CL1GjaUd+DgqlWrllmPb/m3mn9fgHrl7+g4+/bYt2Tnzl3iElBC/Ot2F+9yzTP1RuqKxGuCUehYizM1SZwAbXTB5hY7th5KktnnyO8osY8/s02id84TZ+Dg1m/QWJ544glp3749Z5phKJAjCtBRSszQWTNmyIzpMyU5OV4aVHeXUb2KS9v6aA7GMlDyaybvXee2ytPkW8wjH9sDJhUdTyu3oNQOjqdzMUFyT78+MmLUcON4sml0C7b52vFE5xLL7Tb/sVlmwPm0Zs0aSUpMgoeUZXVY/EFQzuEf+ZhMmQ5LiFknzHrS42RY/FdZiynkWV5HwDxXd3cph3S8Bx54QO6DwW5qmUEYM/JEAQLif//ddzJ18hQ5fuaCeFa4TfxrABDftxj4ULnUcX/L4285lbJIUvJrpnzNchxXkZ8vO5Mspk5LjJOYI2sl/tDP4pIcJbVr15ZHHn0ULUXbi7cP8aTMMBS4PgWio6JlyZIf5JOPPpIQOJ40axSXkec8XJ0lEGnSJYvyzx0OKFdkRLmJj6eLuHmg9AQClZyaCs9SIlrbpiD4moQU/pj4VImOSkOJQKrEweGUgPOpySgZiEuXS5EZEp3gJJUqV5Vn0V2qfQeD8XT9b8nMMBQwFLgZFDiNEvhP4WSfO28ejCLolFibNQsZWU26BMPhRK1STXdbf+T6TScV/lm6J8/zUsxiZr0qmTiCk86uHhIQGCg9e/eU559/Xvz90THPDEOBXFCAazCb1SyEk5ROzPj4ZPEo01BBxV28CdLMrDzeWB90n9c4DirPZgIyO+YokxOXDPysOiUu5TXO4P/ES8B62rdUkk/8LkWLFUPpUh95DM4nw8O5+PIK6CXMKj1y5IhMmTJF5n6DsuOUJOiNztK+sY90ub2I1KjoK97IeiLvKe+CXXXolg8WL3OT5Zk1B/KV7G0JYZHouFRZsSlcHU8RCciouqeXDB8xQkypnUWuW/GYrx1PJBiznnbv3i0TANS89Iel4unuBS98A2AytZYiRQpLCs4no2Y/BYzO2n3+JSQAeBkOqyS0tOcPgExKPqXCQEan0yoV847jhxERFSm9+/SVwcDGKQYha4ahQG4pwKjU1q1bZdxn47QWP827iPihk5132UZIzUdavioDvLvtdOI+uBLpIRS+etqR3cQzf5pHBib/UlngfGx5UXpKoiSG7tRWuGnhp6QsMp2GDBsmffr0VqWBV5lhKHA9CmjGE9KimfEUevYslFUYWaoRWFeq/LQYVNd7Ju+5IAuAW1sBSMd5BLpow2GAN/Gcl4Bt+d/xoKcc93BG1yeW2iHjCaV2JuOJRDLDUMBQ4FZTID4uXn77bZ2MGzcOjUC2qT5Iw1sDlxBiLK+zxB/WW7wZe312xo6F9eSC49QnIdYwARtHpgnO44mvj5/c0aG9PAP8ukqVKmEeZ5hhKHDjFGD2yOlTp2QqjPhJEyeJk29RYIbeDfiGO8B8WUrsyIX4Tz5WdlPGxevp4mufs3g5k2lxDrMd88nIyOhDdkrCqa0SvWO+uKTGSY0aNRQzp3vPnuKGElMzDAWuRwHa4XQ8kWfnfjtXaBtRTroCs6FYkLPUDHaXmpW8pGJZLzikPKSwv6t4eSAZBPqkNrCxGBn6JHVKBCzxgonIoI+NSZVYBDcTkxnIhJMUx6LCU2TP4Xj5fV8iMlcLw/bpJSNGjjSOp+t9SXk4n+8dT3FxcbJh3Xr5Epg5v2/6XaogQj5oyBDp2afHnzzw6uF3EJJ2j531lN1yz3Mhp0/L7FmzZMWKFdIKJXZk1GrVq+fhqzCXFmQKkP8uXEAXRkRQZ82YJadCz4tH+cbiD8eTmz+6MOrqrxoA1nbL2fQXevE09QNVHrilkms914M8iZEORSQ9KQrg4iGSdOEAHE+7JTUyFPgSiIS5e0qDRg3kkUceUb42xrySzDxchwLEePrpp5/kCwBBHj50CM58LPWaBcANlFvwohpP3OKfKre4p6b2K287jtEhSqblOccWF2PfykC1DjFC66w4ZDVq1gCGxP/J7egqanhVyWYeDAUMBW4xBSibwtAEZBZ0wM8/+RRZJAmKaRNcMVi8gW3DNZZBz1ToijT8+UdjKhkGFLcMXKoDCrItDffSgCbes7sbcJ74D8f69OkjL77yinh4IOhkhqFALihAPqKTdM3q1ZrtdPjoMXEHGH5Aw77iUagS1maa5FkHdUQqjdjQELJURmuCfUr1ystOU560dE0ec1bna0rkaUA4LJTk09ulcGELA/ff7HAXBJxSMwwFrkMBysjDhw7LlMlTtDN9UgrAbi210BGQRNDSJQPOJic093ISP/z5eDmLuyeOE08PgwHMFDiYkhMzBP4lSWZGfRLgRfgc+1RR05mBSk8/Bnm4cOFiSCTpjVK7EabUTqlyax7yteOJi/1J1Il+8/XXCqjHrg7tEEV66KGHpAGyntQQygVd6Xg6DcfTjOkzFNekXr16uOdoadykSS7uZi4xFLAy83bt2iVffPa5rF6NbokeACyt2Ul8gxuJiwcASylFIXi5sYfKYYdiAJlp6QjYMgJlzYXBjtbOGelJyGyKQifG85ISeQ64TiGSGnFS0mPOSUZKPM6zo4nlGHCHktugYQOty2/RooW4o5zUDEOB61GACm4iMkR3bN8h4wEGuX7dOmSOJoqPn4+UKFlSjS1mRSVABmv0CjKUKf7MauIgG3OPW2KZOaOUmeXMbsBC8fD0lACUmgQGBkmxokUlwC8AjtkQ2bVrJzIDfAEGea9GVIsVL5ZrmY6XNcNQwFDAUCDHFAgNDVVZN23qNHFGvXCb29vJ088/LWXLl1HHE/VPK4vTcjoxqz4GmfSpcD6lQfZh0VWZZ78g9dEUGFjrVq2WGbNnS4uWLWUsuoQWL1HCyDWbSGZ7QxQgDxJUfOKEiTJ75ixx8vJHs5p2CGh2Q2YIEMc0iIk1116AcXfuc1m2VmYcwA4zk3Wp1ok4BoOdacdaJopgkTqecNjZKRV6ZoQknN8vsYdWScq5I+Ll6SUNGzeWhx95WLEYWTFihqHAtSjASqPDhw8rGP6337LUzqo8gkWDfwxdgvdsPqUcdTxR24c3zuRn8KmDZ3mIg/dQ25/VIfrfuop6Z7GiRbSCacRI43iyqHVrHvO144le0wMHDsi0qVMVHd/fz0/uve8+LSXKS1kc06nPopyE3SHmfTtPKlQIllFwPLVu3VrL8G7NV2Xump8pwBr8H9AVbAq6jhw+dFScPIuKe4lq4l60NLrZ+UJJ8BCX1xw7AABAAElEQVQnVzqBgLuUwS0UVwpeXf0JV0oHUiIUXgjoVDiakuIkPQFKbny0pMVFYT9SMpLC4YCKw/kUFb56AygNzohScXj7eMPp1FD69e8v7dq10+hUbp2zekPzUKAoQHnLUtGxb74p27dtR/ach3Tq0lmGPThMmy6cP39eiGEWdvGiRERGSmx0tDqhSCQqBfSpOkOJYOZSUJEiEojoaOFChcQPcrsongchcuoD3DF2XKSD651335HtW7dLlapV5IUXX5CWMNRMdgCpaYahgKHAraQADSPKuDdffx0Yon8AZqGoPP74v+X+B+7PU7CGLcQXLFgAGTpWKleqKC+/+qo0a9bMMpRu5Qcy9853FGAwiBi3q1aulA/e+0AOHTuJbKfqElCvt3gWrQJj/XIWiVrgDgrQwWTZ6liVuTDjuQ49yGPUF6F5OsPgT0tGaV0C9Mw4SY48I8lh+yUl7LCkRp2DDhqP+7ggiOQM52kx6JX34jfyuGnA5CCn2VydAkzuoK64fv16WbjgO9kCGRseHqH8aLEjypoZvCSz6qDzk6fJsByWU9+2XzjP/uMx/rnA0eSK0k/qqRwMiPpC1+zatauMRAUT9Uozbg0F8rXjiUL3t99+k6+A77Rty3apiVK4UaNGStce3cQtD5kcZOCLMJ4WzJuPrKdpqmiMHD1a+vTta8o9bg2f5uu7MlPkDwjWzz//XDZt3Ki4Y1nkKUQoS42AGYH1nqnMug/5yjmqC1AzQK2+CmE9xueOiCq2KoytiY4L6GzCHwQvjfpy5cpJhYoVpDp+H23attWSURr/ttDO18Q3H+6mUIC8d/LECfnyyy/l++8XSQwMqDroxPTEk09Ka+Avsdun8ide7crtn94AWBczLN4Dj9o8eOX2IspSv54zRyZPnCyuyAgcDcd/fzhMDYDpn6hpnhgKGArcAgpEwnE+D2Xx77/7ruKBNkS2+1tvv614Nrasys3LUmddtGixvP7K61K6VEl56dWXpHWbNplyMDf3NNcUTArQMD+DRh+zZ80G1MiXkpzhKe5lbpOAmu3FI8DfwsJhZw9BJ8Y0VyVSZkYJ9UUnBDSdrZJQRoXYsS6N5aOJ+EtAQDM2TFJjT0lqNP6iLkhGfCSiR8lYvVkKDzAeap7QV318fRRXd9iwYXL33XcXzC/DfOpcUYCO+BXLl8t4YOkdPHAIwcdC0uy25lK3bl21wUNCQuRS2EWJjIySJGAz03nELD+VwdBJqU66AhjK09tHdUMmnwQEBEhRZM6XLl1aSpYqheBmEQXfX7R4kaxFAzLaQ4MGD0aSyr3oWo/WzGbcdArkW8cTjRs6h9jJYeqUqXLxwkVpC6P6oYcfQklc42wJSUHNunxuaXhfKyU0MiJCFi9eLJO+miAxwJF6YPAg7W5HhjbDUOBGKMDoKTPoWJ60GtEpRlDPn78AZYA5INawRCgdSvToW6mhfLS72tEJhaf6QOVBn1hTHcftawUAj65QaksjktoUIPttgenUSOvwmS1C8Me8KM58B2YUPAqwEcM6OPnffP1NOXj4kJRA2duDDz4o/ZFhWgiZSjebp4ihcujgQfkIXfTWrl4jDRs1kWfGPCO1atcyAKYFj/3MJzYU+K9SgNmbk5CdPGniRI2c9+nVS/7z0kvih5LgvMg6NrYhVt4rL72C+wg6zD4iQ2GwX0sX/a9+cPNi/wgK0P4h7uJK6JMff/yxrpVO0B2d3LzFGRn0giZLGa6wcVyg7yHjIyPDS3XLy6V30CLhaHLKiJd06KcZaciST09A1jxAngEeno4uY6gXxXXEiHLolvBhudDhBGeTK3B2PFFiVwSZgM2RsTd0+HB1yho+/kewz9/iTTKD/iB0vGnoSL9g/gLwW5o0a95MHgL+bOs2rdXBRHudgfs4OOyJ56yOJ9jvagpZnAmeFODveWs2EwOgxOBj1jz/VMhiHmEgli1dpqXTtL269+yukDwVK1b8W9Aiv72JfOt4SktNk+PHj8uMaTOBiv+tePp4yj397pEhQ4ZcFTSMgnr7tm0SiihBIxjjVapVu+r3bQt1RvgZ6b+nXz+hR798+fJXvcacMBS4GgWoKNBTz5K7LVu2qFNz0/oNmm6aRnBm+pKgOGSgLplC9bJyy2c8yUFHlHWO97Nb4LLlrTqmmP2ECUGFi0ivXr2h0A6W4AoV9Njl+1l3Mo+GAjmlgO3kn4/uIxNhjMUnxEuPHj2A6fCIRo9ulbIZC3m94scf5YMPP1QslUcee0x6oXOOiVLl9Jsz8wwFDAVyQ4G9e/bI/6GpwR+bt8LJXlyeAnBy/wH9LWMmmxtSRvLverKQhtRviLr/B506WY48YOBAef4//8lT+V42b8ccyucUYPCcgffv0WmW8A3hl8IkDpiLDNhYuqQV1FSAeyqHloLoMMShO0KPJH6TpVDCo4QD/GcHOwnxoDqjrX5CL6XTyd/fTypXqwJ8slZSD1kp5WAPlUGnZGaZmGEokFMKUFYSkoGJIxMnTEBg/pxUhK0yaNAg6XfvveKPjL2bOdjs4Si66M2cOVOWLFkiVatW1yz6tgjME2vUjJtLgXzreGLk6Pfff5eJKLNbh7a3VapVBdbIg2oQESfkykFBzbS9eXPnoj3udp3XtVu3q9Yj07u6fv06+erLr4AjdRCGfC8ZPmK4BAcHX3lr89xQ4IYoQAcUU+73798vP6Fr4g9LflAwe96Eiqs3vPdBhYMyyzoppDlcXd2QuVRISgLMmSV0dILG43fwMyKoe/fuRUcd1PRjUAnoeFdHGfnQKBOFUoqYh7xQgLKQkdUP3/9AgUzr1a8nY2A4NUH5ya0EpyffEzj1g/ffVyyATnd3kif+/YQB483Ll2muNRQwFLgmBRLQwe6XX36R11AOd+Ycg5QN5bXXXhM2mcnOsUTdkh1rjx09qmXshYBbd7VAD9f+bdu2ygtwau3bu0/u6NhR3kU5n8mkv+ZXYk5mQwGuj2yodAJrJPl1MQxqAjYzk55/ltZoPdKppEMdSVZ+fdZb6ll6o/CfMA3kad7AuppZ9G5SpUpVGTjwfrmr4126BmtGSdabmH1DgRxSgHLwFBqDzZg+XWagy7cP8Gd79OgOG3uElA8OzuFdbmya2vTI2mdZ6sGDh6RX794ycvRIDZ7e2J3M7OtRIN86nmi4r1m9Wplo7+5dCvw9GhH4Zs2bZ7voM12PmSbjvxgv27ZuEzqdRowcDs9n1WxpyPnbt26RCXBsbdq0GfdvK6NGj0L3hobZzjcHDQVulAIRKOek933SxElyCC3qufizqxednL3Q8pPdwjhsxxOVWZaIMp2UCjCfM4XUusdEOXL4iM6nQlCrZk3tMtLhzjsVsFlPmAdDgVxQ4ByiUVMnT0G0aIYCiQ5GVinLQ4oAEPxWD2KtLPxuoXz66ScS5B8o/4Lj6c67DE/farqb+xsKFFQKMJNk5vSZ8uknn6J1t7N0h0HE7Cc6h7JzKDGLadOmTci+n6bGU+eu3a4aRedazoDTqwAVZ+ly+/btNaMzL81wCur3ZD73ZQqwbOnkqVPyMwKZhHM4eOgI4BzOoZQOriPoifgPndEV6zf2HQ4lOpWgRSq2KB1LHh5eKCX11dL5UATpz8OZynb0nO/h6aGd6556+mlp0eK2yy9s9gwFbpAClIGs/CC2E20fdpC/HaV17EbfGN0Rs5OxN/gS2U6nM/XMmRD5+uuvZT7w+2rXriMPP/yw6VafLbXydjBfOp5SUWZ3Et7Sr2fPkbnffKvGUJ97+qgxxLTPK4fN6MRsIhD5mZOnpeVtLeShRx9WYFy2WbxyUJnYh3RrYjytWrlaGqOOedTDo43QvZJQ5nmuKXAxLEzmzv1WZqLG+dTJU+INgLzbWt4GgPxR0hT8lpNsEuJH7d61Wz5WLJzVimFGfq6E2mV2YuwCB6tJg871V1TgL2Rkau/ePfLuW28jw3Sz1KtfX/7vhf8o+OONRDzTwKfkVTc3d5XXOSUsX3/37t3y+muvq8HWGV30nkTZS0nTgjynJDTzDAUMBW6AAicArfDee+/KInRbKlq4qDzyxOMAox101fU4DOv4VHRWnoCSkY7IYPoPSudKXEU+URc9duyovPP2W8h0XgZ8nNvknffekcpVKt8yg+sGPrqZ+g+nANfYA3Bsfv75OHT6XqRBS4IvlypZCsb97VITDUE0m8nxOWnks3S9bNmy2uWYOKBs4PHrr79qM5yjyKAiBIQL7hFcPlgG43cwEH8MfpphKJAbCqhtjWzPyXA6LVmyCKWaZWXQ0CFy//333/IgORNWCDBOWR12MUyGDh2qOKW+vn+tksrNZzPXWBTIl44nMu7e3XuUeX4EBgjb0rI9Yg+kzmXXbpvCmPWdrIWeC09nEkqSalSvISNh4Pfs3TPba2jwHDt6TKYBuHzxokWqGIx+5GG54447rhrNMkxnKJBTCpC/CKz31fjxshye/9jYOCHQHcHxmY13I927qPjOA/7OjBnT1SHLSFZgQKB07tJFnVhVUYZqhqFAbijAOvw5s2cDaHey4iwNGToYOHpDbyjbKQLRrV9QDrpv3z7phFa29evVF3d0qsvpINDvFGRczZ45Szszjnl+jHbRYZTWDEMBQwFDgZtFAeqKW7dulTdefUN2bN+GqHhNeRlldgwEZVdmR0fSgQMH5NVXXoWM+1nq1K4tL7/ysrQGdkh28/k+Q0NOy+cAhJ42fTYgIqrLa2+8qmC6tyrSf7NoY+7z96cAM58Iu8BsveWwjZhFHxAUJJ073S3MVmKXr+sN6qbHUb5HcP0Z02eo84o4OIXRRKRX717yb3SyNcHM61HRnL8aBSznz1oF+qYNxAz2R1CtRKdoTgflLv84riZns7uX+gJQEj11yhTY9YulQYMGKLcbLbff3uqG7pPdvc2xyxTIl44nAn//tmYtyuAmyO49u6UVmIYpc1QOslu82fp79cpV6qjaijI7FDFLKQjggQ8M1E51FKhXDgrf08iqmjljBrJS5koQ6vZHwLnVp29fZKZ4XzndPDcUuCEKRKNEjqmmzMDbt28/Upk9pWnTJvKvxx9HN7pmVwUxze5FGMFiqR6VDeI9xQKThw7Yxo0aQ0n4tzRHe1IDoJcd5cyx61HgBBo4fAhwbzpHSyJq+vQzT0uHDh1yLAO1XS4U4E8//kTOnA2Vzp27yJNPPyXBqOPPqcJAPL/VKKt+8403JDU5RR5GJyjW5xPnzAxDAUMBQ4GbRYFLYZcUgPaTjz5WrJueMLT/8+ILmg2SnW5J3JBlS5fKKy+/DJyni1KqWHF0qntMHhw94qpr7kWUMLF0+bNPPpfyFYLlhZdf0Eyp7O5/sz6XuU/BoADXyt9QwvnO22/LfgR6PNDRrkmTptADH5fmLVpmax9dSRka9LSxVixfIW+/NVY7MhMjinZP69a3y7/hwKoNB6sZhgI3SgG1q1FaxyDibAQ0ixUvanVHvve+q2aUXvkatHeiAMHAEj3qkFWqVFH76cp5V3tOeJIffvhBJk2YqK85EhA6bJZzIxn8V7u3OW5RIN85nigUCeRIZ9C0qVNYoSz90HHuAaDhZ+fNJ5OGgEEZtWfqqTeAx9PRRSwiIlK6de8mw9EGNDswM1539uxZ+Rb1oPT6o9RZ7rvvXhk0ZPBVu+YZpjMUyCkFyMPfzPlaZkEAE/S+RMni4OEH5N77Bih4eE7vY8+7dOmSfIdsvmlTp8lxlAq4uDgjS6+aPI4yAYJBGmepTSmzzSkFqCTshfL67jvvyPp16xRfrDsWaHb3ZHYeF+prGUtsfcsGEO+9955s27JN0lJT0LkkWJ568im5u2sX8UGKf04GZT6zCt4aO1bYbUo7jKKRxNUwV3JyTzPHUMBQwFDgSgoQz24SyjAmTJwIZxMw5dBJcxDKMa6WXXkGa/f4cV8ggj5NUqFX+vn4yn0DB8j//ef/rlqORNy6eejE/A7Kl/38fIWZ9CNGjsqxI/7K92yeGwqQArRZzqBjNyFIJqApUjxwaosUKSx9+/ZGwOhZtX1ySimu/Qw6UZ+cPm2GpKQmYb13l6oAGB85aiTKk/rn9FZmnqFAJgXoqCe2HWXmnj175fa2reXRRx/VLvOZk66xkwEeZ4XHj3AcfQPbvChwcEcjY6n5bbddUxfNekvqpWwwxt/IZuin3bp11eqnCpUqZZ1m9vNAgXzneFJHEhZ7tkX8Zs4cYH2UlMFwBnXt3l3Lk640hAgSvmPHDpkIRYKlHm3atEGpXZKsXb1GWrVqqUxbI5sUPxo7NOa/R7tHAqBFwlHVGwKcjqqKhkHzwJLmUqZ7Hj50WHmS0VJ20anXoJ488cQTcnvr1ldVcq9FOfI5hei4zz9XoFPioJUtW0az9Jgdwk47ZhgK3AgFGPVcvmyZdpU7fTpE0mBY0YHZGN3smPnJ9OSiRYtlRoqyyl7yOJ1WzHRahWxTtnnmMQ8PN+kBWf30mDEaKMh6zbXeGx21M4CFNh1/1VA6+tIrryA1u2bma1/rWnPOUMBQwFDgehSgfGKZ3UsvvQQH916pj+6dBAFv0LBhtk6hpMQkWbd2rbzx+hsSeu6seEE2RqJhSGsA5Y596y0NUGYn3yhXF0GvfB3Xsb9Yv3vukecBXp5TR/z1Poc5XzApwDI74iF+hAzlX3/5VVzdXLWr8SMw7LsBviE7XrwWpdgxb/WqVfLWm2PlKErvnFEpUqJ4CW13z0z6qzljr3VPc65gU4BlduyQPP6LL9QGagkdko6jpk2bXjVDNCvFmK1E/DF2ptuxfYcUR8ZU//79ZTiqkYirl5NhO2hnzZol3y1YoPosK6bq1KmTk8vNnBxQIN85nojvtAdgtyyzW7p4qXih20KtOrWkE/Bs2rZtC6CyMlpmRCHLlqLnL5zXrl/0jlIxYIeS84hqLQLQOOs7yXANoVhkNxiZomeV5VChoeekU6fO6u2vU88waHb0MsdyRgEKz2Uw6MnDB5HJ4YuoZ4f2HZCi/6jUrpP7FGZ2ilj8/fcyefJkOQp8MgLmEZPs0X/9S2qiy50ZhgI3QgGm7TPTadxnn8F5v1MS4bDPyECbZjjlGdmvWau6tGjZSpqhUUPlypUlMDBQs6Ioe9n8gRGlBQDoZVS/HTBPQkPPorPoVqmEuS+99KI0adokR+nVfL14RMp+Rctoth4PCAiS/wDgvHGTxjm6/kY+s5lrKGAoUDApQN1yDYBnn3vuOYkFPMO9994rTwDPhnItO6Odgck5s2ZjHf9S6tarJ8EVKuL5LDRgqCfvotSpSo0a2V6XmJigjoEX//OiXACGXru2beTtd9+RUqVLZzu/YH4b5lPfKAUYfNywYQMy6d5BNslu8UcpehdkFj8PsPvs4ESud/9UOLLYgfFLdAJXoHI4SQk50h2Bo2efG6O/i+vdw5w3FLApkFlFhGzPyZMnScSlcPEPCJDbWrRANdF90gzOJ1/wLMvnspO3DND/seUPDdiv+nWlMCvPA1ihzRAIJUZUa3QIzekgBATxoSei3I5ZVMNHDJee6CZuQPNzSsFrz8t3jid64Tdu3Kgez3W/rXUAjDkBDd9bypUrC/DZGpqRRIYmczFytRMgkYwGsMNXj549ZeP69TIbCkJJpOnd3bmzVKteXRmdPwxGvRKgGMQB7DkCisX+PbuQQfK7RMclyG1I5xuNlo+3o845ux/Gtb8Kc9ZQwKIAszfIfyz/PH/2vAQjg45dc3r27HFDoM1X0pOC+DBA9Cd++aX8uHSZxENQ14US/BQwdVq0bGkiVFcSzDy/LgUobzfA+cQuIHQaJSYkapSebZZZsuyEkk4quMWLFZNScPqzOw6B7UPRtnbdb+tUBjdu3Agln0/IAQBJfgEllpHSx4Fl1gP8fiVOE51MHNxSHjM1myXPW/74Q5YtWSKbt2xBu+ci2nr3nn73/OX6634gM8FQwFDAUCAbClBfnD9/vmYwOUMMtUYXsAeGDNHApA8gGrJi0lE+ERj39ddf17INwj0Qa4QZUuUgA1/D8RYwqLJew5fkdSkpqVqC/PyYZwDifByZ921k7NtjobdWNHplNt+LOXR9ClD3I2QDoRsmoxFIcnKilClbDl3oBssoYNhcyYfXv6PFqxHI4FsBA33cZ5/L0eMnEOj3BAZpE+A0Po3AUdOc3MbMMRRQCtC2PobMuRnoAMpEkPiEJNUhXV2dATWCroutWskdd3aAzVIfmfTFNQPKdkJpQzGA5jPj/ccfl0sAdM6AwAA5d+6cdsIjnw9GZzx2aMzJYNXTzp07tbPeHjQqG4TrCXXiDT+CGXmnQL5yPHHRZpSJ2SJT0W3uEBZ+uCuxmIukYUtDhYNAys744/N0lBwhAC+ly5SGEB6CCEBXNWCmICvkEjJEXGEEKfCykzMlLW4HxQAAtmlpqegiihvjWm7cAdJXu24dLV3q1KmTMeLzzpsF8g5UEKiwjkO72xUrVpC9kKnXRkagwyIz7/IKcMc0fmaGfA5FgaWldASMGDFCwZgLo97fDEOBG6UAI6lcpOd+842sRKQpDAC86ZCPbLOcTuEIOZuGP0aOnJ0pexGxcghOdr9hGTSz+Y7AKfo+2pSfPnFSWqGklEEAbTuON4S7CF8nCsYfu+DR2XQaivTJU6cUoy8MztpEOP/xAshqLY0AwGhN+b/ScXWjn83MNxQwFDAUIAVCQ0PhGP9Cpk+fLqlJKVqqVAbrJ0uKGY2vXLWqdvOiAXUcRvgK6KHLkBFftFRJzZKiMfMMDPKicMKPQSnx7bdbAUrqrRy8jgFQRu53bN2iJVFHgKNTo2YtzQBth4i9CWgqqczDDVKAfMU1+oMPPpA1q1aLp5eXNGzUUPFz2qISJLeD+iqzl6dPm6Z4T1zry1esoIDQg+GUNcNQIKcUoBxkIHMbyplnoGnXSpTMxSOQqfojqpM4/Px80HChgoLXV0PGaLly5aRokSJIBImVX3/+RTPvoGnK3ejSyIqlH5f9CMf/DlQjdULTmYfV+X/l++Hr2jKYPgHyNB2qm5HAwuD/vgMHtQM4scuIXWpG3imQrxxPJAc9n/Tsb9q0SX5HJtKB/QflNIyTpIR4dRIlQwCnwNlEU4aLuBPqkmnMMxr1IPCZOnbsKH9s3iwTUT7HTKY0Mjwi99Zw0mg+DSp2vqPtRI8rnVNlkAZ95513Sd97+hpsEQe1zObGKWDXODN9eRcUheIligOjbIjWKRfPYY3ytV6Vyi3r/N9/931ZC/wJd3c3jbwyUy+npU3Xur85VzApwIWbpcfsmjgPjR2OwWCKCI+QZBhbdDrpoH1FRxQFpw4n4JyU0jTm/ihbOQdn0ptvvKnle8lw7pM33QhQjn8UubwPFWiCkFOGW4EES4bTmeWC4IAL5HJZKCMj4aglzpRxPDlIbTaGAoYCuaYAZQ3Lit55+11ZBYOIMigdQik1LQX3zNASjELofhyAsjviJ166EAb5dwkGvgfagd+FjKW3gTmyXZ6Agz0Fa3CFChWkMBxQDGpqUDQ1XZLgWI+BAZWclCgJcbHIqI+QhCTMrVhOnoGjiqUexvGU66+wQF/Isnjqe2PffFOOHjmqWEx9+vWVUVgn84rvyYAQbSY6tbZu/kOC8Dvo3aePdrjNaYZJgf5yzIf/EwXIT7t37ZI5c2bLL3AmsdEXnUGUs/TRM5PeDmIyA8nP1yq/Y7duOverVKksDyBDqWGDhtp1nji5derV1QA7QcYpc6mvUqZTn+TrMXOeSSsE3z969Kg2qdkDO4mwO96Ajbjr7rv0t1Lb4Dz96bvK7ZN853jKSggyFFP39u3dJ5GIknN/DcrvTsFDH4Byj3LB5bUNrpubq2LcdOnSFaV41TU9bwFAxb5FrSk9nxwJDqYG76vdRAWAJSGFixaVRg0baWewVkgFzCmAmd7UPBgKZKEAheHpU6dlyqQpin0TFRUutQCQ/C+UIbVHi3oPD48ss3O3y9e4cP48Ulm/0XalZxHFrYpI7UPonNPx7rs1FZVz7GEruvbWPm62hgLZUYAKAp2nLBfdiaYN3wHDiZ3rGMkiD2lqNB1Jkg5+9pRWiPr/BxgTjFxt3rRZ3kJ75r379qpCQLwoHTDwrH06++Fo0vtYzitnOJvc4KBitl7p0mWkUqWK0gplo5TFRWDY8fXMMBQwFDAUyAsFGLA5fPiwZjutRsZIOPBHEhiNVxmVAad4KpxQWDd17cxAXNIFQU1E6JHR2ROZm6+g2cFelII89+yz6sBKTYHjXJ1WlG0q1nCtJdOcXCAn4XAnWDMd75UqVbEyOPv3M46nvHyJBfRaGtjnzp+DIT9HPvv0M1juGVIPhviTwCdr065dnnnKznqais6NkydNQsDIFUZ/Y3ns8UelDbKpzBpcQBkvDx+bPHUWmJ+szpg/bz5k5x7IWDqcIGtxjjYK5abaKtzHa1FeEoOpQcMGMhLlow1hlxMcfCJgIGKiYxCQLC9ly5QWD+iL6bgmFb8L6qUxyKKPQtA0HH/RqAhhU4h0yHVXZOe7wknFkr0777xTq05q1849xm4eyJHvLs3Xjqes35YCKy9aBME4EfgioVq29CCQ7tsjfZmC0f7jNWRmekDZlpEKBzuRLEAr+iWLl0gEmJOdm5oAuLYj8J9Y/sTolfHsZ6W22c8NBZitt23bdvnko48068MHnvbOXTohI2SEVL8KEGluXoeCm0r0F+O+kOXLfxQWPt15Rwe5f9AgjdjS40/nlDMM/HLlyyPVv6ZiS5kuJbmhdsG9huVwUwASOWf21xITEy1VKlcROvfZue7goUPiDsd9N5TZNW3eXJ34B/cf0Jr6zQCITElJRlZBmsrl5OQkCUf2FLFPyJNsAlG4aCGN2paHw6o+av4bNm6smU4E+tXS6IJLdvPJDQUMBW4RBRhRp/64f99+WQ4skciIS+okP3LsKKLloWrEe3p5QrYhSAQ/UkmU2bHTMTsrUY+chW7Ln6EZA7OiIMpUxnEfWqcV04S3yhmOJxcYPcSNatCgPtb/kYofyvuaYShwoxSgXrlj+06Ubn4kv61drU1l7kLp0f8h4FOiePEbvd1f5tNeYrbzUpSVvo/mHmFh4eD7Egq+PxrNmcjHlqOA7gE6Wa3g0V9uZA4YCmShALmFySPHjx2TbcgWJXTO7p275BB0R9rz6myivISDHyyoPFa4cBHp2bunjIRtT3tl/tz5MnHSBE0msZz9lqzNfBnwInVKtf8JAaH3g8PJ1QUOVHfl3coIZnYF/nNnNCi7GVUnma9dgHcKhOOJQo+ZS0uRcjd54iStSWZrxBEjR0gnOI+uhZvDa8/BCJ83d57MQG3/2bNnFOjsvgED5IGBA9GuMe+CuwDzn/noWShAZ+fq1asVqJH1+GXKllEB2rt3b+0WkmVqnnfPg6dZR00QP0YWvLy9pFix4iromXLKjiUsQ/WF84u10n3R0rl9h/Z5TsvO8xs3N/jHUOAiOjLNRo08o6BUfomf98wzz2jTBqtM7s9KKI8xW4rX0TnKNGjKX6Y8s3Pe8eMnxQ/RJ3biGTjwfqlcqbIGAUxE9R/DEuaNGgrkCwqkAsMuPi5e5doOZHa++847sm/PHm2i0AdOpjZt2qgxwyAlA5Ms+aUsIwwEsRu5xrLpwnqUP21AM5tkZEDR9RQY4C81EVWvisz7u1CiVwv7RVC6ZDKO8wXb/Nc/BHmOTqEflvwgb419C808orSz98BBD2jp0M0KJnK9PoHy+mlTp8lMOFc9YLQTm/QxNAmpDBgTOhC4tqdjHvGl/P391TFggkT/dZb4x74g7aN1aGTzFWBICIPjjo51bFpTFFVHMbEx2tmYpXBDhg1D1nsrLZub+8232lk0PAqVS5bfUzfEICWMDn8fhGmgo4mVT56eXnrPOnXrSiN0wyMET3kE3/ka1/IT/GOJ+j964wXG8UQP6Q/wyLOjw6lTJ4WMRVDlzjlwPNFIZzeTGUDMZw1oCXS7u2/AfZbj6Sbg7vyPvnvzsn8jClAAkrdmwhlEjJxLSOWvA7D6f/3rX9IW6dD0vt/MQSXgV2BVjAeI+Z49ex14OZTMTPe3JDRQ0ADJkwEMM3epgZK/hx9+SDogM8pk993MbyJ/3ov8fByK6Ecffigrlq8QD08PuRctcYkpUQRgkDkddFjRMHv91dc00uULhbVXr97yxL8fh6O0WE5vY+YZChgKGArcdArQ4Kbj6eUXX8R2pxooDw5/ULsbX89QoTG+auVKefGFFyUU2aFs/c0M/NffeEOd88bZdNO/rgJ3QwZzCIrPICM7z9G4btasuYLdNwC4+M0aXO/pGPgFpVHvvPU2bKz/Z+88AKssrzd+shdJWIGw9xZUcKIICIK77q2I27baZWur1lVtq7b9W2vr3nvviYoMcaGAsvfeK4Ps5P6f3xs+Gi8ZNwyb8b4abnLvN88933nPec5zzrvcWjRvZgeo6X5Xrco8TYyV1fJvYfcRxB9y6CEu9qJ0KVEr4fnhJVCTBLCX2NoHtSo3etZFjb4vUJXGqeontk0lc5tUocRiNW3VbxlAlcTlihUrbJqqSGDfo6PF6s2XJz39RqsfT/16qkuut1WLhsPUnuFQ6SQgUzvt31I6uqdjrprurzF93miAJzJMr7/+ula7e8Q2rFtvh6kHyKWi49FsrKaMeVZWlr2vFUoeevAhNSufK+BJNNKzz3INzDzjqTE9LnvvXpm0Jyn7ea+YHRjK1LRU13OJJsl9Veq2p51QHBKWar7vvvtEkX7LZcUAnTDO9JpQiwpHYaW3Pm0sUtTE71A9KxddfJF7JZPrh5dAVRIoFmD0lXo73a5mprMEbLZr314g6lWOstxEmf5IB8DT559NsT/d+iebO2+uep7E2RCteHfDjTdY9+7da7TdkZ7Hb+cl4CXgJVBbCdCK4Ss1Vr7xxhttzqw5rsfn5Vdebhcp614T8MScz6pLt8m2rd+43rE3Kee49dZbjZJhP7wEdlcCBN+zxMQDdELXUsWoO+64Y+33111XqwRQJNcBMPCNViT7591qFTFpsnzJ8iTmf//lKOV/JQpk7bdPf7tEMdjxJxzny+MjEXAj34Z+TJ8pCXn/ffdLz6a6uIgYnh56kcZHxD2AUVQvQSSh19PBavVwuXpCwVL148eRQIMGnlwQvV2O0E3fc+DRww79PGrUUVr56DKj5K6mATtk0qRJ9sAD9wsl/Vr1y+3sbGXvz1Opnc+61yQ9/3kkEmCJ+Hfefscefught6x8F9UVw8ijB06zZs0iOUStt6EB9DNPP6Ofp23VylXaX6vzpMZYx17J1r1/mqVmJNimtYW28NssW70o31KSmtrJKvsbe/FYt6xopMa+1hfmd6j3EqBhIwzTv931N1c6N1ANH3+nlZkGqRdTbZrkB4yn2xSMzZ03X5mseDUsPcKuv+EGNd3t5oGneq8p/ga8BOqvBGA8EWwDPM38boa1k2942RVXuJVoawKe2JfVwH6v8uNFixaLFZqkZb9H2y1iPO3uSmP1V6L+yveUBAiy6VP7mhb4uOeeeyxbCfS27dvZeeeXl9ntaUZHwK569plnHTiQz0ribrCYCAlN/uCf8h5PJC8HDx5sV//iahso9pUvu3PC8v9UIgFieaqW3nj9Dcd4oiLksMMPc4suQB6JdGBzWVwMBuBTTz7lVl0mgTn24ovtDC3eUBvfNNJz+u12lkCDAp5QTn6oI6YJZJaCH0AjghfK5VhOFNQ/W++PHj3KMZ4i6VLvGuepP9TD6lWyeNEi66NGzyCtJ6jh2J423jt/Rf6dhi6BQjVPhkL6n3vvs4kTJqi8rcz2HzTIfqallw8fcvhe07G1a9cK9Vefp2fV52ntGmXDtBrJsOZ24NEZ1qpDssXERltBXoktm5VtE19fY0tnF1iXLj3tp24FvNF+qfqGrpgR3p+zuXJyKw5Azccff9yeUb+HnJxcBzhd+/trXb+w2thM7PgUMZ4AnmgqGed6RwwX8HS9qNZdPPBUUej+dy8BL4EfVQIwnr4V8HTzTTfZ99/P1KrIvex6ld0dIVZmTUx67OacOXPsFq1499nkz1zJ0dHHHuMYTx54+lG/xgZ5slLpJvEKq3o9rQRjgkraCNJ/+7vfukWR9sZNw0qZOGGi/VlM54ULFyge01lEckpKjrYWbRIsPUMlUEUh27CyyLI3FVlyUpodNWqkXXPNNW4+3xvX5I9Z/yUAYLRMgNET8imffvJpS1YFBr0+aSJOKWekYwfwJMYTwFOhsIFuAp4uViXHGerN54GnSCW5e9s1COCJCRxwaaOa0jKRT1ep0vx5C2zJ0qUKqFeriZgaickI00yMGk+Q9tGjR0e8PGKwYsMjKrVbsmSpDdh3X7tS/W5GH3N0xBS/3fua/N4NUQLoLT8AoZ/Qb+k//3FlSc3VA+eUU0+xCy+8UEBPl72mY2QQXn3tVTXcf8RWrV5mfQ5Kt2GntrF2nZOdw8C1sUTptpwS+/qDDfbF++stPaWtXS7d/8lPfrLXmFgN8btuaPeEbhB0UYa8VHZ2mX4KBBIRbLGkLSvWvff++66/U5ns7oiRR9pv5FzWtjyunPFEqd2tNk+rmnBclmi+TsCTZzw1NK3y9+MlUDcl4OZqlvLWkt4wO/jhPezT12LB09dmnhiZ9A69+eab7ACtelwT8MQxvvvuO7tB7M1pAq9gNp8jFv2vfvUrZ0PrpiT8VdUHCaCbJHwmaLGau//vbrUImWPNpV/Hy2/7zTW/3uNldoFM8vPybYKSp3+9Xc/DgnlaMSxkGW0T7ICjWtg+h7Ww9JYJajReaotnZNmX7661ZbMLNY/3sIvUF+30s8Q4iddqkH40egk4eysdDgZ2Flv50IMPaDXRD1RplKEFj06T3lyiZuCRL/D1A+BJSdHCwiLnk44V8MTKox54CiS+d1/rNfDExA2jCbDpUxlYaMsLFix0Tcb4jIHuRsn4uaFlE/k7Pj7O1YeOGTOmvOdIkybln1fxryu1E1vqgQcecMyUAf0HqCZUwNPRo7YfNsqBA5Qe+fKjKoTo33YSwKCim0UK0teLhbdS9cYztGrXhE8n2AyxnvI0cfcWow5WEeWgLEW7twarh72gVR9gPeUUrLPDftLKBg1taSkqt+M6YUWjzzgK332+2Sa+ts5CBWl2ugz+mLEXqhFfx711af64dVQC6AWAEwzSceM+tHdVTjd37jyjVJT3pTBulRAm8JACtaKicqB/xFEjXUDFKiG1odTznHw+RYynP91mcwQ8cf5+ffvYr379axushpA8HwR4NQV5dVSc/rK8BLwE6qgEgrkau0Y/plVakW7p4iW2ZNlyJTbnqnltkeWL4QH4vlgJSVZO7qdFOGA8Ha4eojXZJIIgfNZrr6HUbolrinv1L64S+HRujfvWUZH5y6ojEihVE+/lK5bbE2J2PKCeOLFK2HTt2s0uufRi1yakpjLQXb0N+jx9/vnndtedd9p0NRRv2ireBh/bSj+tFXdFu546HLsgr9RmfbHZxj2/xqwoxU486UQxsX5nLbSCox+NUwLYW2wiLHfsLT+8F/iLs2fPdiskfyH9ogH4GWedreT8mFrpDNVQ5T2enlSfpyd1rgLXNoRSuzPPPtMSE3yj+x9D++ot8ETwvmnTRlc6x/KdZJsK8gvFbNoOMklhCYL4rzyALm+WHBUrser9JqLqHa7A5VLV41NnXB1gBOPpXfWHevjhh2zB/AWW2bqNMloHapnQ7noooh2FtUvnzta5S2dr1rSZy1xh2GtyPH6ML9ifo25IAAMKak/APmPGDPt0/Hi3ssKa1WssLz/fsfJo6p3SJMWGDxtuP7vq52LWDahWL3f3znaU2j3/nJXGbrEjT2tt/Q5uYXHJ6izO8+NGlBULePr+s002/uW1FlWcrhUdz7HzLjjPLcu7u9fg968/EkCHWaSB5cBf1sqL30mPsbkhAftRsQkWlZhm0bGJVlZSaGX5WWYlRdKjMulwtMHiO+uss+T4XmKtWreKSK8539o1KgfdTovetHkT1twtedtBvSo6d+5qA/bb1w4+9GCjZJoly7G51dny+iNtf6VeAl4C/ysJ4F/m5OS4lTnnKOCZIvB7+rTprj8oWXJY9FFiAwfzJNMlf8Lo/JlWooURXFNJMfZtpho/3yyg6qsvv7bMdm3sqquucvNr4Dtiy4Lf/1ey8Oet+xJAl9BZQFL8TNjsgJrPP/+8WxU2ObmJDdfqyNf+4Vqno3vrjgANYADededdNm3619ZjvzQ7+vz2ltkhSS1QdI06sYJOMQdDtmxurn303BrbtCLajhp9lFaq/eVevba9dc/+uLsnAXSXJvhbBdxjDyern/J3Ssbj++kjLdIQoyqlJGcHVwj837Jlq/VUAnPsRWPt9DNq15cJYIuSPRqLPy3cIF+2vFPHDnbuuefYWYprWBUPoMv7kLv3nda0d70EnlBUlk5856237bHHHrMFixZaokhLGe0TrFlmghQ1Wo6BjFxJmZXmK0NfKFC9OKRlFEste7OyVNnFFhMdK6Coi1148VhHsatqiXiMOUsxssT906oJXS2gACTLAVpyChiATykpTRT4NHFB1cGqox41apSyX/1cWZ93HJyYGu0/JTKqLC/7/nvvuYbL8+cuENiUp+yPm4a3y0W6pAA+TcvFjxo12jXNI3u6Nw1geQnpO/bgg/fbtqJlNuKMttZzYHM1cI4GA3NGn1K7gnwxniZstIlvrLOUxLa6tsvtxBN9qV1jU2jX3PGNN+w///63y/6HtPRhbHprS2zX3xIy+lhsahuLjkuw0sJiK9661PJWfmNFa763UGGum8x79uxt1/zuGucAU45X3cDGw8h7+eWX7YnHnnDn43nhfQam1/0OqKVlm4cMGeKOywolbdu0cb2g9uazU921+8+8BLwE6q8E8PlgN73wwgtuQZp5SjYWFRTK5sTK8ytn0kcxQTomvV41oqL0vmxRfFysHaBGyder2fj+AwdWCxphv75XgPVHAU+ABBktMsQmPtNGjh7hbBtLgrO6XRvZsxgB6jFKZpLQ9Hat/urWnr5ydIigHZCUkvevvvhCZZvfGgH6ipUrbOvmLYpVoi2zbRsF1+fZT6/6aY2A6O5cIz2ePv3kU1d6unLtYtt3aDMbfXZ7LVoT69hOPC3M4GUiCKxcmGsfPrvaVswuUfn8EAeK9dun3+6c3u9bzySArYUp+u2339qb8i0nTZhk69evky3VjcieRilO5/eQSpyFXJYHJXqfsuQjR4xwq2zvt99+EdtEGHmssvzYI4/YW2LrA9ImyxclVj/yyCOtv9ro9OjZw5WikjjwINTeUah6CTxhaOfOneuafb+uLvcp6WaDjmhmB41saS1aiyonyxaKlr5KYcsEOEm3rUgIe5ZAp1lTNttX4zZota5ia5nRwk46+WQ1FrvYOnfuXKmEQfCpLX1EivrBe++rj0mBOz4bEwPtCIR4OvQ/P/EqM+nSubONHDnCHR+l9uBTpeJt8G9iWCmne0arKLz80ku2dt16IZVRFp8UY4kpYhZJYQq2KUuVX+LsKlTPAw4YZL9Q9udQMfECmuneEBTOyocffGj//ve9tjF7kR15eqbtI8ZTfCKlduVnRKVzNhXblLfX2tcfb7IWzdrbFT+/UsDT3lttb2/cqz/m7kkAh3Ly5MmuD9k09dArDsVZQof9LaXbEZbYsqtjOjlbiOJgeGWES7ats+y54yxv0SSVaG6zpnIWTtGqiD+/+iq37Hh1ARTMqtdefU2g6AO2UisuhpSp4pjlaqnjy/lwgR9vCJACIE0W+N9PzKeTtbzu6KOPdiuO7s3nZ/ck6vf2EvASqGsSCOZrWJbPPPOcZedmWVyC5utkMu8qFZIvGQIAL1LbBlUWlwqACinJWcKPyptISFIudO7559mvVQ5cHeuJoAebet3vf+/KP6KjY1ziKSU5RfBWyOIEMmVkZKgHTldrrmPCst9///3dineAUtXZz7omV389e14CxEG0a5iiJeY//HCcWjXMsBWrVkhBy+ff4IwwRrr36GlXXnmFa6AcvL83XomXvvzyS/vH3/9us+dNtYNGNBeTvoPFJGi+1tjuVuo5EvA0L8fGPb3K1i2PtWNPOMY1GG/fvv3euCx/zDooAdhHVF28/vrrriR0hUqYAZqiktMtTnFGXHonJTPp3xRlJbkbrWjjIiveslS+ZJYD4jPbtLXTzlCfp4suimh1eZ4XwNmXX3rZXlJSgXMH+oh4ouW3JiYmGYSUYcOHqi/pSKM1BOC/B/z3rALVO+CJ4AaE9J23Vfr20EO2ZsMi20+g06HHtLbmbRLlDMBGKre9vDr+s35BqVCyNcvz7LM319q0TzdbbFSCHXTQQVq2/hIbNuJIp1zsEgzOBdvpBdFVqQdFUQXbu5gnOj7KOSTJidHWRKVJ8YlRckLMcreKVbVVPXxUZdKsabodreVxx+rB6Ne/v3cUAsE2olcXsIs6+h81Dp/69VSLiim19t2SbL8hza1Dt1RJIto2rM2z2V9ttoXTc9Uzwqxz505C8i+2k085uVb1y7UVKzXUE8Z/avf885+2bM1cO+z4VnbAiJaWnBbnAFUc2xKxBpdrVbuPX1xtG0SJPmLIMC0Xfbntq8wAzq8fDV8C2EEm7Hv+9S979603La8kxpJ6HWVNug+12KSmMrZY1vJG+VKZ/w79UZy93rJmvWUFS7+wmNJiNd/dT2yAG+xABVFVBWX5Kj0d/8l4++uf/2qLFy8Se7VYTCpRrdPbWmyzLhaT0kbgrXRPGbCyoq1WmrvCSrastFDuVgWBxQrS1ERVwCjLRvfs2dM3jPzvN+J/8xLwEqhGAsyJ72oF41tuvMm2qHdTRod4O+zoFtZ136ayVzHy8bBzApy2iU1fJD9PQFR2TrGtmJNj347f6Py/BAUvw48cbrfceosrR68KIGKp+2eeedr+9c97xMbPd4AW9lNLeugK5WdiVhnR+j0q2pLVi/Tggw+2U04+xQZrKfHWrSIrWS4/iP+3IUkAFv189Tx8+KEH7a0337Zt+UqIozNKapKEYc4ule+mt1zPxXZt27r5kJWS92YypliBDyy+e+65xz77/CMbdGQzG3lmRz075cCTrsjFZyWK0xZM2+qAp4LcFDvltJPt17/5jV+wpiEpaTX3gn7SG4+V5h9SHO9io/gmFt+6pyV3OcSSMvsKrEyXHuNQSomF+JPIzFv+leUumGBl2Wu1AEOyHaj4/XLFI8PFVqrKznIZlKAuXVYOOj3/3PO2jlgeQ16OFrCJfsX4yvrK1sYlxltmm0yB/QfZaFUvYXdbql2EJ5CUi2p3/613wBMKtHjxYnv8scfslVdetGZtQzb0pEzrd2Bzp0M0tEUB3ZwdplfocG5OkX2rsqHP3lxvhTlxUqgD7LLLyxU3XKmg5X2j1UYe1mp2H3/0sZWUFVtKWoxldk2wtj1TLLNjirVum6xMfoJYTgKexK7KWlVoi2dl2axp2bZ6aZG1zexk56sfDh34/RK5u6uu9W9/yoVeVJnmk088JebGMmvTNd6Gnoy+ilmUoFpizcdkTdevytOqcer/9OkWS0tp7SikZ6h+mYzn3hpkHObNnWf33vMv+3TiOGvbI8qGndTWOvZSrxyRsdDnTWsK7LP31tr0SVnWvKlWtLviMjtZLEHfBHJvfSt177hkilgy/C9//rNNmznPYtsNsrR9TrDYZDUCdZO3DO12/wBO0vb5W69S7rISy18/z7JmvGolGxdbB/UxueKnP7XTTjvN0lRPX9lYvXq1s7nPPvesnJNslfN1sOTuR1lSh311zlQ9M8r2679y/pP+LS2w0rwtVrBpvuUvn27F6xdavBXYoANk27Xc7iEqv6P/U3WOSWXX4d/zEvASaDwSCAD2u//xT3vttVfUtiHGhp3cxvY/ooWaM8viKFjGh4yO1T/6PyRDpwo4x67fsr7IPnp+lX31/kZnEnv37mO/u/a3NkqrJ4f7lUgUP/abqd/YbbfealO/maaDwJbiWO5fd9w4zcGxSnCSPC0qUEkVLfN0AS1bNJc/eaqYo1e7edjbtcajo9wpekryndKkf9x1l/ouKomu+COzc4J1759uqWkJmjeLbfWibFsxP0+MerP0Zul2jFbh/u2117rSzb0lMVeNosWe7rvvPnv/gzdtn8FN1eOpg6U2i3eLjejqyd1b7qYim/rhepv41iZr27qDnT/mfLvgwgv9ao5764upY8cltp6m8roHH3xQi9R8ZFFJzS2xy2BL7TbEYpso5nFmEA+v3J/Uixul+VstZ/EU2zbvI7O8zda2bTs7+9xzXbwEM6myAYsVAslrr7xmTzz+uK1apSQlx42Nt6iEpupN2syilNhkhMrUs1SMqlChepQW5TsQqnVmazv2mGPsLPWB6tWr104ElcrO6d+rXgL1DnjCsLGs9iOPPGpvvfW6te0WY8NPb2vdBwgdlUXDKJMwIlvkdFX/lANR5YBUoUqaZmqFrk9fXWvZ62PUWPwQ109nyBFH/EBSHAeGE835aES2YeN6a9sl3g4+KsP2ObSFNUkXK0QPh/vhHNpbZzD5CkrEl9naZfn2pUr6Fs8otUMOHK6A/VLHEvnBSfwfDV4CNA9/VGWa9IvIK9hsg0Q9Pvz4NtYsQ71wRJEjSEd3yAAtnp1l419ZY0Vb0jURl/cea6Ws5t4c9O159dVX3TWuWqmVdTolWK99061VhxQrzCux+TOybMHMbXqkkuwwZVkvFUh7gAL6qtgqe/Na/bH/NxLYoj4Rr7zyiiuzW59bZk36n2wpHQcpABPryAFPui5s4XY7yFVie9FtPijN22pbZ75r+YsnWtMmiXaSSuGu/uUvXLkdW1QcgKGUNv/1L39Rw90vrSS+qaUK5ErudGi5o6AyF3d0Hfy/p9aJCNhk9Evzsy1/zXeWt+BjKxMLqlOH9naulig/88yzlCCQk1F+URVP6X/3EvAS8BLQirJ5CoLG2S0332JbxNQ8cGRzO+qMdpYoRjvzs2OSYGaInLE/kpkcaMcyKdZcPu/brfbG/cssa2OJmE7t7MqfXmljFExXtoLYhvXrFQQ9YXfffbf8gFJnvpKaRFmzDgnWsn2SEppJ1qZVos6tfotisWSvLLJFs3NtgZhVWzcWWzsdH+Dp7LPP8nNxI9Nd9GXBggWORf/Siy+JeW7WuW+SWiW0ta591BxZcyGF6Zs2FNo3n2xwYGhhXqxinUPtD9f9wQYMGLDXJMa10c/0KVWIPPHko5bZJdZGnd3OugkQY+ou0/PCYjWLZmaJRa/G4qtibOSoEXatALGuXbvutevyB65bEoDt9MH777t+oQtXbLCkbodbau/RFpvYVH6dapg1XHKxolPpnMwysejXWM78j10Lh9SkBNdP+UqtAk5Lm8oGDHoYVQ/cf799/PHHstfq3ZTe3hI7HihmVW+LEdAVFSPgiXOJXFJWnGXFWausUAnMwg3zHbsqLUkklUMOdr4ki5HRo7SyhEJl5/fv7SyBegc8kSlauHChPfro4+oB8oo1bR2yI05sZfsc1tyxRxyc7pwCOQRB9IOzoHtnFZKczYU29eMN9tk7661oW6wNHDhIjKdLZPxG/cBBAODCuNPb6fXXXrOE5GI7aFSGHTS6lTL1ca5GGSPqAC4OLgQqSn8E1EBW11ssJ+GLdzZbalR3u1wNmY8arXPEsKyeH41FAqtWrbJHHnrY9Xcqjcq2w07MsIHDMyw5tbycLZADINSKuTlaOW6N5W8S8HTBharHPyOi2uXgGLvyilFm+dt7/3WvW2WvqEiN9+XoxinDSx2+2laILZKm5aEPszFjxrg+EzU1ht6V6/D71F0JlOsw4OmLlh1qYmn7nWFJbXuLFSeYncna2dnyXyE5ub+5HUAe2cWyknzbtuRzy/n+DUuOKrHRKj/+w3XXKVvVdqebxnGdNn263XLTTfbdzDkW22Z/ne9Ui0tp7k7F8UkKkuohkwAAQABJREFUuGQC59WPOw3vuc+4gFIr2rzQsma+bWVr59l+A/rbH2+60WhC6ctDdxK5f8NLwEtAEsjOznb9Rm7/0+0q5c2zkWe3tQPl7zmTJvtCktH5lNoW08P7ZRgf/cXvy9Us+fX7ltmKefnWtVsn17PmJPW0Cy9torfTl2oCfctNtxhLhMcnhKz7vmnyLTPEWknWQjmx6gFJI3FW6HS5efWUUsCVW2LLF22zz97dYIu+K9SqzEPsT7ffap06ddLZ/WgsEiA2oRnzX1SK/uVXX1jLzDgbekprO2R0Zvmq3k45BYzKf9uyvkCsojU2Y/w2O/igQ8qBJ7VJ2JsDn3LSxEl2xx0qlV8617r3TbFBQ1tY6w5qlKZIbOWiXJs6YZPio0IxoDtoFcez7OJLLnELMe3N6/LHrhsSwMdjZblnnnrann72eStIbGep/U6wpDZ9pB2lzs/jSsv9uu2vvIFey9yWFRda/qrvLGfWOxabt9r20yIOVC0drb6e4YlFfEWS629rIbKHHnjAFi9fYXEZPa1J72MsuY2akivWgW3KwTk8J3DHkDMZChWrt5TK+3SufLWKiN621nr16Ca2/ul23HHHVeq/ukP4f2qUQL0DnqDNwUR64bnnHG0ur2CL9T+kqQL61pbRsXzJTheUoELSJFBJGjUWF6t7/oYim/PlJpv+8UZbt0Ld7BVQDx02VD2eLlVAfcAPEMwA4KKk7/XXX7P0zFIbdkqm9aWkT8rMA7D9xTkkaK3LgbmnRZ/p89VL82zCq2ts85Jkt6IEPUdaZrSs8UvxGzQMCaCry9Qbh1JNmuCXRufa4ONa2kFHtXJ9lFheFj1iFOWV2qyvNttElYDGl7a2iy+92E499ZS9XtKGYc7NybWvtKoOzKfJkyYbq92h2zQ37SDGyEnqNXWKrqVDhw47Gfbyq/f/NmQJ0IuEVT0feuBB21AQLSDoNDkJAwT0AKJLUdzAIOoXjO4O26hfZA/LigU8LZ1k2QKC0uJCWmpc/RzUeBcKc/jgmaFHxK233GrfTJ9lMe0OtPT+J1hMYpo21bHdObbv5X7fcTL3prPJzmkIWdHWFZYz+y1rVrrWxkLlv+ACt1xu+Dn9314CXgJeAsx7NJ694693quStQP5eazvshNau7JwG4uV+ZWCDsG2YO/2thCZmb5kSR68+sNTWLC6wzp072y9+ebWdcdZZOwFPnAcG9B1/vUPlc3kCnVLtmAs6WIeuKY4VUuKY++XfRwCycy76lJKgWjY/195+ZLklhdrbjbf80TXBDQ+4/LfZcCUA8ASD48+3q/R92tfWpW8TO/rC9q5FAj1uKQENgpNtWsH7WyXaJ7++xQbtf6hd98frq2SG7CmJcX1zVG53v8rt3nrzTcX1pVpIRyuRieUfozLVrRuKLV/lf5larZHyvwvHjrVOel68Du+pb6BuH4cG9NOmTbMH73/QPvhogsW3V3JRrPaEZkpEAgI5v86ZV/eri5F4jyHdZoW7os3LLHvWe1a2epoa53cXcHmxEvVn/YA8wubYT/CC54QXQADILo63lF4jLLXHUJXXqSe0/E0eFzfcY+N4VuypH73B+UoKXSIzd8F4K107x3p26WRjL77ExUQJCQnl+/p/ayWBegc8cXe5ubk24dNPHYL5jZYOTWse4xqMH6AyuKaZCVIX1cRrCfhtWo1r05pCW6f+OWuWb7M1ywpto/4uzi1VY/AEZaW6avna0+zU00+31q1/GAShsK4/z/Mv2ONPPG7FUZts8DEZapaXYQnKSJFNYOB38A9sqh3Pht6CLbJmsZo3q3Rq/eIElXqcY2PGjqm0vITj+NEwJUAWddyHH6pM6T4x9WZZn4PS1eOpnbXpkqIblsZg9PSyUb2UJr+11uZ8lWd9e+5rV131cztMS8T/WCVtZCEAGKaLbbJo0SJnsNu1a+foz1Cgm6ixqR+NUwJkMCd+OsHuuutOW7BcTR17j7ImXYdbdLwmXdk+7F4wXbtJXG+495i0pVeFGxZblthORetnWxuBTWMvGmvnqfyNJXHDh+t9on5SN998s836frZZ066WPvBMrZzXUScRA8Ad2Z2w3PZyZlgBOqF7lHjlF8AnsWPz13xvhfPftiH7drfrtWx5ly5dfpBgCD+//9tLwEugcUqAviOffPKJ3XjDH239hjXWZ6AWh7mgvTXvkKhFDMq0GI1AdFGbiI1gBfN7YHPWrcyzr9/Ryq/jNluheiPCQvq55vCzzj57p2CIeZZeI/+8+x41sS3Tql+tbYh6K9KiAXCJYmJXziefEla9OkG6PlLuvArccwQmvPPYclvyTZSdd8E5ds3vfvuj+QmNUzPq1l2jp59Nnmy3/ek2+ZTzrWu/FDtWwFO77k1cSSg6yaC0LWtjoU1+Z51981GOeh0KeLr+OttHK7/uzUHsBLgK6+mJJ55wiaS8PDXPd+CtuabQvfr0tHPUM2e0eqD5fqF789uoe8dGf4kzHlJ/pw8/mWixbfe1dDGe4rR4jFPa7R6lu/Idjt32+5B9ZFXR4uxVljvvQytRs/Ee3bvbJZdcaqefcfpOIP+OOF5A/4MPP2pbS1Mtte+xlqwVmbc7kOUH3v7QuNO53/FggyFDL7CrcMsyy1043lK2LbXjRx9pl4iw0q1bt2Aj/1oLCdRL4AllYrntt996yx5/9FFbuGCR+o2YVrWLseaZ8c5ByNlcJIZTseVq9ZESOQJlxWiTSoi0MklaWpq64R8giufZdriCe4LqytB2QIMPPvjAPSBzZs8UDTrRDqTH0+DmauAn8KmcoSe6tZRU/8tPcAAU8i8QuDX3yy026a116pWT6ozshar3b52ZWYuvx29a3yUArR4j+8//u9smTZpoKep/N2h4Cxs4LMNaaBVGMkBFhWU255st9vFLay13Q5wdrZLMK6+80vr07Vvfb99ffwOQACykBfMX2L/Uj2Tcx59YQbKahfY7yRIzu7sVc5yzgHllrnaOgSZqAU6lBVstf/U8ldmNt+KNCw1+1H5aDvza3//ODtIqIZWBqtj2hSpxvuOOO2z8xx9bYXQT9ZQ6QUDXYNlWNYMMQCadDyeBoVPqdxgJ5e85W87vcryLty63bbNes4GdmgrMutGtchde+lJ+FP+vl4CXQGOWAHZuptiWfxLo/eWXX1lCUpTYyc1tyCntNG/HCrAuZxwBQhVklaqBc5H66OSL2Z5vC7/PsdXqwVRWFqO2DEk2+LBD7UaVC3dXUBTuW9JL6v333rObbrjJCkqz7IhTMmzoie3kQCq+kR2j+kN5eGfM9G+FEj8FXapuzssqsfefXG7fTci3E0883m7/6599YqgRKS7Jmblz59q/773XNRhv1T7Bhp+RaQOPyHCMOETBXFhSJHacWHgfqOn91tUJ0pXj7Jrf/navt28IvgqYT/R7GvfhOJvy+RQjgdVMDaD36bePHXLoIW7xDz8XB9JqPK8kuVeuWGnPPfuMPfn0s5aXlOkYT4kZfeXHbWc8IQ5n/H4oF2xpqZp+56+ZKTb7uyq1W6Wesweqh/IVNnLkyB9urL/wC4NezQ8//IhlFcVbcs+jLE09paLj1PA+cCJ33lPvcAHlg/OGSkusYOMiK1ryifXNiLLLLr1EbSOO8YnMQEi1eK2XwBP3h/KiUDQoe/WVV4X8L7KC/EIrFTJJDt4xkghG5CzExsY45WBlo569ejrkf+jQoTZg3wGVBj+B/DjHkiVL7GnVolJqkp2zVavoJdg+B6XZgAObWUa7JPUeUThFqxMFOdE6HyDX1k2Ftuj7bJsxYbOtWlSkRpOd1GRyjJ2qlZyq6rwfnNO/NiwJYNjIcL6pUrunnnrK9Q1jBcT2XROt5/5pltkp2XK0wse0z7bY0nnbrFXLNnbBmAvsTFH0Mz1I2bCUoR7fDSzTj9V4FwB1wZLlFtWss6V007K3rbuIsszqdGKaRuVbWWGOFWxZK5bTSivZvMhKRYkuLciWHY6xVmKVnqV+DpQ2V5flXKsVSB556BF75umnbavOm9hhoKWrvC9Wqz3K0v7XH3BAV/lb7v3AUQiiNSsRRXqu5c18yw7o3tZuEvDUo0ePnbJi9fhr8ZfuJeAlsAclgJ2Dofz3v/3NlsrOxSeadds32Tr1TbZkNZjNyym2DSsKbMOaItu6RSVDW0vFwBdTSaBRXHysZWjJbZb2PvOsM91iMomJOkDYADj4UgsnXK8+d4sWLrA2nRJtxBltrPvApm4Vuyj5ki4eCgIvvQIkEPzApN8koOutR5epp5TZCT85zm67/XYPPIXJuCH/CUCKT8lqyX+7404F0CXWWzHJiNPbKZmppseub40qQwSMfqEFjia8stHaZ7YXK+Riu/Cii5we/Vjywf8ljoLlwu/0B62s2f6PdT3+PP97CaAHW7Uq4wcC3x9Qud3CtVlatfhIa9J9qJqLJ0lPZADx5bYTOvjd2UPB8aUFuQKd5qix+AStXjzPmqY1sdHq7XTZFZdbnz59dro5F3+JpPLqyy+75uLrNuZYQueDLX2fYywutbXi9gqldtqb82Bry/3J8sMJRSh/T5+VbNuifk+TLbNksV103pl25tnnVIshlB/B/xsugXoLPHEjKBX1oqwQsnjRYluyeIkDitZvWCeQKEf180VSzHTrKNozZUO89hPNlN4i4VmocMEEf2/L3WaTJ39mTz7xuH2hhpBQRqOjQ9aiZYJ17JZkrbQKWIqWCoUijVOyaW2hrV5WYOtXF4rpZC7AGjVqpICnC63/XlxNIrhe/1r3JICjAEOPFRWoNf5++gzLzytUMB5yjmaoVCi+avPT01Nt6BFD7SL1d9p/0CDfCLnufZWN+orQ4ZdfesnVyrMkLdFWVHJzi05IlT1NUEaowMoKcvSjHmGlRUrg6z+B/pQ1U8p8/PHH2/nqc9devcKqWxEERsAnH31kd915py2WTS+LayLHZIiArsMsvol65MVQTo39V/e+7Ys68MWUv6dfHPVUz1TeFsudP8Fs5ed25BA1Vr3+D75PGYLyw0vAS6BKCWyWnXtFgQqrzq1eu86KC4tlU8rBpdIi9RcpVHJTNiZOts0lNWOiLSUlWWXp3Wz48OFa3vsclzSqzsdcs3q1W0r8cS2SU1RSZK26JNqhx7ayAQekC+AimalgS2xoYjD95YxbSYn8CPmX0z/ZaFPeW6/zp9opp51iN6iEODmZxs1+NBYJwB764vMv7B9/+7vNmDHDYuJKVXKXavsd3sw69EgRkz7alszOtvGquNiwvEyskP3tl7/6lQ0bNqyxiMjfZx2WALE5rL3HVLH02utvW0lSK0vqerhWSx5gcclN5NdpqUZGlFaZKyywouwsrfa90oo3zLEi9Vkqzd8owEcrcPfuox5hY9Tw+7QqASCSCeM/GW8P/Oc/9u307yy2ZVcx9o+xFPWWAlTSybajTXrV/6BMYAvlAJT+3v4expjzFgA8la4U8HS2evidWeV5uXw/KpdAvQaewm8JZQFdp7wJmicBP6sYkXXaVZSdY6K4n0/53B5XXT4rgBUVFAkokEeg40fLOYjWM+KyUfJPABDQ04TEBOusJmTHKdg6+ZSTXK+cXb2G8Pv0f9dPCaBHgJeskvj5lCnKWm12+hotx7VFi2ZapeZwZ0APOPBAS/E9lernl9zAr3rdunU7GKDr9Tu2tkwUZCZpaPPRYjbRjRdb10QM065du9gRYpceqYCsu9hGZDyrC8gC8QX99WAJrtbKkDqDlsBtY/Etu1t8q54Wn95OPaZSZHsFeml5XI7pmK5iE5QVbnH1+AWrplrxmlnWpW1r++nPfmYnnHiCAkR6q/nhJeAl4CVQtQSYqwnov1G/ucVi069csUrJow2WV5Dv2BvxWp24ZUYrt1hMq4zWNvjwwe6nebPmFknDWXzTad9Osxuuv8Fmzvze+QHxWtG7c/ck6zOgqbXqnmxJaVr2WwBUUUGJY0WvXKKSvlk5tmqB+uWowVS/vr3st7+71o4cObJaIL/qu/Sf1FcJEJdkZ2XbxIkT7ZFHH7Hp305XX9tCMfSirGmrOMUf0bZ1fbFtyy6zjNYZdrzmvquuvvpHK7Orr3L11/3jSWDbtm0urqbX0+dffK7Fl9Qmp2kbi2vWXn5dU4E/6tNZvMVKstdbSdY6+XVizpcWk+9UGXSSdezYyY4/4QT1Tz7TEUuqunLIKd9/9709/NBD9vbbbwvQT7LEjoOsSa9R8iPbuKooOa1ud54rBklMN3bgUlqkTOcu3LTICheNt87JeXbRxWO1AJRWXBbG4EftJNCggKfa3XrkW6OMZOHnzJ5j76u077PPPrMVK9Q7RM5JqajP/ACLwnoiA0bPqAED9lXj8tNt2PBhvrwuclE3+C1xOLOzsuy7776zj1T7PmfuPGuj1T2OGDpE/cYOFzMkM6LAvMELyt9gnZRAAMTPmjnLrayD47tw0ULXN6+zGKVN09OtnRhNvXv11ko1naxDxw5uJbnqGE5V3Sg99j795FN78sknbPqM6ZaXKzaVnp+oWDGektSXLz7VYpJaWGxqK616p3I/MQiLc+SkbFpipTkb5LTkW5pWLj3muGPVV+r37jmLBPSq6nr8+14CXgKNSwLYuxIlMWHQb1J5E35gntgm9Kdr3aq1mO8txDyKU5ld7YMPAq+JEybav//9b5s1a6ZaRQjEV+IyLkYlScnRlpQe44CnggL1lFI5X+E29SoV0yo1vYn177+PSvLPt5EjRjqAv3F9K/5uAwmQ+KEv2SMPP6y4ZIptUVNvEuMUK8VLJ1u3Vunn0OFihVxo/fr3D3bzr14C/3MJYFtzsnMcGwn9nTnzOysRSFQs8gjxtArcXCyE7xgtoD9WAE9CQqJlts20gw46yI4cMcIGDRwoG1z9SvGch2b3H6lVxKOPPGqzZ88WyKXjtehiCe36W0LzbhbbRD4kyD99c2CSuFEOQtHbqaw4R20blljesi8tMWe5DTvsYLv0ssvUs3Q/H69tl1ZtXjzwVAtpocA4HquUgV+4cKHKQBbbimXLbIvqVfNVgpekh6KHekh17d7NuqmpJI0lAaH88BIIlwABNHRpnE90xFPlwyXk/67rEoBdCjOJBqKsUNexY8eIsv21uS+ekVlyFGjGO04LPaxaudIKYVnBbNIzBP1ZnFNX+gLrKlhtFOZVnIJDVvC56hdXO9YVbCs/vAS8BLwE6ooEctXKYYoAgxdffF5LjE+3LZu3iP1U7HqFlsq2CWqSdQOAilZSE2Z0Szv22GO1Wt5Z1rdfXx/01JUv8n94HfQMo90IfcPGvf+BfauVvotKSlWG1NOOOfYY1wOnpYLzXUn+/A9vy5+6EUjAgU8C9WF/0lvvuxnf2WL1VS4sKlTJcZKlKjZKEXO+Xbv2Ysx3t16Kr/sLQGXV0EiYpYEI8RUBnyZPmmzPq93JN1OnqpIpW4s5yHtMSrOYtFYWDfiU3FK9RDOV0Ex3YFdZUa5K/JZb0YYFVrJ1pcWW5iup2svGXnyRnXTyyY7BH5zDv0YuAQ88RS6rKrcMmuexAQCCz6pXKSr/gZeAl4CXQK0lAOD/vTK7k7WM9JcqV50/b77lyGEpITsmp4LVoPS/bK9WhVLJH3Z4gHrqnanlzEeNGuVL7Gotcb+Dl4CXwI8hAYADmkV///1MmzJFbHoB+StXrLA8JaWKAdhLy8Qc7SgmaXsXdNErzy888mN8M/XrHATxsIRJisOEYv7z8Uj9+g4b89XSHme1et9NmzbNaOnQo3sPETi6Od+NFgl7InFIk/tZs2bZ66+/buPHj7fVWl2vvF2E+vZpRT3HsxIbKiou0S2IQ6/SUElheVsdyqvFcB01erQDnvr27deYv67duncPPO2W+PzOXgJeAl4CXgI/lgQA+clczVeJ6rTp0x3bCmebxuc4EElJidYms4317dvHUbEJ2HxvvR/r2/Hn8RLwEthdCRCAsepTQX6B5ai8GDZ99549HDPaLz+/u9L1+3sJeAk0ZgnAfspWs3L699E6Z9o302yNVlLOV3KTRGaorNSx6UlmUu5HD158yGbq33fooYfaeeedZ4cMPtQzCHdDiTzwtBvC87t6CXgJeAl4CXgJeAl4CXgJeAl4CXgJeAl4CXgJ1H0JwBAkWUn7BkCor7/+2hYsWCDQP0stdba5VigA/ampTVwj8yOGHuHYTiQzY+hw7scuS8ADT7ssOr+jl4CXgJeAl4CXgJeAl4CXgJeAl4CXgJeAl4CXQH2TACAUJc/0FGUVPH4ApeiLlpiY6Mr9KPXz7Pk988164GnPyNEfxUvAS8BLwEvAS8BLwEvAS8BLwEvAS8BLwEvAS8BLwEsgTAIeeAoTiP/TS8BLwEvAS8BLwEvAS8BLwEvAS8BLwEvAS8BLwEvAS2DPSMADT3tGjv4oXgJeAl4CXgJeAl4CXgJeAl4CXgJeAl4CXgJeAl4CXgJhEvDAU5hA/J9eAl4CXgJeAl4CXgJeAl4CXgJeAl4CXgJeAl4CXgJeAntGAh542jNy9EfxEvAS8BLwEvAS8BLwEvAS8BLwEvAS8BLwEvAS8BLwEgiTQL0Dnug+X1ZWZqWlpe4nKirKdZ6n2zwd6CsOtuOHwbKIbFvVCI7LK8fhJ9g/+LuqfXk/2JZzcK5IBvtwHwyuv7rri+R4fpu6KwH0ih9WTgi+c/QE3QrXzYq6GP5Z+B2yLcfjNTheRV3k+NXpVaTbBudh+4qDY/MTyTNScT//e8OQAPoQrtPoIT8VR6A/vLerOo2eB89LxWOH/841RbptxX25xuBe+B29xi77lUwqSsn/7iXgJeAl4CXgJeAl4CXgJeAlUHsJ1CvgiWAiNzfXli1bZrNmzbKVK1e64KB9+/bWr18/69KliyUnJ7vghG03btxoixcvdn/36tXLmjZtWqmECDKys7Nt4cKFtm3bNuvZs6c1a9bMli5daqtXr7Z27dpZ165dqwxAWHpx+fLl7nratGlj3bp1s7i4uErPFbzJUo0rVqxw15eQkGBcX+vWrYOP/WsDkgCBMHq1atUqmz17ttMrAtzMzEzr06eP05f09HQXkKOLWVlZNm/ePCsuLrbevXtby5Ytq5RGXl6ezZ8/37Zs2WI9evRw265du9adg/3QW56JygbXsGbNGlu0aJE1b97cXUdKSspOmwbPB88c2/NsBWAWIEJaWpq1bdvW/aSmpu4EOux0QP9GvZcAOo3uYYNnzpzp7B82DT3o27evde/e3ekFQBED+/r99987gL5///6Gvgc6FC4Mjov+b9682T0fLVq0sHXr1rn3OD56Hh8fH76b+xvdREfnzJnj7Cl2Ffta3UC/seEbNmxw18g8kJOT454l9g+u1wNQ1UnRf+YlUL8lgB3gBxvCawByV2ansH8MPqvs84qSYNvgeGwbnCeSfWuzbXDOYB/+Duxv8Jl/bXgS4PsOdJa7wyer7HsP9GJX9S7Q+cqOHS7VSLcNno3w/YNr5NWPxiOBQEcr6sXe1udA16qTcqDPkWwbHKc29xLs01he6wXwxBdYUFDggonnnnvOXn/9dReIoJAMlKFTp0526qmn2plnnukCaLafMmWKPfzwww4E+tWvfmUDBw6s9HslAAcQ+M9//mNLliyxX/7ylzZo0CB78skn3blOPvlku/zyy61JkyaV7g/A9eyzz9rLL79sxxxzjP30pz91gVWlG+tN7gcQgmt7/PHHLSMjw7i+0047rcqAqqpj+ffrtgQAj5YKwHzhhRecfgBQYsSCCZXv/oQTTrALL7zQBdm8TyB/xx13uOD32muvtcMOO2zH9uF3y/H+7//+z7755hu76qqrbMiQIfbBBx/YM888Y4cccohdeuml1qFDh/Dd3N8E1++99549+uijtv/++zsd79y5807b4tRwTbfccot9+OGH7vqDZy/YuFWrVnb00UfbxRdf7AL1moDXYD//Wv8kgD6g008//bS98sorDnzCpjF4BcQ85ZRTnO4BwgPYYF//8Ic/ODt+55132j777FMlQEli4e9//7tNnz7d0P+DDjrI6fTdd99txx57rF199dVVgrH5+fn2/vvvO1096qij7He/+52zr1VJmWcRwOntt992zwHXyeA55D4TExNtxIgRduWVV9qBBx7o/q7qWP59LwEvgfonAWwW8zTzIbaAxA3gN3aMZCBzdJDQ5O7Ydv369YatIdHIZ8F8Hn73+JYA6Fu3bjXmSAB3klAkNPEn2b+qfbmuSLcNzhvsg38JQEDStKrEU7CPf62fEkC30FP0C30iucN8hU6R1OR7D/ww5jI+37Rpk9NBdLqqgQ4Fz0JSUpJ7BkgqEedwHI7NeSob7EvsFcm2PEckTHnmgsCeY6K3XDfPB4lMrsEnfSqTdsN6D33GpqKjJBrRV/QAG4ztRBeChGOgz9hVkuUk2asCRNEt9BldY3+25T2eG/SaZ6GyhDvSRZ9JSrIt+sq+VW1b8dsIns2K90IClPsIv5eK+zWW3+sF8IQyTp061e677z6bOHGiC5JPPPFEx3LiC/7222/ttddecwEQ4A1BAl8uwNMjjzyyA3giuK5soMSwjwjCcSg4NhM2wNMbb7xhJ510Uo3AE4AYwBPBd03AE4rM/dxzzz322WefuYmAgIr9YG350TAkgG7OnTvX/v3vfzvABlDn+OOPdwAoEykMIkBUthk5cqQDjmA4EfwCPMHuI/AePHhwlc5pEDTD7AP0hA2CHgMKHHrooXbJJZdEBDwByl522WVWHfD0pz/9yV0zAT3XicOMLuP0fPnll+4ZGj16tP3iF79wDL6qHOqG8e02zrtgwoaNBDAECAmzCZBp3333dUASOo0dRKexhddcc41j3bHPdddd55xSdLs64Amdxu7CPMKew9pDpwFYjzvuOAc8wYKqbNQGeMKpIMgEeH3ggQccI5bkBeAtTg5zAs/nxx9/7Oaam2++2Q444IAdzk9l5/fveQl4CdQfCWADmGdJ3DBnfvrppy7w4Q5IrmB7SGaefvrpzifkPVie//znP53fyZxIgqeqoIeABT+SxNOvf/1r+8lPfuJ8PkD4oUOHGvsHwVS41PBLJ0+e7HyAI444wv785z/XGIBj/7CVv/3tbw0bic3Ff/Wj4UggAHcWLFhgr776qkua4P8xN6OfBNKjRo2yc845x8VK6BdB/DvvvGP333+/kUgn0V3VADgaP368kejBL0RXOT77Erz/8Y9/dPN3ZfsTnOO/klQHfLrhhhvc3Bm+LdfK3EuClGcJXxl/MfgBbCJhOmzYMEcowN/04FO4FBvG34E+4++9++679uabbxq6DSiEXUWfjzzySDv77LNd8g/doCrkrbfespdeesnFR8T8VF5UNrDv6PPzzz/vCCrEOQBR2GUAevbF56tsoM/4rmxLnMO2EAGqGtwLNpgqEpKZXCO/EycFzyaJTOYUfMlGmxSQoOr0kEEKqZQopAAmpLKHkILakJTyB9esrFBILI+QAKOQDGVIgURIBjI0bty40FlnnRU677zzQgJ6QjKoISlhiO2lCCEZvx3H4XcpWUjKHtKEHxLiGvrb3/4WkkKGFGSFpKg7tuWagmMp4xBSaUdIIFJIzkFIzkFIKOyObSv7RQY5pEAnJAUM6WEKyakJKUgL6aH7wTVVtq9/r/5IQIYqdNttt4UEeIbEaArJuQ2hO8FA177++munAwrEQ5roQ5qMQ2J6hOQ0hMSECk2aNMnpKjrLD3qHfgYjXG/RvSeeeCIkcCh04403hsSICjZ1uoXecxz0Vk5xSMY4JLAoJOciJLbfjm0r/sI1c03o6fDhw0MKxHe6DwFP7vkTOyUkEDgk41vxEP73BiIBbJ2CJWeLx4wZExITztnN4PbQFSUCQgKjQui0WKTOFssZDSkAcnZu2rRpTv8Cna7KFvM+uo7tVVAYEgvV6TT2Mxjof6DTHE8OdkgsrNB+++0XUvAVEogVbLrTK3MB+q9y15Ac3NAnn3zijlVxQ4FP7jhiboV+/vOfu+ez4rxRcVv/u5eAl0D9kgDzpYIKZ6vEmg8JeA799a9/DSlZFBJbMiSWY0jlvSEFKyExMd0cKran+5t5HZtRcU4Pv3vmWHw9JYVCAtOdfREwFFKCMSQW/U72puL++KP4tQK/3Pn4u6bBNf7sZz8LKaAJKXkaUuLJz8U1Ca2efY5vpQS88w/VEiR0+OGHhwQwuhhErHSna0q8hxSsO18NvSEeeuihh0ICcEK33nprtXfM8T/66KOQkj5urucZ+eqrr5yfSpzC/F3VwKcl1rrgggvcdVS1LfM6vik+qgAD95yNHTvW+cnEa/i++A/o8LnnnhvCf/CjYUoAv02Av9Mvtc1xMTe+G/EQuqpkfUgJcRfTBDYUu/rggw863b/++uurjbnx88SCd/aWeAz7TSyG/cUugxNUNdBndPiKK65w14G9r25wLrYBdxBw6jAB7kXgaohnk3vB9vMcCWBz8Vx1x2uon9V5xpO+SJMRdBlpEG+yRgp+dwIcobSB/pOdBh2FWQLyDuMJFB2EUUrk3oO+R98Oyumg8fF50FeH89GjhHM99dRTOxhPoKRQ7MgGkAknQwYqS2acrD/nItME46M6xpMMrkNAKeubMWOGy+iDvoKOcs2cB4q3H/VbAuiaJmvHXCJL9Pvf/95locKzm+gdpXHoDnpHZpX37rrrLkfP12TsMqL0x5GD68rxKD2CkYeOymi7ElT0n6wQ+oguhTOe5Hw4+ipMO3SVfelfA8OPcqlIGE+33367o0WTAeMZDGjcfFMy5o4Fw/Hl+Losa1WlqfX7m228V4/tElDqMvDokyZxl/0J76GEPUOnyTDBBhDo6vSG7DulAbCgsLPotCZWp/dsB4UfnUKnYU6h09jpQKfDGU88D1CyYduxPfvCvIIx9Y9//MM9b5TaQY+ubJBhQ6ex5egsGWLOVXFwzzBqYWlRwsD8Q1l3VQyHivv6370EvATqrgSYoydMmODKcXnOsRWwN4MsNPYFGwUrScGHKfhwbF5sjsApZ3ewM2TABUY7W8a8yk8weB97RhYc24KNwp+lLB7mMKySwCfAFrI95+V3bAzXhz/JtjDkKx47OEfwyr4w6LFRsJ1gAGDjFKC57HqwnX+tvxJAN+hfiN4oYHYsEErP8QcZ6DGMPFi8/MDkQFfRBfw89BXmiIL1HQtpoGfoVTCnoXtK5rg5Gn2lrO67775zjGN82b/85S+mxM4OIXJOfgL9xb/817/+5eZhWHrMyeEDXYVtwjXCemL+hSkfDM5PfESchM8B04TnILjGYDv/Wr8lgB8JOx4bRYsEYmB0gZiagV7RTgQdwZ9E7/Af8cHQZ5hIMEexecQb6BXxfLg+E7fje/I+/irPECx3Ynn2hYUUjHB9hvHE9QXbVoY/sG9wL1RmCXxy90KLHu6FawruBVyBqgAqsGAeVnyWgmto8K8yFnV6wDxSTxCXwVbZUQgWSWVDX6rL7IA4glKCooJkilbqsvMwMToLNVXwEBJ1z6GO+tJDUiq3Paim+tO4LAHMo3DGE5l0Mu9kqzgmGQUyYaCXAwYMcIg9GXmyZdUxnrg+AQMu+3/++eeH5FiERMcLiYLtEN8vvviistvz79UzCShodog8jDmypQqMK70DGUqX9US3YDPJeDl2EUw4slPorQyX0zUF0CEBpS6bRFZJTohD7+V4hOT8OvYGjKlwxhPHRa/GiKFCRoFnoGPHju65UBmfe7YiZTzJyLvsAYwpmCYcG52G8SRw12UleO54Bv1oWBIQIOrYpGQiyU5WZNOF3ynfPzaTV3RczqizebBWeSY6iV1ANlMgu7PHZEh5RgKdlvMRUqmoywoJHN2J8cRxeQbILGGLBVo5ndbCEI69BEugOsYT54FNiM1Gp2H08exVNnifeycTzL344SXgJVD/JYD9Yu7EL1QwXWn2mTkOnw8mPaxl5tclYgaTAYfxxGfYLZXkhlROF1J7hxCMTOwLA9sBS1QAVgifALvFPszpCqZ3MJ7wX2GlKNh2jGFYw+yDrxhsW5V9Cr4JWAACFhxDigy7kq5uvoehGlxPsK1/rX8SYO4htnj88cedzjL3wXALH+gYjA7m6IDRgW6p/C2kRZhCKpVzfiPMdXQWfw0WCL4cA13kPAIE3BzPvFcZ44nrwfejIgVGCUxj5lSOO0a+ptqHuHk1/PqCc/D83XzzzSG1hwgpqfSDzTg2zwuMaT7HP+VZ9KNhSQCbRYWSEo+uygO2fPjge+d9bDU6ha1FN2Dw4Usqqe/8S2JpATohtYAIqbxtB9MT28d5qJTieUFnOR6MJ44Hu48R6DPb8R42GH2GwRQJ44lr4hkjFoOlxzMYPoJ7gT2vthGOBcvz1tgGKHWdHXwhSzTJQ3lW5tsZJwLeSEYAPGF4tZqdC3pQJAIgyit4H2fisccec2UfTPgoImVHGNFw4AmlQlkvuugiRwG96aabQsoCuOAHmisAFMEUIFl1wBNOCOAUyskrQZXQV0ePBmTAWcDQ+1G/JcD3LDaFC56hWCoLFdENYSTRRcralLV0pW0ASegtgGhQwkRpJw4uhhQAdaiCZ9U7O8e4IvDE5xhhSlQBSIXuO5CIEimxqlyZEUBUJMAT1GuOgePy4osvhsQwdI4LlFiuC6AAx5d796PhSQCbSIBGGRsOI7Yr0oH+UgpNaQAlydhgQH9sLaC72H6he++91wVf6KwYASFAUQKvyoAnHGUcEYCs3/zmN87BxVFGp7HFALTVAU/MIzjKAFU48DyfOB5+eAl4CTR8CfCsE0yrz0bo4IMPdkFCVQEASSF8PXxRwB9sD4EI4Db+IH4b4DcgOmA6QQXbcg7maHxCsT5CWoDGBffhwBPnJQgHICLIJsHEnMx1USrHeQCpqgOeOBcAGDaW68FX5f44LyVX1SUJGv633TDuEN+QoBgfDj3BB6xsoAvMb0ukg+gE+hsAT5SMq/+T89dInJOE55U5mGCbc7AvyXCCes7FvuHAEzqLbqu3rdsOX5XkD0kpylUpJaoN8ITfyLmDHwJ0njP8DWK/4PPK7te/Vz8lgA6pd5gDjvD/sJOVxb7oM+/jFxIrE18DJAE8Yetok0AbB+JvbCc2mFJNStnYjwQosT+EEfSZeCgceApsNUAsuosuY4PRZ54NnhnK5KoqteNeOC4+J/pKex4ArsoGAC+6HdwL525so04DTxghggmCELJL1HRGinoHwBMKSQ00ihd8wQQyKDlKCziAAa0JeKLXBwG9mkCHRPl014WycI0EVTgiBEEqyagSeAqy9GQiOA5BVaDw9BTgOrlXMgh+1G8JEMgCSKJjBMORBunoU9BPiQAfncNwMjC2AJP0BgPlx7GoCXgiuMfRRd8AszC4wUCnOQ7niQR4AlwSnTWk5n4hlQ3s+FEJqjP4AFNkHXBcgmctOJd/rf8SEDXe6TSAPY4gYHykIwCeggAMZ5iBbtNjBR1k0gbcqgl4gvVKlpagEZ3EGQ/0jecOnQZQqg544rw8W2ynlR/deSO9F7+dl4CXQP2WAL4Y/hfMX3xE5ufAhtR0ZwHwpJINxzzRKsguc022G5CHYzLncw56zOFjYmewNwQd4cAT8zrJG8ByEp8EPySZALAABgDrYYBWBzzhF9P/hOAL/5I5GLCJ/QAbsLGR3l9N9+8//99IIIgfzjjjDMcQQY8iGXzvAfBEYA5IyryJTpAAAjwlWKevKHM8ukO8xDxPrBMOPOFDElQDTpEcgjWMvqOz9LglOYl/GAnwRAIfnWWuJgbD9+X4BPjEUiSpSAzxvh8NSwLYLFhBgOuA7OhipCMAnujPiT5jw8EHAEIhkFAtQq8wdApfj0Q5+ohNVfnxTsAT/ij6DOiE3tNbCnuKDnJtJBUAs8aPH1/pJXIvMPBhxZKAhwTgR9USqPPAE0EFjA4CE8CZyhDRym4vAJ4o/8FQf/755zs2I2BSHWZoqFgiNLeDoVET8MR14ECghOHNxnEuoIoCHFXXXBwDjrEHBEBBVY/vHB4cBNgjUO9Ab3kAQFD9qL8SIDhmUoVCStYmUhZQADxRakeDcCbgwGFksodmigHF2UUnawKe0Guam9IUPLzZOOVDZGFB8yMBnshkYdBxRtB36Pw8CzT3IyuAg4vhxiHi+fOjYUkg0GmSAEzIAPaRDoAndAT7RkP9IIgiECMA5Jg4BTwnNQFPZMkAYJkTYN9VvA70DicjALKqai7Os4TuExBiiyN9PiO9X7+dl4CXQN2VAHZCfUNcwA1QEyR3IrniAHgiI05yiUCdQfBBlh3GJaXD2BjsDz4hSclw4Il5lH1o80CATZIK2xjM9ySGYHUS9NQEPGGbaUVREWTiugjmuE6CsADsj+Qe/TZ1TwIAT1rl0PlYxC6UdUYyKgJPAEzMw7AtGOgfbRjw7fAROWYAPJHYQe/CgScCbNgd+IwE/pTDcQ5+gnIj9DBS4Ek9pFyDcZhX6CoAbHp6eoiEZgBIRBr3RSIPv03dkADfKaVslKWRTAe4jHQEwBMgEUwmYmkG/iRtP7Dp6DOxNLYdIKgq4InSPGw6viTHqxjfo/uUAqKH1QFP3AsN/4nbiO9rcy+R3nND2q5OA08YMjLYBPCg6EzgBMuVDbbly4eGx4TPJEtWHLScSbdivSXGUUuDuiAIZasJeCK7D/NKS4M6IAFkFQUPRvAQEMBXBTwBJC0RQ4WyQWh89NohOMK4kzGA0kd2i2wZlGsy/37UXwmQQcWAUVJZHaiD3jL5o9cYSPSK7E6wqh2OBtsw0GtQeAxosLpjTcATes/qjAT8vFbUKxwMLbHrDGp11xiAYVWtasf14fgCzAIgwP7jefGjYUkAgAewEbuFHasOrMFJZtJGpwNWKFkpMvroN+8x0H10EL3ByY0EeILFB/CJ3cQ2c55gcF4cCYI4sqhVMQ05L84BFG8cccCsqsB+rpXnk7mF4wfPY3BO/+ol4CVQvyQA8ATwTCAO8FyVX1nZXQXAEyUVAE0BiM62BD3YRxgl2EvsT3XAE3NwwLwi81/Rr8RGkWjCJ6yu1A57BGBFcIS/QbKJc/NDMAQrBf+ZIM+P+isB5h4CbNqEDN1F4IkSPebuYP7lFV+NRCa6w9xZE/CEjpPIh+FOzIPuBQOdBbzCV4wUeILRh+7CvOKH55H9uR76m3EcAATu34+GIwHideIbgCeYoviBkQ5ibuJw2EW0Wgj8PPSZhDzvoT8ATjUBT/iBlJLS4xn/lGcgGNhjgFn0srpSuwB4Im7zwFMgvapf6zTwxGUHoA5sIibfqsrQAJpQIErVyMaD6AfAE028K5YY1RZ4AkAg2AkYLDCvMM7B4Hg8BDBUqgKe2J6me9Tg08wS5STLAFrLD0EZWS8y8Bj0ioBDcB7/Wn8kgD7SQ4bvGdZdxUxmxbsIDBsTPyAozBAcxz0FPKH30PgBnmBeARAFA+ebCR2DGinwxHFY4jncCcDw8j4OEawnHBMfoAeSbhiv2DACLbJC2C4c1srAGgIxsqJM5LDhCNToKYaNQzd2F3hiDtCqOe46sPXMEcFAL+kbVRPwhG7CNMBm4/RCocZpDh9sR3YXZ51FAnBQwnU/fB//t5eAl0DdlgDPMP4ivhj+FwmZquYrghmCF8ApbFsAPAGW49MFQTx3zDyPfcTWwXaqCXjiuLDgYXpgKysei+vBD6QhNMmcigBXRelyDPqdUAYP0wS2FcE7P7D9YVtRjkLitKpjVDye/71uSoDvjkQirArmLPS3qoHuBIl4XknOUApKooUyomCgb8ynWinMAZTMnTUBTwTi6D2+LXpO6VIweK7ohwabLxLgKWgujo9acXCvJFVJlqK/ALn0q/Kj4UgAf4v4BL+KyhDK5KqywfiZ6CU2GH0m5g6ai2PXgr7KbBf4awBPsN9rAp6IgfD/iLmwlwCrweD5ICYjPoPxVFWPJ/SeeyF5ANDPeSO9l6q2C66hIb7WeeAJZfv0009d8E6zO6jD4QECykHGGtozzCEoxxjTPQk8cXyy7ChVxca6KA1ZehqFB2VVwUNQUWFwQGAL8DCQicd5qThQXAKhMVoNguwU5VEAA37UTwmgk6xKA+gJMwMjSYBc0chgJKmppz7+wAMPdEYL0GlPAk8E/E8//bSjssKSAkANRkAjJduwO8AT94RxZ0UJng+ALIx3xXsNzulf668E+D6ZhAGdyOpTOoIOVfye+Z2Vn3AYgzI2bB1O454CnnBI6YPCNVCexzMUXEMQyGFDq+vxxLcQ9KzCGSfow44Hx+FzfscGwzqgpIDkB46/D96Qjh9eAvVXAjzbPMtkzAniCRoqA9G5Q0re8P2waUvEWucHIAjgiYCFuT4Yuwo8UWYUDjxxTNgj9MWrDngiww+rn746gFTYvuCHfbFvsEpIGlUECYJr9q/1QwLoWRBUA8aQfKlMZ9Ft5mWYdLRXgPXG35Snowu33XbbjhvmmMRKMETw3XYXeGJuxOeEAFAb4InnK3wQ55HoQbd5RvEv/Wg4EkB3saXYPdijxEHE+5UNYmqAVogdNMHHVwuAJxL2QczNMYNnZFeBJ4DVYPB8QGKhKXl1wBPnBSMIeubCxK8qfudZBOwCMwDAreqeg2toiK91HnjCiKJkTPpMpiDfGEeCeEqPCDRQNFZ4wDiBwvOlViy121XGEw8CwQaMJ4IpFD9gJ0HHQ7FAYDHssFrINpGBDx6CQGEwxoAQILsADI9pJb1w8IxtybpxToAK2F0EeX7UXwmgo3zXGED0EtAUXUZv+aGMlOAdHaPkEoAIo7QnS+0whkzegAVDxUailxj6ibFDJ2msTFAdCfAEEw/wl3I/aPxcK/dIZheGE8fC8aUnm3dw66/eVnfl6A7LOeMoEMjQhBTbGOg0jLqnnnrK2TDsGJkfPsOW7SngCRCfQBH2FM4ydpnrIhOGTkOLps9KTcATYD+2m+cTvaVXBUEmcwfXTFYNxwAgFUe/KjZrdfLyn3kJeAnUTQnQW5MeSpQf4V/y3IcP/DT8TbZhnobNwZy6p4An5mFKTDptbwpeMVjBPgEeYMuqKrXDtyTBiu9JmQjzLraQuZkffsefwD+F3QUzH5/aj/onAb63YP4NmG34kBW/T35HZwFVYb7h29FWBF0IGE+7CzyRVCQ4pxwOv7Zi/1zOzeewR3YXeAqqATgWcRPJJj8algQCfSYBAMCIrQoHU9EpSBmwifDDACnxM/cU8IT/SMKA+IXSUf4OninOzWecu7pSO74VnjHAXfxJ2KZcc/i9BAQTfFRAYMgoFW1+w/p2q76bOg88cel8WWTMCSRYWhZWE2UcrEzHUvUENLwP8IQyAgYxoYOM0uOpKuBpqALx8B5PKB7NkQlucEYItAGeOCZGnnIlskg0AifjgFGHnkfGinpkromHqeIIqH4ESuGNzituhwLi5KDgODmABBWzaRW39b/XfQlgdHBumegJbNEPaNIEsPRD4necShp2AzhiTPm+Mb7UPYOwVyy5JBiu2OOJTBXsD9B4QADqmQEBALPQ45vUG43zB6WgGHe2Q0cxkDTg4/wdOnRwwFM4Cy+QcHBNgFf0JoMhhTPARMEr+sr9US5A/wEcYUAAPxqmBNBT7C7OL/qDHmAX0WkCHPSJSRUHAd1jBIynSHs8ERACKhF4YYsBZQGysNcAnUzy2Hr0DlsJVZ+SFXSavi3oYk3AE9eFrWY/khrsgy5TioDtJ7jk+ASFZHB51sIdCY7hh5eAl0D9kwCBLaAPtorSXMqISagwd/EZfhtBB/M0Ng3bg19ZsdRu/G4wngCTCGwAswjgST7Rh4nz4/Nib2AD0Fyc0qXKmJbYQvwL+obSGzQImCp+G9wHthLWE/4nttOP+ikBdICAljkXUClon0DsgM4CnlICj04ANJIshLGxJ4Enyuh5BmBTEYsRH3FedJbnh/mU9yMFnvCLSdijp/wQa3G9ALwsAsXczLxcsQSqfn57/qrDJYD9I4nISnT4WugURBJiHewgekWVBuwgSpjxLwE6SXjvKeAJEglxEj4tACfPFHaVa8P3JJ4ibqquuTj3xfYAvgBYJGapjCIRENwLr9wL8R++LLFTRXZVuGwa8t9R3JzVg6Hg11QaYXIUTJRL0xdoMnQWFRVlWgHBBDqZvkhTEGJpaWkmI2wykCaWicXGxpoQS5MxdHeqYMMU0JgcDbefgClTgGQymKaMt0lx3Lbq0WNSSlOw5I6t1Rfc57yvelSTspqWljcBB6aA3GT8TX2ajOOJ9rxDqlJedx0CtExBuykTYVq5YcfnwS9yGkzOhqmLvskBMbGrTBOMtWjRItjEv9YzCfB4aTI2AYpOb+VkmgyQu4vk5GRTuZDJGTQBRabm8qbA1um2AE23nZxTk0Pq9FxOrwmIMq3GYwr4Tai6xcXFOX0R08PGjBljcqBtwoQJJiaKybiZgFdTQO2uQaCVKYA3AVbu/AIOTE63yci6/dA19Dh8BNckdN5U4+z0PDAbPH9aVtrUANW0ioSpUbPJITKeFT8argSwl2KWmsBOQ/fkJLibRacFzJuAUxPQ7mwxOqJyEBPgaZqcTXRkU+bKYmJinA1HpwW8Oj0XwGNyrk2ZeeNZUSmde0bETDI5GqbVT0zZIlMQ5Wy2wHmTY2Ca4N35xUxwei/n29ligUemwK3aL4LnUSUtJqaWqXmre+6wxeg1z5kyuyYH3j1H0dHR1R7Lf+gl4CVQfyTA3If9UBLRzVnMXwo+3LOPTcFPFFvTzc8KJJw9wO9TcGJiEpuCbmdnsGUMfE4FUSagysQwIbHr7Ba+pUAkN9cLrDLsnPrLmQBzZzvxUzkmPqqY8c7nU4sJU4LIFIi7eZz5F182GBwbG6nEkykQM7H+TYnS4OMdr2yngMhdFz6zykDcuXds4H+pNxLgu8QPRIfQFyWBTAlF930SJ6hqwvl/zJfMheiGkoEmQMeIW9BX4iT1xXH3jG8ngMfU2sMU0JsCf6fP6tdpAq9M7UPcK/M3uipAyJRgcjEPMYoAAecP4jviyzLvossCx9x1sS3vhw/mV+I59FtMYxeHiSniNgvuET+V4zAPEzNp8RHDv/CjYUmAuBlbp97JTn+IW/DzBKa72ASfTACNKaHobJiIJk7nwAHw2YYOHWrqUeZwAPRq6dKlTp/ZT+1FnB+KPoupbyKouPd4HvAxseU8IzxDbM9zwDPFPACmwLOBj4v95G+2Jc6pauBLEiMRv/EsELsR8xPvEwfi6zJvBPciMKtRxkr1BngKvmgMJRMxRosvkglfbCMXFGj5zWAzN+ET5KAIBD4AQfHx8e5zlBPjzQ9GTU0ZXcDPtgBcwbY8EARUGDu24TgMJm+VTDkQCkegc+fObh+25RxsWzFA4ZgoOmAYoBjXGRzLHbDCP9wf1xFcG9cCuOBH/ZYAOsf3ilHDOeBvjBFAT7i+EHij40zA6As6yuBvdIjjoHfoBnqkrIDTSY7DtmyD7ga6GDirHBcQFGPL+cXkcEE5usY27B9sGy7t4JrQca4jGJwf/USneU4CBzz43L82XAmgQ+iZmKA7dBpbzKSKLlW0cegPgD+DRAE6w+eBTvMZustnvBfodKD/6DQ2FKAfvQ/sK7YVncZBYD8cC0Ap9kf/OV6wbU3fBPMF94JtR88Bgnk+Aa4iPUZN5/Cfewl4CdQtCQCiA2CTlAFswr9jMJcRzItt4cBu9axzNovkJCCPmMkmVrGJmbnDPhAoE5xgNwjUsUkclyAJsImgieBDfUhNWXRT9tvZKXwCEo4qzf+B7SIxxHxNYCRWyA/mZ+wVCS0tfOA+55qwl5UN/A4CfO6TZBTAg7dplUmq7r+HTjHvigFkYgS5QJb5kdgBnWXOI+AV+9fEpHM6y9xJoggdEHPd1NPJ3Sj7LFWgTgBPcK02CU6fCZ4BqQAB1DvXlixZ4oJyjqO2DA4gxUdVKboDDCAC4DsyPwO6Nm3a1Ol1sG24VPEdmGd5NgBUwwe+Af4kCYtVUKgAAEAASURBVCqul2eQ+diPhimBQJ9JApAERM/QTWwU/h76DKED0IdYA38RfQbkhGwCKIntQ6+wlxyH54MkACAW+qxSTRfzQCwhhkLnwRHYBsCec7IdCU712XXn5lz4s+g1fiVJgcrA/YrfCvcCiMvxeeU5qXgvJDa4F+w/x2+Mo94BT43xS/L37CXgJeAl4CXgJeAl4CXgJbDnJUBgAPtJjZFdQpFkDCA6gS+AU8WEDEE+zHQCFVglBPoByA7gTaYbxi9MeAagD0F2ZyUotbqcC5oI1AG0AzCL7QC7eR/wCvAL5ijHBxgAyK+4LdsDunNsroVrhcFc1eD+VIbv2M6AaSpr8UmiqoRVT94HgEIHYQbBSCIYJ/hGZ9BbwJ9gBAkaQFMSnugig2OgzwTgBMi8T4ANgw6943gkc9BNAnoSSOgZYACDv9kX0AoiAMlMdAv9JbhnW3Q3fHBetkF/OQ9/B4NniaQR10/QX/E+gm38a8OTAKAR+kwSEZ1Gn9EddAidbtmy5Y6bDvQZm4Z+UHGBjQ7XZ0BQ7B3JBWxwAIyyP3oLeM++6Dwj0GeYpMwHVItgxzkuc0IAqu64kCp+Ce5FZYPu2eTZAmRSWam7F66pMQ8PPDXmb9/fu5eAl4CXgJeAl4CXgJeAl4CXgJeAl4CXgJeAl4CXwF6UgAee9qJw/aG9BLwEvAS8BLwEvAS8BLwEvAS8BLwEvAS8BLwEvAQaswQ88NSYv31/714CXgJeAl4CXgJeAl4CXgJeAl4CXgJeAl4CXgJeAntRAh542ovC9Yf2EvAS8BLwEvAS8BLwEvAS8BLwEvAS8BLwEvAS8BJozBJoVMATDcJo+sXY1dW32D+k/2iAFx3ll9ZuzA+Pv3cvgcYqAXqBlpZst6WxUTua6+6qPALb7OyqVjKp7WD/ELYdu7wL+9f2fH57LwEvAS8BLwEvAS8BLwEvAS8BL4HIJdCogKeiomJ1qteS3gpSWmc2/8FKJZGIrLS0xLK2Zdm2/BxLT2lqaU3+u2pEJPv7bbwEvAS8BBqCBPK3ldjKxdkWHRNl7bumWUJizG7dVr5WDNm4fo2lN21mTdKa1ho8Ki4qtCytXBIdG2fpWi2qtomFcuCL5XtjdhtE2y1B+J29BLwE6qwEXOJSoHt0TO3BcW4KO1NaVmqxMbG7dY9lpWVKooYsNm737O5uXYTf2UvAS8BL4EeSgEsukvHU2NXkoktOav8on5x0cvxf/dNogCeUdvPmPJs6dbmb/IcM6ablDRNqJff8ojxbuHaOrdm6yrpn9raurXrWan+/sZeAl4CXQEOQwMY1eTbpzeUWpQBs2EmdrGnL2tnScBlsXLPKvv98gnXq1c869uhtsfG1O17O+vW2cPIkSxHo1Pmggy0+OTn8FFX+zdyQl5dtWzavthYtO2gp9BQPPlUpLf+Bl0DjlEBJSamWnM81QJ+WGU1rbSOwM7lKWm7O2mjtW3eyGIHcuzJKS+XLrsvTT7517y+QPXbXQLBdObffx0vAS8BL4MeWALazqKDAcnKyZe9irFnzlrW7BO1fUlxs+bm5oFaW2rS2pJHyaimuI0qVTrsKfNXuohvu1o0GeCqRs7B06VZ77/3VKpGLstNO7WitW6fW6pvNLcqyaes+t5XbFtt+rQdb76b71tr5qNUJ/cZeAl4CXgJ1UAKrF2fZuw9+b3EJcXbspf2sZbtdB2tKS0ttxfyZNvXdF637/oOtzyHDLaEWwBHiyVq82Ba88Lyld+5snY4/3uJT0yKWWpkYCJs2LrZVK6dap86HiXXV3jsWEUvPb+gl0DgkkJ2db99OW6YS41IbNqyPWJW1A3xKxJhfuGaOzVwxzY4beJolJUQOjleUMGzTbyeusdlfb7Izr+prac3iK37sf/cS8BLwEmhQEigtKbFN69bY0nmzLCUtzfodMLhW9wdTNWfDels1c6bFJSZa98GH1Sp2p9opN2ez5efnWpPU5tbEVzvVSv7hGzca4Cm/oNi+mbbRXn1zqyXGx9n5ZzW3Pn2ah8ujyr9BOjfnb7ApGz605YXz7eAWI2zf9MEWp9IOP7wEvAS8BBqLBEpKQrZg2hp78/+mWGp6qh3zswOtQ++mKl2uXSAWyCs/b5vN/ny8zfzgRet6wBAbdMzplpwaeUYKp2TDjOm2/KGHLL13b+t03vmW2KKF6/cUnKO61+KiAlu79mvbtGmiZbY5xjIy+iuo9Ha9Opn5z7wEGpsEVq/JtZdenW/RoRi7TGB7QkLtyuW2Feba16sm2bz8aXZKh0usZWpGrYKfQN5Zmwrskxfm26Kp6+2s6w629t1rl0ANjuNfvQS8BLwE6oMEigsLbPm8mTZ/6iTLaNvB9hv5E/mbkftoJUVFtnnBfFszcaIlyzfs/JOTlDSNnFVfpGqndevm2NYtKy0zs69ltOpRH8RWZ6+x0QBP2TmF9vGE9fbKm4Xqz5Rs556RYIce0jziiZ9s1Yqti23CljdtfexyOyR9lA1MHmpNEvykX2e121+Yl4CXwB6XQN62Yps6bpGNu2+ytWjVwg4fM8j2GdzWEpNrF4gFF5a1aaN9/e5LtuarcdZuwIE26KSxltaydcS2uUDA1arxn9jWRx+xJr36WKuLL3HMp+iYyEpZ8vK22KpV7yuJMM3iE460Vq2GyqlJCi7Pv3oJeAk0cgmQeJwzf6v9/Z751lwZ92t+1c5aZaRGbKMQ3+ZtG+yjla/Z6sSFdkzS+dYzY59a7R98BauXZNkb//rKcpfn2KirB9uAIZk6TvCpf/US8BLwEmhYEsjPzbE5X3xqcye/b536DLABo89QuVyziG+yWD1E1371pW14/31L79DRWp15pqW2jLxcr7Aw29ar2ikra56Ap8FqyTBol2x3xBfcwDdsNMDTho359vKbq+3Vt0qsTbM0O/3kKBs1qoWyVpGhpgVF+TZnw3SbtO0Ny0vfagPjh+tnqLVMyWzgKuJvz0vAS8BL4L8S2CJb+slz0+2bl762Nm3bWO+j+9khJ3WTIxB5Bum/RzNbv3KZTXjmfitYMt2a99jH9jnuAmvXTX2e4iKzzTkbN9jiF5+32LfftMRuvSzlnHOt5cCBFhthRis7e5XK7F6wNm1WWWHhAda8xfEWF+cTChW/I/+7l0BjlkCJWJWffbXebr5jjfVo19J+fkWS7bNPhkpyI0d8VmxdYq+veNTK2m2zgdtG2WHtR9V6ZWQW7lwwY629cNsnlhYda/1+sq+NOKdnra6jMX+P/t69BLwE6pcEAP1ztmy06R++YYumfGA9Bh1s3YadbG06dYv4Rgqzsmz1Rx9azrvvWrPuPSzp5FOspdjxkYxQqEw9QNfbxg3jrKhorrVoMdJS0w6XjxiZfxrJORrbNo0CeKK+c8myLHvk6VX23sex1q1dMxs9othOPD7dWreKLMDILcixqWsn2hcl71pMRpn1KDnA9o89wjqle8pdo3lopEdloVK3bHuUGoOyAlZ1qUYMZpmYctqhHB3X9iwXz492/N+LjetTfxtWemCVh5ruh9Ugy8pK9KPt+U/7uB/uxadc//ff5490BavVK++1eybays/nWPvOHS2jfxcbMba/tWiTUusrQPeWzZ1p7//nz5acv96adVGp3OEnWK+Dhkbc52nz0iU27757rdX0by2ucw8rGzXK2o4+2uKbNKnxetDlzZsXqNTucevYPtfyCnqrhv8US05qredh10oHazyp38BLwEugXkkgNzffXn1nuf3lX0V2SO9MO/WUAjv6/9l77zA57utK9Ezu7kk9oSfnPMiRAEgQiZkiRS1JZYmSvfaz1/a+XX+77/2z7/O+tTZ9++1a6+ekbFmiqMAkgpkESQBEzjkNMDnn7ukJ3ZPeOb/qmoTBYCAzgl3ATIfpqvrdX1XXPXXuufc+kMfudIvz4+pkd7nzDH7d+ndwl7pQ6luHh3K+iphbTOkNBiZw/N1reO6/vIZ8Twqy1lfhsT9fA6fzd1ObfqoOQniw4RkIz8BnbgZUA7SzqQHHdv4CnaffZzmGTcjb8CDK12xa1FzoPszf3obGF55F4M23kb58JRyPfA4ZmxZXJ2psbBR9fdfg7X+FQpVGNiW7Bw7nNrhcyYvaf/hD18/AZ4J4CgRGcYJRor/9SQeOnkzBsuI03LF2EI8+6sDSKtYCucmiE7d3sBt7W1/DyahdSMyMR/ZgBVZFb8bSlPW8+V4c+LjJbsJ//iTOgMgWkk3jo2MIsrDcYF8nRvkYn5JBqWYOomLmL+ypc2Z0ZBC+zkYE/H2IinXyRjoJMa4E5hY72Y45xhA9IrDUJcGQUR8FeWPsIYHGi2mQ4xtiJCEw6IUzKRWJnlwzthsdhrHAMLy0Z8TXzbb1sYiLT0asM9Gyh/nWSm2KYBT2I7XnRoMNv/+hzADvn1Bzph1Pf+dlBBraUFhRjOh0Dx780w3Ir3DznL61a2GAnUrO7t+Nd773X5GdEImMsiokV6zHyvufgCv55nWeRBy1nzuLmv/531DU1k7iqQKDK5Yi/+vfgCP15tf20WAAbW1HKKH+OYoLIzE8UsBOfY8iJUXFg8M3cx/KSRTeaHgGPmUz0Nk1gO/9Uy1+/GsXtq1Mwfr1XvzR7xcz6r04cnqEvvNw427sHPoxckqykOUrx+eSn0Iyi9QqiLPYxdcXwNu/PIm3/+4NVJcXwlWYj0f+/UZk59+cZF/sPsKfW/wMKHAirGcCijcLVAh7yYFysdq520HIxe/vg//kJAOP/OG/Kdy2wE6k/jAt6U0ANYRbF/j8R/Ynzi1nl7vTnN7sOymb9VnFS/nZjwJ3m72Ff/0uMxAMBFB3/hQOP/cTBJsvomDlemSu2orl2x9ZVHBQ3ey6r1xB8zM/Q8yhw3AvXYmY++5FxkMPsaTCzTFecHSYaqfTGBl+FampvfwOb2Rnva1ITi74XcwJr8MZ+EwQT4pWvbenDn/7jz1obM7H2vIELKvsxr33ObFuQ+FNTwQxrs099Xir6VlcTjiMrLwspPfno3qCqifPFsSySn54uZ1mQACBDpbkjIraDXq74OtoQl9bPQZ72ymPB1LzypG7dBPJmpx5HZ2IHZE0bZeOsJtCE52iunhGsU28w5BPjvgUOBKtn7h4ElKOBF7MYs1nLAJHaqoPyrHLHjpbqq9GCYCHfD20p3HKngiCoaSsQuSv2IykjHwzhrlHc5Kf8dP21ouH4O1oMEoujTMqOo7kU4IhoabtcRt7oknKRfLmPcIQUjMItrkbD7/+1MzAyNAYjr17Fb/5788jbiiA8mXlGI124K6nNrAbXS7iHDxvb2Hx9fdh/8u/wanf/AAFGW7kLGHR3uxSrHjo60hIuXkOvoirur270fRX/x0VYxOIrlyKAV6fs5/6fSRm594UmAwNedHY8BZH/FsUFSZSSp2FoeG72S79LoKS8HX9Fg5l+KPhGbhtZ6C2vg/f+W4N3juSjy1L4pCb58N/+L+y2N1ocdeIvoEevFX7Ag7Hv4IcXpcSvZm4N+orKMmoIH5YPPHU3uTDr//qPVx49QCWLmOKnZs19v5gA1Zuyg7fP39UZ58IJN4TjI0GTHAxODzIoGIiAyULNLTgOmMs1zHU38UgZhAxxEzCgsJ8wkcG8xm899EQISJepMYfpw2BIb951PhjaceNFpFOQX52iHhYhE2MM57p8HEG4xmcpyCqVPAicz6KRceBYxonsTAWGDLYNjrOASe7jt3oOyWScJzBppGBPnanDEzboICpjVNDmQkfhQnhfdx8BoYH/Ti7710ce441PEf74SlfAnf5Wix/8EtIYL29my3B4WG0Hj2Cjqd/CvfVa3CUVWJy00akf+FxYsyb14kaYbZTW9te3kO9jrycSKbdVWMy4k6SUCtvtuvw328wA58J4mnA58XhvYfxygtX0e+vxsrlVD2VN6Gk2oPi5Xfc9OYkyAtVbe057L34HFpTybiWliK7Kwc5Y2UoKduMxJSbR9ZvMP/htz9BM2A74zF2uRpm60xfZ4shWQZ62unYBjFB1dMoCSWBDkdiMgqWbUJO5VqSLtdf/ILDA+i8dgZdtWeolBpgVEyRIqa1jcvh81Epe7Rd6TxRBCAibxwJKQQv6XAkpZnnAgECJ0YdNeUUF+/Yp+whuBgZ6CcB1oL+9noM9LQZwCRyTDJSdQWL4/5zl7JDzpI74FSr0DlgWGqn7saL6LhyHMNUcMkeXolN5Mi2h2/KIKrASEY54hHH7biSLHsEBjRPUVR7SUkypY76KIHKJ+hc+7QOxdszjPdfOoYTL+5EQkQMKtZVIyJmEqmVK7Hy3ioe71ur89Tb1Y59L1NCfeR1ZKenIXfZakzyXCm642Ekp+Xc9Nqsa/vZXa+g75l/RHVEHGLWrUZvViLSNz+CzMLKm0a0vN5OXL38LPP29yM3J5UgPBPd3VXILXqISr6wiuDTep6Gxx2egQ9qBnSzeupMK/7dfzyPus5VuGdJBFITW/F//rkHufkifG5OHLX0NOLZ8z9AW/kFZKXkkXhKwQr/Vqwv2bboG3W517qLHfjRf3gR3os1WL6axcnjE1CyvRr3fpXPP6L7/Q9qXj9V2+HkS61kKcWHqHzvQj8DcD7+jI4MIb2gCkVrthm8Np9dwkgD3c1oPrvPKMaFg2KEkaiCF05S0E7klQKQUpMrSDmbzLn5OTbffme9JxtINo2R+DLqfQYS+9vq4e1qNrXGsqvWIbtijcFms9bTC64rXNzXchUtFw4RM47QVtkg3CobGETlT6xU/VL0z1DAm5R1npyL+Z5ct9/r3pBaSXaIbCJO9/cTpzcZXBvwe5GSU0pFzGaDp69blW/Ifn93K9ouszg/cXA0j4HB3lTv28dBKn4RWBbuJlYVEaUffc8X8V2fb7/h9363GdC1d6C/F0defxEnXvgJct0OEk/VcOWWo3LH4+xwd3PV0bDPh7q330QPiaeCwSFEl1YgsKwayZ/7PNKKShYcmPbv93ex+cyrTKt+l8HJVAwM5PPebT3cKXffFJ8uuPHP8B9ve+JJypW+7g6cPfAaemoOso5HPlJySzE+HqDTzkbe0i1w0XkvtAyT5b986hDb174Ot3MYOWRMo6ISKeyMh6diI9KyChdaPfy3T/AMGHJGgILOeIQpZ3JGAhQim5RSp/dVWFRyTSnfVONIBFIUIyQp2YUoXruDoIORxxlpOQIo/t42qoMO07HXGqWRSBqjohJhY0gokjb2Iz8vIsqoknihk4MTeRPHtDw59PhkD5zuDDgZkXLES03kuh6cGKcofBACSBx3YHDAkEzedtrT3WYIsImxkD0inESA0RHLnkgCgySm2pWsvweeQqYZzUgh1DZHqJKSPT1Nl02kL4KXXs2dscEmoUL2GIBmk2sz7DHKKJFRtMeVHLJHYIWRs+vAVtjJfyK/NZ3NXux57h1M9L+D4pJkZJQsQ39nEN7BIqx+aD270S2+zpPOq/aWehJPP0XiaCvyCQISMorYstaL9Mq7kcnv1c1a5vZ0tuHQ27/BeNtpFGVlw11YBR+/x67c1Uz9W0sQvLAiobOtEcd2/xS56ZdRyNSVEX8euroTULrmUUZOmQYTBpqfyPMwPKjwDHxUMzBKX3rm2Cn8w//ei66Bbdh2p5NKpXNYeXcFCkm4W2lTNx6NrnP19Rfx7O7vYviOHl6nqpHb5kFKby5Wb37c3NjeeO3pv4yPTeLS8ToWFv8nOKjUrFi7iorrWIw5s3DvH25j/ZEw8zQ9Wx/EM2EpqyyBlOLDPgYjSdJ4qX43wTviQzIZ5jMJadnETvcTC5bTZ8w5Djz+owxcdtWfR8v5g0ZpY7CTcB+3rwik1DYmYDdLPa4ApMoZUB1ll2cwQTuqcxYbsOO+hcfGifdU+mGQiisRNbJB6iuRSSJjNGZ3TglK199HH55zHcEinCf722uOMZh6zmBGGzvrUX5SGFiEmoKYIqEcDCAZQi2k6I+OlTpKJRk0flsdtThCTfufMDicCq1BH/FsqwkK+xhMFeEkHDtBWxPSslC4cgs8xUuu/16Z4zBkMGzrxYMWvheGFVadY4OCvlM2JNEWElMiCk1WQsgGW6VG4z+Iky28jXlmQN8/Ybyjbz2H2vdeQGF2BrKWLEccz1FP5V3ILq6eZ63pt3TtHejtwYU3X0L/879CVRxVesuXYqisAPGrNiG3fMX0h+d5Ns7zqqe7Hi2NLyAx8QiJpzz4+rMQCC5Fioe1nlyuedYKv3WzGbjtiSeRBu3NdTjz/ksYbj2NivJSJGeXYWSEMtkIF0/iLWwJnrvgPA14+3D20C60nN2F3BQHsoqqEMkTeCg4gZSidcgqXmouvAtuJPzHT9AMhJwxAaUV+emkM242pFOAgM5Id6UGItkkp2z9CGDwx7yWoxo3hIkUQsWrtiAhNXPKWY8xAiZ1UPvlo3TWPYYMmiaZbLKGxI0IG5E1+pED1Gs+GoJK++KPUUnxfQEDQ0bRqUsV5UrJRLw7k2QUSSnWZ5J0O4IOXTLuof5uA5DknOWULbKJwGPKHm1bdske7oM2ifiKJWjIrlhtyDTVr7JvurXNvtZraL1wgJG+do7JGrsZNy/sGvNMG+z3r7NH+5FNXEd1LSJJbgmkSOIte8xPEu1JTjWS76gYB6XcijwxDzvs3D/27w8PMxqutOO9Z55HcuwJlFYw5bh4BQHgINpa3Vj58A6k5ajO0+KGqvPx2kXm7r/KuicJo8gvrUZ8eiH6GShwZC1DAb9bcSRZb7ToPGppuIr3d/4EyeMdKCguhjuvykSjx125KF29w0SRb7S+fEP9lbM49Oo/IjdhDPmUcMe4UtHvHUD+mofhJhEbLjB+o9kLvx+egc/GDPgHvDi5/03UHXoJJYUVyOLNymSwE2Pxhahcd6/lnxaYigBrlFw8eRBHX/sByitSkFm5Cs6gA73eEVRv+xqcrsWR9cNMcz617yxOvvxDrFwWQ9J/DX16NGovR2PD1x6DJ3Nhkn2BIYb/NGMGhFtEcpg0NJIcPpEcUoozeBcYGiBmU5qdFYwUHiSoMSqfjJLlqNj0IIOFs4sOC9sN9nWg+dx+9LZcMVhO6+hHf7Pwnh5tLEZ8xfEYNTwxUgzvNaTGUeBRCnInFfGxIqTiXBYRwjo1wn5GmRMivZSCZkpFKL3PaxFmKhchpdZYcMjg2FHaIEJK+I+DMeRKTvU6lKzZboiuGVNiMKTU8k1n32dd0E7iMf7Vxn2z7JANwni0T2QUA7RRJJyMqoiqLoNXiV+dfG7UUVRNRXL8wniGkIqwlUUako3TWY+UJJ+fc6gyD76OZgvXSvUkQk24lsdL+4xhhoCHZIQItATWYZ25CHuKeBMu7268wLnnLGvsGqtUVOZY2McgZINwKkkyq0SGRUYZ/E3crcwEk5XAILFlg02qLT4rYeb4ws+vnwHdg7U21DDVbidGO8+jrLySwUkGCEcn4PRUECNunLpPuX5tMLg+hs7WJpzZ9zIGrx1BVTGDmznFGCZIdaSXcf07F1xf2U7NtRdYY+p5pLmvoKSinAqsbJZjyIan9G6402afY/ONIfze9TNw2xNPQcox666cwbl9LyHa34CS0nK4cysMqeAfDiKt7E7kkB2/0aKLUXdHC07tfQU91w6gKCeNKRxs9e1IhI8SvoTcFcitvCPcWvFGE/gJfF9gYdDbjX6SKd52FstmGto4lUBywpayySKb5EAtcoYOWs50JlnD53KsSenZKLvjAeRUrTHgQ05s2BtSB5F8Ul6/bpBtB2cIphBxM/WenN+UEw99Vq/tn9Df5Yh1Ux8pEoY/2mwEoy+xVEYplS1GXRZYc0nEmSThslNOWXbpubGH47aUTrZtFgmlvwl8xLs9KL3jPpNyJ8WVFinB2i8fY+rgaRMlEiwyztoe9wwHrvdlr+XMCabsz/DRABVjp/V3fUb1smSPCvQbewhUBFIEspKySpBTvYlKrDwDrMxgwr8+thkIjEzg/JGrOPji08jNaEBxaT7SS1Yw+jtAQmoSZVsfQkF19qIL7g76B3Dq0Lu4sv95FKbFsOhuFRKzygzAH43zoGzt/Uz7nA3iZxo/Ggyi5vxxHH79p8h2BZBXWIKUwmUY7u+EfzQWZRs+T7Vg2g2BxfDQIM4fex/n9/wKxRkOKlmXIzYxHX2d7Uir2s4AQ/VNFVczxxN+Hp6B8AzcfjPQzYj7/teewWjrMVRWlsBTshZ+3cwHY7F865duqqpUOvCxva+SuHoeK8rzkVm2BhP0c13stFS46ctIz8y94TVq5mz2dw9THboPbWefxpq1qWzEsIa+ORI1pwZQfs+TKF/Bmnhh8cXMKVv0c2ERYT0F2YIjrGPU28HSBK2GdAowncsqSxC08JSwIPHUVOBOWJCYSESHFPD5yzbOIiNVC6qfKWoNp94zjVx0iKbx3mzsd937JEssUkVECAN2BIBS3Rgih6oiF/GaS2r4qfIMDEDy3LICqrShp5U/Hea1iBfhW5E1Fj4U9rNwoPCfOCt3ZgHKNz6IDAXTQxEk7Tc45CP+O4VW1iwVnjTYVbgvhFsNzhPG48+UDfybHUQVdjbv03abyFHpBUdimsGcTpFRIRtUOyoyKtZg8mF+zwa6W/jTbAi08dERHiML144ZTGsfByuoqblNcKebeqWFK+8ywVq+ZRYRicpAaGK64xAxwqzjELLDwq8hDKv37B+VxgjNlYCqbDAlMowNqabZUHzoOIgkjJkiBUNkFIk1O5Brjyf8ePMZGBkZxlVivIsHdiJxsgclTLNzpuVjgPfeUYk5VLdRdbRAjWURRw015839f5S/HmVV1UhgcHPQP4goZjwVrNzODnU3Dm4KI9acPYyrR15DuoMYs4ylJWKTMDwagbSSO6jKD3e1v/lRvP4Ttz3xpMJkF0/tx+VDryA50oeCojJGxStNClV/by+SitaT9dzAC8n8YXrJrJtqL+Hk7hcR7LiA0sIcpDMVKZp5wN7uTsSmliBv2VbEJ15f5+f66Q6/80mYATldqYHkSL1UOomctNRNcsJ0ZLazp7M0URBGUwzI0Gs6aOu55YhiGWHJKluB8k0PITW3hH9j683Wq2impNpPh2kRMHOIGoGcKQdtEU30auaz045OTs9ej4/8J4c3E1haGFMRmQjeIEexhpIb0QkeTLD2jkU2hewxIMkmnkLjN3bIvmmb5FijY2JMql0lW9qn5+uiOmmk2c3n9plo0xSA4Hi5sjVmjmvWuPU3vWdstADTrM/af5dNcxajhKI9sYySJTOPu2Tj5ykBL6XTnv/7OWf18MsPcQYG+gM4+s4pXHz/FyjK9TI1Lp/OdzVVfYNoOM/6ChX3oPrOcpJFMYsaRS+VTQcooe67egCFGS5ksCZTck4lvzfNGAxGo+SOR1k/L2MKAM/d6KDfh5MHduEyiauCVBJXBaVUoC43KQT9Pj8K1n4e6dlFBLHzFzzv7+3G4Xd/i66L76EkKwmZjFjHJWeij4X347JXoHjpnYZMnrvf8OvwDIRn4LMxA7rpbqm/inee/wekTHSiuKSIZPs6NujoRk8fCZ8tX4M7ldcoBYNusChV5P3XfoGhxiOoLM5Feinr6FAl0dlYg5TqB1BcvXbB9e3Nttb14s2fvYqY4BtYUp3B7aylj43FtZOtiGdNujseruR27E+HHxc7AzrGqtMkTDjAVDopnNSJWDhRQbxRo34iWTOFlWbgwTELB0oxrtqVHvqw6q2PIzkjLxQcnESAhaxF2HTUHOfxCmElPlqYT+sLR4XwksFMFq6axkzCgiGsxUdD5hDT6ViboB2xkUoVSPWumlEiRAy5xHqiUoyPcR1bFWTwbQj72USK/Z7wWqzDiRyq3quI/xT806LPqQSF1E59zTXmXLWIJssGY8eM8U2RN7Pes/FgyBbOpT4nVCf8Okmlk1RFUhElpOWZR2FyExQW2cRjMRbkTwjLTo3ZxrF65DiFT3Uc0vIrUHHX55CWV2bGq/kNUr2m4GnrpcPE+yMWRg2NcZYN9rGYNf6ZmNayQfcBOu4qO2EFT1mXSyUySEYZVZQ7C/GpbECQnsumPQUmVc9MaPjXomdgkGrTc8f24MqhnchNikBeSSVcJI78rPs0xnI3eSvvo+rIc8PtiTi6fOYQLh3ciRTe/xeWcv2MYgxxu2OR8chdfi9S0pmtcoPFznZqOPkGMWoCs5tYhsTlhn9gEEn5K5HHcg4LXftvsNnP/Nu3NfGki42vvwenD7zFaMPbyCY3lF1QwhvaKhIEY7zBaIYzaykKlm+7Ies5MjyEK2ePkDHdidiRVhTl5yC1oBqxvMkXaUG9H0/ee+Cm8iW8fHpmQJ1IuurO0RGdMZEUowziOWE5Y5uMETGjSJj12kS5REoZZ2c5OZ5iRlVRtuE+FK/eypvcCBYuPEqQcdKKMukDM8CE5ZQt8MENzQYc/JwBG8bh2UBE6/NHyw1ApUgZ5Z8npucjgp24gszbF2CyazjZ47cIMxs02aQUxxBy3nrUd0a1bUrWbUfpuh0EIi501J5G28UjrH+jouLWuMw4ZdeUbfPYKTv4Y43fstm2/0a2yEw5cRel2LnLtyBvxVZT50rb0QVeyqgbToRWDi8f2gz0dgzg/d/uRcc1doDLCSIrl8QTb6LGCQhbLrRizHEHVj24BompzpuOQedRR0sDdjNNbqL3Kp16ogGLbl6bB3tYR4NkVj6Jo7Ts4hsSR4a4evNZ1u7bjwKPE57cYqQWrTT1yPoYrU5bQuVe2UrTeWe+AXW2NmLPyz/DRPcFFGalMG1wGeLTcuFjSkEwLhPlLHDuWKDLz3zbDL8XnoHwDNw+M6Ab+JrzJ7Dnhb9HftIECgpJPJWt5w1xL7p4/che+zjySpfQN80fGNF1rrm+Bm//5u+QxHTgkoJspFIxFetMQk/DOURmrGA30IdvGPi0Z1Ju9Nq5Frz+o18gL/Mkiouyee1dR/WLC/UnazAUuQHbvnU3YqJvABLsDYUfr5sBi1ixOvYqjSxIJa0CzlLWGOwkwknBxxD2s/HSXDwlnOekCqlw1d2oJOmh+oIir9TduP74O+yI3GowjCFIeF5YGMrGeRaWmoUVhZ9sfGWez8ZYIp60GT0qYCd8ZOCRiBy9H8N6NgkijyJDGDYUfBTeM7bMxoJG9cRtJbJOklLVitZsJYkTRcIngN7mK2g4+Z7BgDrDNC4zVjO+kA32ePWe/q7X9nuh8U+9zwHqnzVQa/wK/os4S0jPIwkVb8iyUdUkJZadnuuQDTOOh7El9HoqbZBK6Xw2/6lgQFh1snQcpZpqOXeABdJrzDkwNTZNVmjMes9Wb+m5fTw0Tutvwsiyyxq7vt/8kLHDHAdzDHQcQseDxF8acUXJBgbRqNwPL4ufAd179Xa34+S+19B8ehdKspORXVQBl6eEwc5ujAQjkLFkGzLzy+bdqI6N39ePM4fepmLpVeQxOJnH9eMzS4zycJgK/vSqLcgiWTzfovunrvZmnNyzE71X96OsIAueIpZjYEdyL4OWjvRycgfsah8bO9/q4fcWmIHbmnhSfmdHSyOO88TpvnoQRWQsM/OKkJxXzWviJJUptYhKyjesaXLq/KypTtxzR97DZUrtUmOG2Pkoi4qpajLy6YyONCEwEcs6UduRwUK44eXTMwPq7KGc9xYWzO5rq6dzU6pdCGjMIGKmo1w24TTtrAVY5JBiqM7xMP2y4q6HmYPv5k34QZPGJ/XTdc7NOOC5gMJ21JYDN04u5MyMc15gWgUCVIA5kREVRVIHKUHtbqlDgBG8KGLhCDpJA5pEqs0EHCEQZZNShnTie7pYRzPnPiWvBNV3P8bIXS6Lih9CD9MGJVW2gYNVCH3aDuOg5YRnOPDZtlsOejH2SKGS5Mmn2ulRJLEeWyCgaFcA8UnJcLIRQDjCsMAJ8SH9SYe2pa4Lu57ZiTH/HpTkRZkUkXTeRAl4tV26hh5/BdZ9fjtSqB4SCFtoUX2l2ktnsPelHyFhoodFI1OQmlfOoMASpjm0ss5TOzzLHkA2VUhq2Tx30Xmq2n3vvUTiqofEVWYCUrMKkVq8GqNMC+ih6tCRswYlq7azjtj1NVQEKhquXcDeF3+I+LEuFDCFOr1wqZFhezuuwR+M4vn3OJKouLqRGnbumMKvwzMQnoHbawakmFc68Mm3f4ayrHhk59HPlt+BMaZjSf3hLNmC0pXqbjS/qlI3zVfOHcV7z/0d8pInUZibhRReMx28eelpOE2COwtLt3+d6ckL37wERsZxev9l7PnlD1Fd2Y68XAZAqbxSnZymM+fR1V+Ku596DIlJrIcYXm5pBuRL1Hm4o+YM2q6cIPE0TMykgtwim0J4j8+toOR0wG7qbyEsJdJDBGRKThGW7XgS2awFFgwMoZNByKYz73ObQYOfDHFhcJKFl4yCSQ7WxoYhwsMiqGySQ1hLnxdG5KPw4Q18rN6OiIxhVoa6CCdxs9djVxv36XHaLuE/KbdiWT9sCZYxfTOFimFLsXXYlFuYxnTT2E/jsd+fif/0/DrbjA0kdDh+Y8ZMGybZVIdYNo7p7rEkzMY5D9Y4dRw4No51JgFoEU6h42EfJ/p12RNFEislqxDlJADzl95hsGs3i7tLtaXi5FPjDI3HJpOsx5BtHP/MY2Idt5m26jhwmWmD9Y75rWuCi/VXc5fdjaL1Dxj1mWW01rnBSjPW/6w/Fenf2ngNJ/awMHjdUZTmpZNkKkdCVjnVa0zBHPAjpfROFghfPe89gchKEUfHdu9E+8U9KM1NofCkHInZXJ8YUSnQ7pKNyKtcP+/6KuXQeO0iy+y8yPpSzHYqolq1YIk5N/tZ1F7NyfJX3IPE5JTP+qG6Zftva+JJ+Z31V87hxO4XEOi4iGK2y07PKTQ3N+qq0N9WQ7ldIjIpt8ukJHPuootmD+t9nNj7Mi9Ye1hYPApZmRkkrqrgTMliSkgTWy0OI638bp68a28IPuZuN/z6450BOcoROp+m88fQeP4wHWuvUdKI0DDORQSNnJx5tB3btPOWY7McreV45ENUiyavml29PJkktOpMnSfLuc5w0CFgIecz5eC0LTk48571vnkuYHGTxUS5+BmpnRLI4gejCELratHRVI+E+DhkelikOyZyRk0nOfDZdlnRO2sMFqCxfKKUHjmVq3mhLWMdrGuM1rWHxkh7QnZMPZrxz7UzZItJF5Qt/LmJr7WidrSH+fEqEp1UuBodnd1ora9lpKMEK+7YjOTU9HmdxE2mKvznf+YMjI5OouZMA9795TOIjztDJ85j5MkxUXcRhe0XL6ClOQ1LH36U3eQySF4ufLCHeEN3+shunNz1S3icoyR+UplSWY6kvKUIeDtJBtfBkbceJSupeJuHOJJCsZaFyVVY3DXeiyJGw5Iz8nkzxvopvHHoabqAiYQCVGz8AtVz7uusHxkexvkT+1gf6mfIdAVJfLHLFOtDqauer70W/f1e5Kz5PHP4Kw0Re90Gwm+EZyA8A7f9DPT1dGE/VZUtZ95GWS67eGazrl3FBjASgp76MxhPqcLSzU/wpnL+9GLVsTux/y0SVz9HeTaJq6xMo3hysIlGT90pDAQjUb7tW2zNvbBf8/aO8Fp3COf3/hirVkwgKyObN10ksKgMbjt/Fm0tyVj5+Fd5Y5V42x+TD8NABQm9zIBoPL3XpNrppnMaA9qYSY/CUCEsaD+KvAkRHhqb/FXesg1Ytv1JEiWsMXPyXapsrhhEJ8xkYb0ZeIn4yXp/xnsGY4VwYogcsTHiTXEUAWkka31GOdxMYYuxgqocX6TInqnxh2yassGyScSTUZyzwUvRmm2mWLpqJjac2EXFUAutszCyTcjYJSNmETkcu0U4MTBr4z/ZGMK4C2FBjpxkmYsqd9ZmVL1SOxhsxhkKntIWBY50LKxgqn18QjYQ49rHIZfF0qu3PEZCK4oB4UPovHqK4xDxZY/HmnvNv8asObZt0aNlh/WZqfkP2bLQcRD6UcAshWUiClmrMq1oGUlIBW4nWRReTXPmv16YgYd/mRkIsr7TtUunTJkbeOtY3iGdqZMMTmZXkDzsM01oEvJXo5Cqo/m6HxviiGVyTrAb3lDbWZRwfU8em4vlVDG11gep4l05K1HEOk/zEf/T2U4vsRlEOwrychiQr6LoJIMqxgaMRrqQvfw+eLILw0fsFmfgtiaeRphOdeXMYZxmR7voIbbrzmRUPSvf3NxEMyfa23YFQ4wkeZbcMy9rqmiVZNJH330BfXXH2QY3ERkZGUhiOogrNReD3Y2U3HUhoWAdWfW7F92d5BaPUfjjH8IMSEHTWsMOMW/9Bk0XThi2xcHuMnH8iY2L44WMEUwxSnJ4+gk5QEM6TTlQi0uxpLly9g4W+E7gRSzKFFiOjVWnEXW4oAFzHJpFPIWcnECGfrRdA0/4+Rvct1tvK6tc/pGRuvFJdlcE+ocj0NLWZVqHxjN4mpGSgKREduFgu09jTwwjoVqZ+5lKwaODNoBphj38hDUO+WZGvtShJZrklST8sbExjIbRHn1IIzDradw2EafnXNGADcse81HbJuvFrN+2PXpTUzTKltFDJDn6A1Ho6PJiZHgEKzbcjR1f+Aqy8ovCpNOs2fvoXgwOjOL4e2dx7M2n4UlrJomfiGSmF6cy3SOa0frOK+fZ/SMS2asfRdWmEp53C0feVV/p0DsvouH0O8jkvVK2J8UQT8kknsYIKvqaL2PSXcp0t0dM6udcSw1xdfhdnNj1K6Q7x5gq56aUXcQTFVgTo+amcGQyAUVULaVm5l+nWvKxRsCR3a+ghhLsnORI5GamIaWAxBMJ3MGuBvTwJiS5fDvrPG00KRNz9x9+HZ6B8Azc/jPQ3lSHt579PsZ7a1CSk4xUKoDTy9lJiTeuXdeOsTtSGqq3P4UEqnHnU+IqHXjva79G27l3UJaThHSPh3Xx1rJ+ThZ6G8+gj3VGczZ8BflUmMy3vj3D7Y1e1nd6nUGtF7Ck3IH09AxDPDmpvO+8eg4t18aQt+lrWLJh4Q7N9vbCjzNmgMAjGBhGV8MVNJ49wI7ArM0pzGJwWQj/ibARuRR6nE79ssmOEPbhZpWelpyRY9LVEhkoazz1LhUWA8Q33GqItLBwEtcxuM9a18KEoed8X4DIfk8YUphvoWUKS+nDUQ527XZSFTKMgcFBOONikZoUz/1ZjWamyDNTo8oi02wMqu1IeZTKm/SyO+6lPZNGKTROzKxRmM/Z47YfZ8yXvR1jY8gGY8tNLFDgkRFgTFKthchY9slhcxvaYs2B5t6aaysgrDHPJJyIZUMkmuZZizB8MrszF6zegtTsfJOJMNjDAGqEZYM9vza5ZI631jXHSMdGAdmQvTbZpL9bE232Md8v82faoTIV6SUrkbV0K/yDI+hqa4IrIQnly1bzMUwQzzd3M98bIml//vhenKbiyB3JTsPZacSIZYY4Cg71U9Veh5jUMhSueYBKz/mCi1aZnNN7XkTMcCsKuH5qjkrtVJN4GkQvC81Hu4uRv/oBJLtTZ+7aPFe20yl2s7908GUGJ8emsp2cKdnwd9ZjcGQMnqptyGU5h/ByazNwWxNPpjAZ0+QuHHwFiTxxcz1uU/QvOX+ZKWTnbb3C7iSU21GxlL/0rutYz0Coov6J3b/FaO813twkIy09HUk51Sxwloch1iLpY1e0WE8lJXf3hlsr3tq597F/OjDkR93pAzjJiGbr1fOmIKPAn9q6Kn0ujoUWYx0koRidEOFiO10DAeiAxlm8MRgIYnBoBD4WmxseDjBCw4KJdHgOrhef4EJCQjzi450kJR2GuJESRHn4ck7GMcuRG2dnwwq+nmdmjFM267BFKImd4eAY2zEPo7WjnwRNP0ZGmIpGp1ZUUoyEyAAC/R0YFVAw9pAIs+1htCWGBJJqURkHKYATGoOxh/V6hkL2DA3JHnU7Ye69I5Z2uFhEn+oq2iV74uJiSEhZxJqxx2xLwEnO27JCGGh+e2SkQIV4KirQguOWPZ2WPRpDAp3J2s07cN+T30BecdkNa/1oS+Hlw52Bvs5BvP/SftSeeY4kEQuLM50uMZXRexFPbInc13gJ7Vf9iEzbgdUPrWZRcMeCA+okCNvN+kr9DaeQmxoLT0oSI1nsOEryZzxAUNBwBoGoFBSTOHITPM5Nd+sn4X/g7edJXL2LrEQSXunJpoaC6p4IOPbUn4Kf7celWsou4fWeQHrmIgn27p0/R1/DCeb+xyEjPQUp+UvYVa+cXfHa2IWoBlGZbBqwnu2xWbQ1vIRnIDwDn60ZUIBG6cC7fvM3SICPxJMbSWnZVDyxaxlvLEU8+UeYPnfn1xkUKbmOOJIfbGuqxRu//gdM9tWilMRTckoqiad1VMxnY6DtMm9+6hFffh8q126/7hpnz7bcau2FNuz83i+Q4DqAisJkKqR4E8VrnZPNEPqbLqH5Ug9ich7DXY8vl8sPL7c0AywuzgYzzZdP4ejLT5vSC7HsdBXHHwXtTLCNkyqyRqTKTCWUFbizMM/UtPO4R9LfOFMyDQEV8HZY21DpAzMuISIBnxDJJFJDz+3XoUeBI4OltM7Uxs0Gpn5Nv83xcZNKTxviDXF33zA6+4bYeXsAbhJOFexAG++MC5FnItNs0sYibLQf/Uxtj9tSkfL4tBzWMHUj6O8yRM7UucUxy4apMXNdvuB/a47sxjhm/CR6FlqsfVq/ZcPQEBv09PlINE0wJZXBYB6HGAWDSeiZfXI/U+STyEDu06ifzLzNsIGfjmTZiPjUbCSzc+ToYI8JSgnja282/p46DnbA1BBO9rGRXdbP/Mh82rKZdmgU45EOjDsz0D8SibbGOuSy664CqPkl4bIs07M2/zMdG2G8E++/gcuHFRyMYnAwlaU3qFgicaRUZ9Udm+T85q56EOkUlMxd/OxWfubQOzhH4UmaI8jaeKnEmCy1w3IOIlH7qUIci01BzsoHkMH6oDMXkZHdHa0mTU/B0UKPCznZ/D5LdMI6oH4GJ33efriZ6lew5E5+vxcOtM7cdvg5L2e8MCx8VfiUzpJOnD7WCTm+51XUntyFrCTenHh4c8KOCcn5SxHtIJRov4L+TsrtcleZXM2kOaznELsmnT+2F2f274Qj2Is8FsBVqk8SpXrx6QXmBkVpSJHxOchecT/T+GafvJ/SqfvsDJun/iDbtV7c/zrOvvcSenkzKvJFzs36T/dBgKmb3iiST3J+6rYm4kbkj48FkPv6fRgcZE0AOkBDWvGz+kpZDplfMIIN5ZvHcH0HHb9IqIQEJ1wh4iaW6igBmyllFPduOXfLjelg6Auqb6nUQH7Km9rZvr61oxc9vT4SX6NcN4K1aFKwetNWbH7gcwiwhe653S+hq7neqJusLWgb3Ag3rn3pRtzYI4fO4nj6m6Jjcvh+/5DpHiJ7olS7Qo5eTl1j4y+tH0M1V5zItXiHIaL0aIgoqb1kj5RRliHX2SObuDl2W6E9w6Po7PWjpb0X3T1e1nMKGlCgCPKKO+7Cg19+CsVV1xMH2kZ4+WhmQKdNR2Mv3n7mVfR3vEkAME6iJ4Hto0PEEyOT/var6LjaCv/keqz/wja4ea0MHf7rBin5fD2J3vde+CEmfC0oppLUnUyFXhY7jhYsp2BpBL0ijgKTyFn7BaZZsovoHOKoo5Vpfy/+BL7m84Y48lDhF8/i+mlMP9GO+xvPYqC/D8mVO1C07C7eQEwXPNe53FJ3Bbue+x7GvY0oYn2oFDdv5ugXTP7/QDcJqbOYSCxA2Z1PmkL39rl8nTHhN8IzEJ6B23IGhtlY5szh3Tj06k+QkRiB4mw326ZnknjaZBQhukYN8OYjdfnnUbLkDhOgmTkRqmN3lYXJ3/zVXyM5apipelyfwRQRRq7UHAx11ZEgv4CIzFVYse1LZpsz17efBwMTOHuoBm/84w+Qk3sN5XmpDMpQvV8mAisH/g62iD/NunQR23DPH+5AXKyCZOHlVmZA+GeEeP/K0XdxmH7F29VhYSXiNqVGxVE5HmdSpKJDuIYARphIQIbISOvLr4wxUDcywmAkMaECkROsW6TgZcJUwM5J3MRtmmCmCBA6VxE2AldTz63aoaF39HDdYpMcWk37DlIlPjAcRKfBhn0GG0qln5IQhzwPg0TcfwzbzseJSGNg1IRRtdMQyWJsMCapA94YhhnI9NOGEeIzBR4dTuI8bkPBVBN0JAaWsl/NXoyfpw3GCGOInssmzQsHOA1lp+yYfssKPo7z84EgyYYBKoN6BzDMdvcujCIqQk1liL+JUeM0fqPgd4ZIMG5F+zFkF+fMzJ8Oi4LC46zVNcbjMIIhquYF64VXE0nCyQ4rEBzL42DZYK2rcWszGrv9wzdkxPSAp2zQE+tt6zd3S9w8YZQw3X2DJijcQzwdwwLjyzfchQe++BRKl6yYtX74xfwzoGtnO+9fjr33WyrV3mfzmATkMGNJinR3noijYdbRvYIgayx7lt2HXAYXZy76Lvbw3v74nldw7fhbBiNa6xdz/aUkNUfh4/ojY5FIZ8ZTXvmqmaub5gKNTNM7pmyn+hPEqG5kMk1aXZddxJlqgONjql583irkLd/B8+n6OqKzNhh+MWsGblviSWlyLQ1XTZpcR80RFGTEIzONHRPIVrrzWbDWmWgcdn97HaIot8tZwVxNFgW0F100fX3dOLHvdVw6/AZS4kapmOIFnOSUIZ48hawN1M2o1RVKWrntZfciq2RFyCnZWwk/ftJnQFGsfqovTu16HpfY/WCI8ko5rusXC1zICcoRi3yZ4PNxAosxprsFCThG6ehMUUo6PRORMV43tK2pB5FZJHQYvYkjeeM0ZJTIG5JRdO6xUhHx/WhD3IjEAoZH2d2B6qY2qoHau/osYogXZm1H44inbHfpmo144EvfQNnSVRjieXvqnRdw6cCbGODzhezhRkz0VjXPJmWT7KH9Qe5TAMSyZ8w4cm1HQMmYwl+WSXpP9lBaTDDidFIZRVItnvY4aY9DIEv2EOxo7rTOCLfd5xtBe6eXNvUZtZgcjdy37HEwwlW5ai0e/vK3UbmSHYAI+MLLxzcDYyQ8a881462nf0mHfYQd7Vh8lESPy20RTzGORKo/69Fx+Qp6Byqx/NFHSBal85yYH63phu78sX04+MbP4JgYoBKASgIqAw3xVLiC5ysjnqyf4mfxx+TKe0gcbeI54JqaAENc1Yi4+gEmBlpNYfEUAsp4BhWkeIrgd2ug9TJ8nU2Izl6Fig2fY+ofW5qGlgCj25dPH2HNlB/DMelDKetDJSaR/CIgScypwCi7N3bXsshsdDKKN32JqXoF5ry01w8/hmcgPAO3/wz003ceeOt5tvJ+BblpTpPO6+Q1T4qnKN5M+lovYoANSmIK7sSSTZ9jsGV21FvpwCcP7sLBV36CzOQYlLO4rVqtqyh4fFo+hnubjWpqIqEQlUzXmy9dRLM80B/AgdeP4sjr30dh0QBT9tJM+rGudS5e84Z6mtj16TS6B1dg0zeegCcj7C9/l7NTJJKvpwNn3n3R4MERHj+LPLGQjlRuUtAotVydrIwKh7jGdH4j5hug6r3f6zd1X0epHNdaUSRmdBOsRQFCNW4RAeJiAFLBOgUghZMsjEQcRTwmXMf/htUQtpq9aKuWukl4bJhK8X4fsSHLErQTH0p5L9IlluNyk3TyJMXCodihwaIWvlIanRTwMbKBmC2KYxLuUt1Er88Pr3fQqN6F/zRmjUA26FGf0zoKorpcxKy2DVTEx7CcQzQV8FyFP/xl7LDGO23D9GtNyxh/DZLc6iJR00b1fieDjyMjI3AxNTAvg6mtrigE+Vqoc8qG0HGYGQiWDcKgChyL9DPHgXMR0HGg7ZpTiyS0bBBWtQLBVPHTBhFRDtoQKxuUDSB1mmUC7Z5L5MoGLTZpZuFlrz/A4+CjHaw/5B3gWMZIciURm28g6fRNVPNR4wgvN5+BIDFa3ZWzOPrO8xhsvYACZhtlpLtZg9NH/QOaAABAAElEQVQijlSo36dSOSQVUyu3I7+aKlSem/airpTNdZfN/X/X1aMmWynLrM8az8R5Ogo+YsRBPwuUV2xlxtNm8z2211d9p5pzx0x9qfH+epbpSTZp0qoP5eK9/7Aa4HTUIy6tzHAHN2pOZm8v/Dh7Bm5b4slOkzumwmIdNSjITEJGapKRjop4inG5yVpSLscC4+MxKSSO7kdO6fKp2bE64jXgCOuQNJ5/H9lMHclJT2TEKsXUeIr3FGFsqA/elss8+UeRUrkVeVWbDCs/tZHwk0/FDKijXRsVGCfe+BXqWRNM+f4hP73A+Ol8+N+K+MhR0bvTWzHRjs4UCNBpB+n09KMomByicZxmw9a6uvrZ+5HTjCFYiKPDdbkYmWFkKY6pbf7AOMkZL9VA/UYNpBUs36V9RsDJdEDljN//paewdO0Gnn9OpsfRkbNewbHXfmlSCUeGBqf2c2ODQvZw4wb4yB6RUbRp1BBRjCBRXSVHbtkTyn8PGWC5U4EDaw8CXCKbjD0EKQmJBCkkFwaD7EZGe7p6+zHMdDoBCrM/TobsEslUQoXTg7RnOYuJOym1Di8f7wwMD47h9L6L2P/SPxGcXWV3ESqEklxTxJNagw/3t6Dj0ml0dmei6M7HUbamkOciz6F5Fm9fDw6/+xI7hb6OxJgxk8ISTxCbmEnFE4knRRsHWnhTR+VeTPYalK1nS2TesNmLQMH5E/tx8NWfInbCHyKueH6FiKdI1iYb7Lxm6kRNJBWhnKqlxBnd6QZILh/b+zrO7HkeyXET1v55nhnFEyNaY8Psisc0GtVOy1j1eeSXrzQ3G/b+w4/hGQjPwO0/Ax0tDdj1wo/gbTpN4ime+C8JjuQMo3hSerGuMT0N54E0dgDb8Q3je2fOilJF9r3xrKkjl5XiMjWiYkiAK9VO6swRpmB1XTmEYGQSCu5iuh47yc53Y9rV4sObT7+Nlqu/YDc78HqXSmzAsg+GeNJ22tDKznndXXkou+9rqFiVPnMY4ee3MAMKGHY3XcORnT+jUmIvA3AqCD17AxYBQtzCG111LhOZRPaGmI9qJwYfpbQZ5XND1nBlE4QUWORzsy09Cvfwn8F9Uo8L9ykISeznFBFCcsqQUVTkiNgyRA4/r/VHiSUHRNb0SlXDIAmx1AjVVQKkuvmWMsuT4UEOz7kJf7chouZYELLJ+rwIUyn6+Yr4boyBQcsG4TylzOnDuh+y8Kv2ove0Rf4iaDNBVAZMHbKBYzc2KOjIIKSIHKOwIh60bGA6IFeTusnrH0FHN4kaEmYiakTWCdNqe0olraxegqwUJ1ovnzRlI8zczTDEPg6GEOQ6pmA3bRnh3A+PWNjbHAfOlwKmJlVSGzH/rUfLEOs4KOhrSmQocMrmPCIFrcCpSm3wGHBs5vtpcDtT6WjIIPfTw6BwC49DJ0teDA0OcfPWvDqpzipbshL3PfF1UzJCTVjCy+JmYJhlUC6dOsi6os8jcqiDxA8JezeFIyKeWCpHJKJEH/7+biQWb6LqaDuP1TThrvv/mnPH2VjseQR7ao3qz5OWjHhPATOelvE4RhniydfTjviC9ShYea8J4NujU5mes2x+c+b93yJ+cmAq20nEUzwb0Oja3ddyFZOOdCtVj/XQwsviZ+C2JZ5MfSelyTG/M3KkmydeItLcjNKzKLghnhLcGO5rg483OIGxCKRV38uuZBstJ8L5sxjXc2Rcn2P9krPmxFV6iYPrqbh4gqeYeaYD8DbzBsnbh8SiDebkD7dWXPzJ90n6pOo91Z7cb4qNt9ddMt005jq6hcdLR2aWaeJGwERElIibAFU+I0wjU+0iETgGlFhsjbVW6Ln2qaeKSk0SDAxSPi2yR+/ZhJNZgb9i6eiLK5fi/ie/iVV3bqHTny5YGBwZQgPB6InXf8ki6udM/apbs0d7sWyyVV4i1yxiTQov2TPK8bGelCTlioiFbBCgsh26HrUVRaQi2OXDTxm6nU43F2QrnSq/tAIPPPl1rNtCR8B0u/Dy8c+At2cYB187jHMHn2G3xE6U5SchSeCY9UWUNhIb70bAp5uoE+jtpPKo6GGs2LGMrYTj5h18VzvrOxHYd1w9jhRXBJs2JBvC3kq1oxSdJ5K/4yqDAtfAfrco2/QE60xMd33y9ZO4eu9lKhRfRXzUaIi4YvSYKgKl2kXyPBtmx9He+tPM4U9F3vonkMGupToHtfR0tmHvq8+g5eIBRlQjTDRMjQUk4U4S8RQcYjOJk1Ar9fjSrShZtY3ftelUvXmNCr8ZnoHwDNw2MyDVSD1VlW888/8haqSLqspEpLvjDfHkUapdXDyVRo3ounoMY44slG55CumZObx0hZwgZ0KpIm+yMLmv+Rxy0lzIz0gySnsRTwm8AQoM9KD7ymGjAE5hul7ZChYtl9RixiKf3Xi5Azu//2tikl3IzXJwLMmIIdmfVrqeBFaeUd53XjrC4sWsKVn2RWx8tHLKF8/YVPjpImdAtTGbL57AAZKOHUy3kRp7oWWKACHes7AScZKw3wTJCYP97CCkpRzXTfNcEsdCSZZSSCRHbFy0IXIs9Th9GxVSUvgMMe1Sgch2KsWlTtLYROjovNOP0tEUuNvywCOIj5kwwUd/XxfHYmG5G9lhxsNTVySOcKuNXY0CnljPDqRKBaXvhrU9jtpslr/4RE919msb0STMHCJyjDKKin4SOU4GlyKIaft8bOwjdVM3iZohBXmFHYUaSU4xAKt7qFWbtuDef/FVRAb9OMKAV9s1YVgSYTcygO/LBm6GP7YNPA58zuk2KXCWDSQFSa5ZNljHQaSUPXbrWNIGkkyqKSVC0M5KiE/gcSChFsP3hpnaaKubVG5DAeaZx0EB1MLySux47MvYdN/nSCLOj4UWMOcz+ycdA2G8Uwfewtn3dyIpNmiunUlUpdvEk860gfYaqo4a4chejryV98Od6pmaM5s4OsmO9s4JH4kjEVeJVCsVmPv/iKgYQ1x52+sRk1HF9R8wjSO0Ad3L9FH5qDQ9ZTtlsIao0lUTmO1kEU/sIO7vgZeKqcBENDKW3svmZGvMOTw1gPCTBWfgtiSedGHv6+nE8fdfNSdOUuw40+SYSsHcXuXWizGNTUjlzVIX+psvUJrpR3LpZrZA3TbFehrG9SQLT+/5LYL9TWZ9pZco0pTE4mb6AowHhnjyXTKReUfmMuSywLg6KIWXT98M6GI32N+Fi3t5sdn/Blt1dhqnbrp/0GnbDskiVGTfNMC8sbWWm7QdodRDfnZR7OobYEFyK0Kl7dhbktPUIqcvObc61gUpf7b2bX/K+owk2Z7sbNz7+Nex+cHHkJw2fdG1PsEijb5eXGaq6AV+D/pYKG+UIOWDs4fjIRE1TAVTZ5+fnVMIIOThZ9gjwwycUBSL9pB7Mw56ei7tkQqsMHDsycD2x76EbY9+CSmezOk/hp99rDPQ1dKPd3/zJlprX2anxEGL6GE00+nOMF3k4uJTTHvb3msnWDOPKaeurVj36GYW4p1Oj7MNUPS3iWD+HabJ+TvrjJJU12bVnkg0NZ6Yrszzaqi7gV2fzmE0Ng2FG5409fPsAo6mMPjLP0d7zVEkM8il2ism2mqIpzU815xUYLWjt/a4qQGQvvxh5FetM+kFOvdaG6+yvtP3DXDJcjt4bed13RFvav8lZVfyBi8ALztODfaxKGzmSlRuemyW4sq2JfwYnoHwDNyeMzDCiPm5o3ux58XvIz56jPWZUpBM1a5aaXuYaqcaobrGdF05aNpqZ6x+AkVVq8xNr2ZEN7Z1l8/i9We+y8BnD0s9JCErNX6KeHKlF2J02Iu+WiorWQQ3rmgzlt71mFHQzJzRUd7gXjpWh1d+9EPe+JzlDVgi1VeJ1nZCxFNwsB+9146jqymAYMJD2PGtzQygzsYLM7cZfr7wDMhHBAYHcJWKp8M7f0rs1ELVkrCNTU8svL6NES0ySCSIpRxXCQOVZRgjkaPSDCMkKwIMxCnFzSCluYeM49BiaoRSARVFMqOf6VyD7FKnfdhkjfkQ11Uh9KKyKgYiv4H12+6n/+rCWSqLz7BOzgjtsbinRdqgfXObBruGiBwr6Mg6VrRh1LaBwVQFEk0TGgvwmeHol2WOtT+pnmJJio1HRqOP6YjBoGp58p8NevV5Pje1PTdsNmUWiquXYZjfjZqju3H0laeJLXgcDMac3rqe3XCZsoH7MWSadRzGSQgqcCp1l4K6Io10DKz6rhqHtqhfHLuGb5ZJqp5YTkI1sngcfFSceanSmu84KIUxt6AYWx99ElsffpwKtnBzktAkLupB6jo1nzn23k5cPcGux8mxhnhSxoRNPOk75e+sZZ2na4hKKkAOC4x7ckvM9g1x1N2BYySOLjI4mRYfaRFXiRSeME1OwpNIdrUf5Pq+tquISMxBBjOesgqrzPoq0yOMeIQpt80X9hu1q8rsuJjtpMLm8bz3H+O1W9lOg1S4Wc3JNhul4aIMDH/o9iwurihAG6NNh99+AfVn9/LmJs6qz8SogdMmnhLTEBzspYz6ArwkqRy565BPuV1ahnXDKxXTiYNv4uy+VxA3Tqkd0+wU8ZJUWsRTIoucqQjuAFP1fLxJ4tmMbJ682fnV4dPqUzoDwWE/2i8cRuPxd9itsJmKngAlzCpOOEyAMGKIKJMyN8chWeZabnZB0/kRliBHr18yab9RDMm/2Wvq0UiNqfxRnZpRI3W2yBx7u3KKsXSiztgoFBaX4P6v/R9YeicLirIu0txllMRo55WTqD/8OnpbGy17mDs9zCiTpNn6nkzJj7myhXNsT2uPau5WZ7zmRxQR8w6Po4P2DBNEKXY0c03LHtYQoARahRctADe9DdseRwxb2ufl054/wIq774eTHfrCy8c/Azon2uo78ebPnyUZuxtpyeMoItHjVDQzRDzFxqca9Wd//Un0kqTqC6zBuscfpsrIzRup2TZISXr5zBHsfelHGGeXGaVA64ZMYG2KeOK5MtzXih7WWRoZi4Fn5SMoqLJqfQlUNFOR+O5zP8QAU13Sk+OMAkA1G1ypeVRgkXiKjWdQoRu9dVQjsAZGYukWFK7aTuDrIsgM4MrZY9j94g8xOawbwgTuP4FRTOcU8aQOOQOs36LGERMJLDC++SvsWJplwOtsa8KvwjMQnoHbcQa8jLgf3PVbnH//RSQxZbgiP9WkwE8RT6wRKsVSz9VDhkhwlGxH1R33TxFHI8QMFnH1PTijrHTi1CSqJYxSaS3VmYUMXLKeTuNp1qJrRFTGSlQzXc/BVPmZy+DAKI7uOom9z/890rK7qA5NQUayyxBP6SwuLpXnGFuDqztoZ20HfJObcddTj8Ltnt3Fc+Y2w89vPgMin/xMlTy/ZydOvf0sVd1suCI8xvetwtPahrDSTLSz0HatzxqySFE2pvqMTUbCx3zuzh6flWamTelPZjOiZUKvSfxEUik0SqwlPDqTrDEf5S+VNcjIymXXtC+bLsBS3MiPdTXW4NgrP0fdqQNW4JGEqGWD7LDXXsyj9WFDFmn8xrGz/hJrevcyZU5FtFUPVHhPS2j0IRKH5Bl9+iQVx+perBv762zganFUBVUsW4lHn/pjllm4y2xH+FRFnM/tftnU3lLZCGEAjV12WMfA2qNZ4aa/QoSdIdOsuqbMzIN3MEAbmO6nsXEbFvk0bYc2a1LtSFjoOKj4uvZt26m/a5FaTfeQCgarrlMSUwbDy63NgBSHjbUXcYR1dzuunqBaNMGkusU52ZhJxcUpHIkkgTnU3WhUR+OxbqqOWGC8fLXZ0RhLjbQ1Ml2WxFHD2feRyZRTqU1NV+4Q8RRFVfwQa+z5WqhojIpngXFmPFWuN+el0vRqL7HDJetLqY6fAqPZSrNmuQd1xNMYxnnNlejE19uJBKbq5a24xyj1bs3Sz+6nb0vFkxjsKxfr8NoLr6Gj5gBWl0cynYI1SSiTnFI8GeLJh/baa7h0iRezlDW4Y8d6lFekmgtaN6Pd7x16AacPv4b8ySiUprmRkmgBB8N6inhiZfz+7qto9F7EYKobVeWPoipj/Wf3bPqUWz46PMgCycfQfPIdDNDZybFN6IeOTueUih4O0/EHSEgpH11RnnE6xtmyY02CHKLlgK+fkgiwbBM6+ofQ1T9IR0cZN72c7ejURU7FG7Vo32ZTfC4/HyPCiRJmVwwl1QIa+cXY9uU/YGFT66barDTj1xhrVXVdPYWGI2/QnuaQsyb5ZexRpMoi1kSwyR4RUUaCbO+Xj/pnLTewhwOXkqnTy3x9kk9B2cPFtscqRhlrZsMCPNbWhE9UQN1JwimeNqkRT1p2PrZ++V9i2eb7GCWaThu01gj//jhmQKdCY00bfvv9X2Kgdx+K8iJRnMvUONalcCjVroSEENWjUn92Xz2D2lMtVMAtwd3fZqenZZlU7s0+b1Rw99S+t6kkYGHv6FFUsAh5ups3UlTETRNPMQj0d6D9/AGmxfUhhV1Llm991JCRo4yU1hw/jD0//Rv2vPEyssh2uFQBqLCpKzXfEE/RTINRgfA+pp+MN3choXgj8u5/AjEs9Dk44DMBhWO7fomY8QDVUikkr5TGME086cZCqX79TWcx6UpFwcavIo1qrLnFgz+O4xHeZ3gGwjPw4c9AR2sT3nj2J+ipO4qU+GiUk3iK482/g8XFPeVUPJFAshRLR1hnxIsJz3qsve+LhkDX6LzeXhzgjc+Z956Dmw02yvPYkcnFAsyGeBJhVMDA5TBvfC6gl8HPibQSVNz9LaSwFt3Mm/K+ziG89+wenD/0E6RnqzNemikaHc2GDull67mdPHZ4GuEN0gW0X76CHv9yrGDL9uLKcJr6P/csGeO8djBwd+7Np+FnXUKRDWpMIRwoPGg3kDF1kMzOFsJ9c0fDzxIkiXzqHgiYWkfCmQJKNplhPCc/oxpSSlFTiQb5JvOh0OaEC6P5K4HpX2VVS/DAN/4YSzZutUbDz45Q9d5w/F1cef9lqnuCZuwa/whtEQGkfQq/WiSOVrtVGyIxMh6Bjj6mp7MouZ02FxqewX1KnzOlIzhOzdsUpNSHaKSwYCw/46YiZc3mHXjkX/5bpGRk25sgtmAjmhoeh12/Qj8DwkMq78D3pBazgqeaE5tI0/i1mNmzni70mwBHaqggVVBdTAHsJvmkObHx69SW+IYpws6gsNRqanBiHyfzGe5OdU1dVESV8zjc++Xfw6ot9y+05/DfbjADAZYJucrC3iJ+/B3XSPpQ5UlVegzJ1CniialyCk6q1E2QpXJSq3agcPndxGgkQ3lu1LHeqNbvaTqHbBFXVCwpDTXeJp5Yo2+k31o/wBuy1IptJI+2muv3MNWB6mZ/4r0XMTnUaWo7Z3EbEp0kq8xOZqm55qrGlLerEc7MpazzdD+zNFiAL7wsagZuS+JJEsqTp1vwt/9wEOeOXMCDa0ewvmqC0foJpGSyJWJeNSZi0tDFtJB9B8fw+mHWAVmeg3/z7QSsXuoyF+FObzteOflr7L74W+SQDFjjykRWDFP1ot1wMx3DkZGHwcgh1I1dxoWYC3AkZmFLwuNY7tq0qIkPf+iTNwOjvOB11pxA0/Fd8LFbjSF+QsOUI5KjsYkokU5y5Ia8ESDhj6IliooZADHlCLWB2c5cr/zM1W/q9qPXN2R9njvQPyk3VJBRblNggIEZo3BykZxJoMqJD6HNMdUuvwTbv/pHBmjoojx3EXDqvnbGKJ68zIWeBhcht8x96j2NV4STIddIQqlmk+zSazl2O8JnrT+PY+dgh1gssqWHZBrBh+ZAnltzFkPQJMAuMK31BTJiDOEkeyhdVuczblJ/S8kpwI6vWgouhyssT557PD+O1zwsqL3Qhh995xdoubwfq1fEYUkVu3smR7FRA1PtilYjMjYJfh77K/sv49hbbYhIrcQX/59HULkm6zriadA/wG52O/HS9/4H60QBa1eWIEOggIU4E7PLeW2uYsomb9xaGlCz5w2mj3Sj5KFvYMMXvkapczJBBRVL+97H3v/2HUwG+lG8thAZRWmIVFHWjHy4i1YhOiIGYx2dGNmzBxHnahF338PwfPP3Ec3aET5fD44xoHDhyHOIHYlCCYuwJnFdFQtODtV40pdvpK+BEbEjSC6MJ7n2bbairuA5PLtr1cdxPML7DM9AeAY+/BmoudKIv/+rnyLKfx5LiyZQVeAmAcBACcl2pdqJQJJCuo2dl86cGUFv7Hp884/uRBrT4OTrOnrb8NKuf8SVU2+hLDIZS0kYOdTd1ZGE9FBR8HES397OGlzrPAxvfgburPpD5CWXGBxgW9jZ7MPOH7+Jy8d+gZKKCVQXpyHeya5kIrBs4okFsH3NV1Fz4AyaWsuw4Ztfwcq7suxNhB9/xxkYo/Kiu/YMLr/7KwYyvCyKbWElBQsNecMg5FTQjthPanjhQ4OXtE8bKi20f54rqhfUwkLhPQxE2hjJXkUKGqmBBaaExYQRtfClwVFSiitwF08Fcl5ZNbYRD1auv9t8RtsKDPSh+dQe1B58lStxbPStwntBNtRREFXKdzuQapE4xK/GBpvIMZta8Jd0Pz7i2ZauAfhYckFjs0apcVrEmQp/TzXY0db4ARE1IpycDKK6aEcCU6mqN2zDA9/+N0ieUWpBxGp33Tlco/pwuL/TZALIhgCJuKGhoRCZZin4LbyqsRtQyUftTL/sEen1PAvHOUgM29ozyBpUQ/wArZIhocUEUIVjeS+ofdiLPqKyF7G8NgifJ7IgeWH5Etz5OJv93HmP/bHw4y3MgGprnjuyBwdYh3NypBMl+R6I+ImODRFPBVQ8sYGMajR3M7DuZa2w9KU7SNx/3qRCqhvl5QN7mZ75S57f7cghPsxlcDKaijo1BUthql0UA40BnkvemtMItHTBXXE3srY/yvt4drv39eH0wTdwau9L7Ho8YhRPJtuJ11yJTkQ8qauen4r7wa5aODzEsFRcuTNKb8HKz/ZHb1/iiZH3//U3x/D8690sTFuCkrRULM3uoeMOmno4Hf3puFTnwokGF+PmUXh0+xj+/PdisGppvLloiXh6+eSv8FbDC3DkTTL/k4qnSCdSBhOQGpeFMUbJe51smxnTza4kI8gMFGNLNImn+I2f7TPqU2z9GFUbXVdPo/HYW4yszCZq5pplXBIdjh7lqG0iynLmIVWUiChJm+kkbQeoR63DNHlGJ4NooLP2DrK7G1/HEGQ4GbmKUUtaOmURNCKcEunQ4kxreu7Hjk6RkcooKsc9X/sjVN9xt7mozh3jOIFTT/05AzpURM8aw9xPTb+2Ha3Gq7Q4EU+KLBmVF4k11Zsyjt3YwwFb/7kBOnpa1T80auzp9Y0YcCPQ5GS0N47k07Q9loN2GHukvrJUZdwU0nKLjD1LN243RMT0yMLPPq4Z0DlTe6EV3/uLp3FmL4tx02EXZaQiIycKWaVsd5xThKH+aHTWDaH+AmueUPWWtbwKX/1/5yeehkg8HSDx9Ovv/iXG2ZGkkqkjWRmsm5eVjtTCEqqoPAQUvazvVIeOi5cREZeMyif/4Driafdf/gWiGuuxnJ1Ks9kmdyLTDRTlM5U6H1FsLY36JkTW1wJUGeDzTyBNxJPbIp5OnHwW12p+DVGbZUyhi5t08juq+gFVVF0VMlVvhH+p583dWaqoqECI/jZBaCXfCxNPH9d5GN5veAY+yhk4c64Vf/5/v4KW+g48utaLjUuiqTQK8OYi1RT1Ho9IRk/3GPa8P4Rn3slE/pJ0fO8/JyCbjRLkR9t7W/HMgR/iQMMrqJh0Y6MnB0njTAeOJvFUtAaxvO4MTvrRMHYFJ2KOsPZIPh6L/FcoSCinJzXowpjb0eTD0999A3uefwYrVgIb13mQ7KZfTabiiWnFMaxPMsKuWg2nG7DvN5cwHFWCL/3lE1i9JeejnK7bcl/jJGe6a88a4mlkoJeYRiiF+E1sAxeRGyJAFGhT0DHIWkfDVBNZQcgxYiiWMiCOMiSIMJJZXb+mj6+1HQZaAmOo7wgRN/o7/6tYdQzJDgUjJ7kdLQrcSSkuXBhPsiZOtby4SZVmyKtYinu+/icoX2MFvw3xNOhFy+n3cW3/S9y/jUOnbdD4p2wweI8qeAVSGeAR1tOPpYjiumawZhjX/RrjH7sHgmhk4XPVrrLnSPWpYkmcCdtqP7LLJpxEmIlwkiha245lg4/qjTvwwO+ReJpRs1THoaf+PK7tfZGdyFvYNVpok0voOGi7IrWEV1U7ygSDFTjl8dD4FVTV5Gs+bnQMtDkd3r6hMTQSk/vZBCi0eT6y5qoCqMpECG1Hf5NtcSKcaIOTRoiAkrIrt2IZNj/xLQaEt2uz4eUWZ2DI78Oxd9/AG09/DxFs7LByeQmbKqTw/FBwssSQP+oo6GttQMOxA+xC2YGS7U9g3ZO/Z1RNI1S1X9z1No795PuYYMfP/LXFyCxkcJKldlxZxWb9qMlojLawnMr+gwS4LXDe+zm4v/JN1vBLhs/bidPHXsL5wy/BOcbC4qmpvPY7GTRItIinrFJ+H0k+e2uper3E0jt5cBc8wuBk+S1a+tn9+O1JPPEiLsXT//ybo3j+tV7AyU5JcbxxiGRUPGYSeUyjT4hlvjSJ645hXnBiJ/DYjjH82xsQT7GF4/BUM8czNZY9yti2E7H8ocKEEQSWp+NJOE7iqSRMPH3Kv0dKTRPQaDjyJomneuOoFmuS7Qj1OJOIEgixwchs4oaFtlngsJUS5YZOHxVDY5TpxiJBRZupeIpX9ERtdg2wsMiZKZKGzk/y4MziStz79T9G1XoWE2Wq0txFDru34SKuHXgZ3ra6W7JH2xJ4mLKH57ghomRPKN1QTn4mMFHRyQ6m3NV1eE27X6VjJUqJQoedIAJNnVpM0VMBNotE01yZCBv352Hq4H3f+BNGvbbQgVxfs2qufeHXH/4MCKjZxNPp3fvhHI9DMtWiUaxREc8uNZ50j3H2And9Pez0wWKLmSuqFyae3tyJ33z3Owh2t6Monuc8wZuKjyZ4WLwx00Oih3JpRjL7m9sR5UqxiKfHZiqe9mL3f/qPhnhaRWKpkOSmQOBkjAsR7LDHypGIYJ4/q6tiUrKqucTTiWdRW/srpGeM8UYuk+dmHLuUEFRGpPKGjml/cYOsqTHA858RaOTz/W/zeZh4+vDPtvAewjPwyZgBEU//+t+/hgMnCR1deShKz0F1RhuWlg4hgynhzV0puFzvwhEGLztHJnH/pgH84L8mIosd56aIp4M/wHsdO3mz4kTxigw4B1j/xZ8AT0IhAu5o9MSxxmhsD/yR/cgaLcYX8KfzE0//6w28/ONfELNOoionD5lZ0fT9ccgsLaPqKh7d9cNovtKFumsd8FSV4avfeZJpPtOpSp+MGf30jWKCPqSH+OnSO1ROUB0h/DXfYpMs+tsEyZ1x4joRUVITSRk1pSgKEVHCO6JazIOhXKhm4rY7mepV1+7FMJU82qYhmNgVLob+UB82gUhiKkN0GBwVCtxx3QgSIwVVy3HfN/8UpSvvMMMU0RIc8qH17H7UsC38JMtCWCSY+fOsX7NsCBE5KhpuSCjbBtPRTkSOCCyLCJtpwzBrLjT1DqG122cCl1IJxXLsThVGpz18aZRBRqFFsiaWLJrGY4KpHE0cVe5L77oXD5F4SphRG2mc6hKDY/f9liqTRm57EceBNqjsg+beCpzqOITwKrGKRULNPgaaEDX06egfIfnkmyLQ7O52ccSwXNFgDYdRODG9n3ZE8T5QeFbHNYokW0Hlctz95O+z5pulPJs10eEXN50BEU9H33mDDRX+Gt6Gyyj2JCOPxFOCJxUpLNruZDrycD9LKTQ18H6tnh0kXVj2+Lew7ou/bwp8G+Lp7bdw/Pt/j4iaS6hI5foZKRjNcCOqsIDBzSwrOFnbCFYRxzhJpcjPP4nkrz0FJ4knr7cD5869gMsXnkMq78Pykzxwch8EkwxOVlDxlEuI6ec9WC1inQ1Mv2YX0ehH+Z2tuKlt4Q9YM3CbEk+jOEHiySieRDw5lvOHFesN8QTk8xxSNyQRT61+XrwN8TQaIp4SzEVppuLJJp6chngi+w2mZkToxljE07DJ9Q4TT5/+r5SR9DKyUs8WmuqWYDnV380um4jS2qoBYNdVEhCZJm5GMcDudvUdPtZIGjbEU1pCHJIom3baBA0HYcgZs40QScP3FOHKLqnG/czpr1x3l4m0zB2pHHZf0xXU7n8ZfS1XzXk99zO38toGJ8bJ0rEbcEUiSgUvZZeIqUG+VsSoldJxpdilxjvgZmqA7IkMOWhLsm45az03IIAUV0ZBKR546k+Mww63r7+VI/PhfVbfAaXafe8vfg4RTy4ST+6YVNaVYLtk5sxnsJCmg5GkMYK8vq4e9JF4ylpO4uk/PcpUu+trPCnVToqnZ/93iHji+Z5I8KY6EAmso+fOYRFvguggO/f0NbVaxNMTsxVPNfv24r0Q8bTSEE+xBthGxPCiztp9ESwAOknSle1GYfL5RDw9NZ1qdyJEPHk8Y7hzI5VWvK5b57bIW27D0K0krnhtN8QTQsRTONXuwzvRwlsOz8AnaAZEPP3Zv3vVEE/j0SSdXat5jZDKZJLkEG+SqdhVYeUm4kdqKwzx9P3/Mod4OkDiqfMlJBU6kH9nOn02fSADlwwt8XrFa5TBj0zRnyBZHyTxFPFn3HYZrz4GPZjZMIqnEPEUhwlkOnjTw+uQWtVnejxwJSSQCGBHXp8PHV1dSKssDxNPH9B5pOLcvU2XcYXE02BP2w2Jp7m7s3GS3jfYzahxqMRhTaIR1SYyahxLPW7XiRLYHCZhpfILwoNaT+p3pYErjUvByMQ4KoT4XJ+1g5Bm+3yt+oOF1Stx/7f+NUqWr7WGxPeDI0wHPX+IaesvkBBj8xe+t5hlpg1SwItsMkQUx27INOI81YiS2kvYVtvVWNTtrbZ9gAHIQZ7j9On0z/GOWJNSF69AJG/k+d/6/ExMy0GpePNy1kUS8RSfxABSaBEBqONQS9WWr632hsST/Xn7UTbwv6bLqK3UrMfYoOY6oeOgtEkdg5lE1BCFCw3dg2jmsbCOAwPBxDpSN+lHAdR4lokQRLcDqDaOjSbxVLhkFbaSBKlYe5c9lPDjLcyArXh6+Yd/jb6r55HF+4cUnjQmOJmeQnV8BklM1uVicHKgS8ISN5Z+4VtY/0UqnlhyRMTTBRFP3/t7RF6+gGreg5QyoM8vCSZjGZx0MTjA4CS/HIR4LOyfkkTi6Ysknr45RTydPfsCrtU+i8KCCCytTOV5G4eAnzgxOgWOBAfVT34GJ0k+KX11kvxC5CN8HiaeFnuYP5PEUwE5IzYYWRTx9DZT7WJCiqeFiKeskOJpWTjVbrHn3ifuc+OslaDISt2h1z8QomaugbYzl5OTQmSUKiepoVTQsK2zH/TiBljoYmaARSiKIuc3E2hofXV1yGEu+QPf/FeoWHMnL8rXpwHJYfeTcKql4qmXBJSROs8d1D/j9Ux7tG2biOrt96Olo48F+EZJOE1HhAzhxLFbxBVt0nP+yB56AmQVlZF4+jNUrdvMQoJx/4yRhVf9oGZAh8Yinp4m8bTvAyKeXiLx9J8R7KHiScQTz5EbEU+RVDxVKdVuhuLJIp6sVLuVBOaFBLaKqFLrzNa4vMGj3H0W8fTYk1aqXbLb1HhSqp0UT5700RDxFEfQQEDPW0KimNDUkbgKE0+huQg/hGfgszUDs4kn3lC41nACdOMPFCVJMU/CicRTvY84ctIinn5A4ilzpuIpRDwlFjhQcKeHUXJRSqwHE8G0DV5n6P2MYj44MWiIp39B4in/JsRTliOHN7ys+8OgToYng12zkkgo8Ibf60VHZ5h4+iDPUnVU62+uwZV3f80Oqk2GYPldtm/jJK0rrCOsZKvH7bQ2qcdFgngZiLza5kU3yxW4ecOcagKRPFvkI3nGGMwkXCjSRtvij8GDxH9FS1bjQZI2RSQ+zMK/jbL7VvvFo6jZ+zxGqeg3WMv66y39nrJBJA7VTrJBNZZMWpsUUSSihP8CxHwd/cO4SuVWkMxsehJrJ9JHizQz5SI4JhFVGjcfzKPs4GZN85BVWx80xNPMrsYWjq0hjn2Fx+OKUVPd0uBDH56yga81fpFm1vit4Kme6xgoRbLPH/j/2Xvv+LauK993sYJgb6KoTklWLy6Se9y7LSfuckmxJ5m0SZt5970774+bnrn/TO6dTOLEmZt5n5mJPcWpTlxjJ+6OnUiyLNuyJauLvYEdBOv7/fY+GzjoAAWQFLlPAqMdHOy1zxH3wnf91lpyGOehG/flOA9VygYN/3Aq9Pwb/9zcww7WEVq56Rw0/fmkrDnbll2ZynlSiqc/PCUETz2H31PgqRrXDwuHl0C9VLFooeTh718Awcn+dgQXiypkM8DTdhd4es8BTzkAT+tRd2sVwBOzRHIKvFDFV8NXhMJ9BP8ekIo6lgA8LV82IWdurZKaav4eYUCAPiKDk9zoI1K1Z8GTmo40/jNHwdOYo3hyUu0iFE8GPPkdxRNT7W65UiueztwUUjz9BjWeCJ5SUTxZ8JTGVTdLd2Vqmg+RlWOvP4FuCAf1Is0VMRsb/4bRDcUPZkZh2lo7xNfpUwufAjNcmNUtJKfWz7Wjwfa0S9dtlms/9nlZe/b5KuIVOUxG7Hqbj2DB/g0k4+9jsYSnnG17MAgu3p0dPuls71S2aScjZI/baeJjDZ5yZBFSB2+4/wuybttFMWtWRdpnn2d/BnAJusATFU+FGVA8pQ6eYqXaHXj5RXmRiqeTx+TUwJNb8RQfPE06iidbXDz715v9BjsDs2EGEoGnlQBPyBAOA0/XXdgnP/67clmIenVc01u7m+QR1Hh6AYqnlMDT6Cq5VQieVtMrCE5BpOIpCJ6Qvq7AU6UFT8HJyvADpqb1wH/64IVHobQ5OmXgETksNwAxIIo+E8HHEGoLtXf3y8m2HkDOHFWwmsBJ+UwGcDj3bvDE2kIrN58jN33yb2QZ/EK1YfEmbGo/uAuKp19IYGhgyuApkQ3KXwXIMfWV+vqHpAmB1C7foFK7q/IKGIuGZuHQyfi0PL63tFLOvvJGgKcvibu5jOoe3nRYjqFAeveJ97J2Hlg2guBs2O+XARRJb0HKYBNuJYB6lSDOBUgNJLAKBoEjzgfPJQtgU3F2xd2fkjOclMfIubPPE8+ATrUDeEKqXSrgKQfgySieCqF48rPGk0vx5AZPKNwpOejCzOBkyuBpC8BTjQFPvCd44g8pC54Sn8n471rwBKm0BU/xL5D59A47FfhOosvMHx9Xuf0KiEwJ1CT6UMipVHOLp4wcdbShoHIXwRNb3IYgTaTyiWPiLRd/OJdDWn09wNOas84FzYd+OWKjhJgO0yFIlLuO7YfKCqQ10dAiPq+fJvpAhC3O5xlJ6gRE60Q0glDNbU/osXamjOPBaMSS1Rvk+vu/iBQttKuOUbMq5vDsi1mdAVxqMwOeBpBq1+ik2kUontzg6SxEIpdPWfFkwVNWLx57cDsDp+kMpAuerr+oX4EnduicEngaAXhSiqdY4OkZVePJI+NiwdP0XVBMMetrhf/0ws+ggP8A3dR0XaNURhDbM4rzSYBKsz/XWz/UQy3otNXbjYLmeMGADpZscD83vhNeVqUWCDxu/sv/JkvXbHC+CKVAkFLGTs0fwIZh1M7hZ1LdzJhS2t9lA+FMX9+gNKNGox+p95w1A6fU+DEEtx+ofFrMQEl5lZxz1Q4EH78oHi9LmeiNAVT6scfeeFLVYGXKXDpbSnZw/GpHvTfHNwj41NbaifPQo3xurfSKOAdBX51+OYQ0UDytPvNcuQrdmYMpj+kM1u4r6YGnTnCgSiie7keq3f3oaucGTw8i1e69MMVTXPD0EaTa3cMaT+WqxpNJtVOKp6TgCaA3B6l2uevs2UtxBuYoeIqo8eSFFM6zPljjKabi6SpH8bRxCoon/CEM1ngqtfLKFK+9WbebkfQeQmpa59F3Xd3oMj3U0FLIxY7gqR2paT6ApxGkx2Hd1mon16KmnAznORfqPNSxWbEJ0mqApzPO3K5yniNHSYVTH4qkH3rlMbVgj+PYafgdkYeL8zxki9mBkaPOjh7cupWkPOggYfzGiYq0hznXy9ZuVE7HmrPOs+DJTOYM3/N6CaXaZU7x9ChS7UYTpdq5wBNT7c5zpdolB0+s8RQI1XiKTLVjjaejTLWz4GmGLy/79XYGZuUM7HvbqfG0F4pjp8aTSrVDoHxlWbTi6fqLqHiqgAppquBppQOewms8tbKr3XefkcdRXNyCp+m9VDR4gv/04s+li0qbNIGHTs1Jb8xGAd/a0gn/qRM+aKQvSAW8oxoiwMECTSBFxdNq+IEf+ez/I4tXhX4Aj6GOTccHb8rB5x+FEiTUmS+1UUX7dil9DuMaGECR8cY23LNOUjhoMtBJpdgpn1YftbSyWrZf82G5/hNfkMIik/KOzxI8taKD2RtPSBtsGUsDAKY0Xu7kAmd8iiFrv7y1SzqQwkqf24zb2DOOk6NfxznhecCtAIqnNWedL9fc9xlp2OSkPPKAdkt5BuKCJxSqD6ba4XoPwEfsR1YFazzFAk+7fvSg5B18T9V4WongJIPbYeCJqadDTqodwFMlwFNRLPAUlmoXS/FkwVPKJ9fZcV6DJxYXb6LiyTMhtzqpdlunAp6gLKkPrFZd7TaXnJ/uObD7z5IZoKTX13hYgZr2I+9gQUfRwSQSofSX5vBP8FkAtZ7a231K8cQizaGFTUdX3OCGix8XuHx04lqNCBeLca/euk1FWSOnkePvxYJ9EG1oOw/vw4IN8JRRe8JtMd8/NkrFE8ETQBpqF4QiXk60KLiI03HSi3duXoGsQFeWG5FqdwYiRnSk7DbzM4BTBfDUjOLirPFkiotXobg4CtxOpbg4ZNCvPf2YKPDU3Ra/xhMcVq14qkaNp78EeLpHitFxZATpCAdfelFe+CZqPJ08LrEVT4nAU6fs2fPz1MHT5DJcv/cD7KJziS0uPvMXpB2BnYFpmIF9bzfJX6G4+B/35gI8scbT2fhWtn+PDZ5uuLhPHvrOFMHTOGo8MdUuhuJJgyd0eAqCpyW6xpNNtcv6VWDA0wcv/RyByHemCDxi+0jxBm8CkQRPXQjchfl+BDhB38nlG8LBor90xtnnya2f+++yCLUyzcaGOe2H3pIDf/hP8fd2qsCfeS+1+/TGz2PSPx0YQKpaU5sMAkC5bdDpdq6xwybuT0jHTnbnXXurXA+f1l3jU4GntuOqBEbr+7uQasf9M7tptZPrmJMsgYGAMFT7HbhxjGbuo2xw4Bn3KYDiZi1qO12D2qsN8Gftlv4MpA6eBlSNpxwHPG2PVDwBPOV+APCEGk/ZBE8Tkxo80Ue0W2ozMKfB099/f7f8kl3tvLgwEimeEoKnX6DG04Qs2FAu8YuLTwA8rbLgKbVrbtbuxQWOOf0HX3pMLdaTE2NJME0apsRZvymyDqCLRgcgTXdXj67xxEVOLWbuBZqvwfEw4AkL3BoAGhYXX7WZHXeiv0A5TiiKeRAdTdo/2IsuJIHM2UPTo79STci4Ak8okKnAExRcsIe+gluq7FZ1ccHORbG/BqQO3gTwtHrrdjhS0cXS05htu2uGZgCnZorgaQdSJusBSMMvksEMgKcDL70A8PQ1yY8Lnpzi4n1daF9aIhKmeAJ4ehPgSRUXT0HxZMFThq4kexg7A6fPDKQCnhi4PM7i4qj1QfD0Y4CnBVNSPOmudrHAU3iNJ6baWfA0XVeR8p/aTsB/+rl0HNoro+jslmwLX+2S7R39vgFPLS0ovdDpgCcHbAQBjvEP6Q/iMf0nFltee86Fcttf/a0sXLYyeGD6fB0AT+89+x8y1NOulDnBN2M8ONXx85AMbg4MDAM8tQM8DWKM2m/lfaRaS42fb8CZLK9ZIOffcLtcj07N7A5nNg2eTsiR15+U1nf/KGNqf/Nupu6jLdfgqVsDQHxncP7xWMEnngd1LpzzgNcJntZvv0gFhJev3ZSpwc2r45wyeEKHz/eefUZ3tYsCT+hqV1qlazxFKJ7iptolUTxZ8JT+5TmvwVNCxVNPi7C4+O9QXNzTkBg8TWJBMql2VvGU/kU4Wz7Bmki9yOk/8NKvpe3gHiXx5aKe0ha9bjkfi/uGep/vavDUA/DUizoCVDwRMulFjcCGYzDAybxe6PGqouLXffyzshJdTGKCJ6iJ+tubYM8vpe3ALnTRA3jKsj00ahTgqQtFGbtQ54ndW2hPcKF24Jl7EeeYWNOJAO3GB9AOGPcsnm63mZ8BXi6pK566xYdOI/VbNsg937gZ4GlhXPDErnajjuKpNFZXOzisvsYmySuOVjwRPL0I8BRf8WTB08xfOXYEdgZO3xlIBzwFHPBExVMYeHr1n+SFjt+kUFw8s+Dp7m/dIWdfuuj0nfxZMvJQ4O4X0kalDaNlmdpiBAp5aO0PjkprqwFPGmoYv0/7TQQ42j9kmh39pzyAGnYDvh3gacGS5cFRjqNuacfht+Xd3z0iQ90tU1A8BQ8V/SCODZPwOxV4au50wBP9V22H8QNNvSrj1yIPSipq6+SCG++Q6z76Gcl3Kd7pl7Or4GGAp6Z9LyeFZ9EDncIr8Hs0ePIpP9btk4fOhQFqIf+8AH75hvMulhuQLrj0DJR3sVvaM2DA0+MoLu5zd7WLSrWLo3hywNOuh34oeacKnpajqx1rPAW72kWn2lnwlPYplnkCnljjCTK4XI94IZVegbp15ShMz652oVS7EfnKA4USTLVzg6eVDniqKkRL01y0wvVA7szidyjeh5bbE8g5DiqeSm2qXfqX4ez4hEpNUxGuX0kLHQ0s2slS00515MrRQNvZDtRE8qGbCbubBEGN41yYhc4s1oQBhV6vrEf3t+s+9lkl6Y0NnhB56myWA1A8tbz/J6QpTb2dbjp2jo1OSGcXwVOPA54inKdIu2BPARwnpgzehMKSK5Ebz9apdpv5GUgVPI3juvUhQusDMFqYCDyhwOlrT+mudtHgqUoqF9cjGpUnIwo86eLikal2p6x4SiPVbmJiKf4GINUub71NtZv5y9GOwM7AtMzAW0y1+5sn5PW34qfaGcVTQAJyw4eYaleFunFlKgikuto54Kl8eZEsu2gBGoJQ35wjhTle+JBe/F1BS3d8dmQc4GnU1HiKVVz8aVdx8SSKp7Vr5O5v3w7wtHha5mkuf4kCTx2N8gFKFTS/81q00iZxTHFKUxMET1Q8oag1XCVXENLApnB/SgXuoLTZdN4lCjzVLFoa/G7W9exA2Yh3f/dTGexsik5Ty4IN9FcHqXhCuuAQi4sDOkWlp7ns4vjpv1bWLZKLbrpDrrn30wBPocAja5X24zwc/uOTcuLNF5R/nIVhB+eMDyaZaoegKUtgdEG57w6UBh+7bDAAjbWpNp1/CUpGfBG1tpCia7e0Z8ANnkxXuypPHv5+umo8ITAdQJCzH2mQUal2GQJPR478TJYlA0+4ToLgKc+m2qV6suc4eNrlpNptTQieJplqh+LiX36gQLZucIqLO+DpWSieCi14SvV6Oq330xGuRqUQat7/uoxRITQNFmnFU5/4fP0oLh5SPHFBNpEWRrj0cw5oUoq8JbLh3ItVdIi1kWJu+PxAdyvA06+k6d3XZGR4KHXFU8wDpvYiFU+dXf0AT70ywi597gWaNuEFYxeewhpdlHHtWdtVcfGVG7eipo4FT6nNdnb34vlJRfGUNfBUQsUTiot/OFTj6cCLTLX7KlLtTshZJQm62sVLtUsTPLHGU54FT9m90OzR7QzMohlIFzzdeIkGT7U1keDpt1K+AuDpwtok4Ik1nv5KlpVa8DRbLgOl3GHgDuCp8a0Xo8HTlAaaGJlo8DSGbmoET72O7zThKMbDgZOBHfQLCwA8Nl9wmdz+hf9XqgFwzMaGOR1H9yvw1Ic6SZlRbSW2gQHSgUGCp24HPGnFu/Ffje/HtDu+Rh8jB4qn6vpFcvHNO+Wauz+JQE8IPDEgzADqIYCno7uemxYfltqzYXabJnhCJoIZM+ecEE3bgseOL2vsIHjiedjxF1+S+hWrzWmw92nMQGLwVCkVixbCH8vLOng6fPhnshxldhIqnix4SuPMhnadu+Bpb5P8/Q8Innyo8ZRY8aTB0wjAExRPBjz1tqpUu2ePo8aTSbWLo3iahOIpmGpnFU+hq+s0e0RHo7+DjsYvpRERrlGlEMq+EUHw1DMQkWrHyAs6mAQXOz5XpEaKSkoQ4boU4OnT6AYXP5d8EOlMB17+tZyERDkw1I/PZ98elWoH9RbT7QKOgkvDJjpO2h69cGt7OCYPClWvPed8uRESZRZlVB0osj9U+w1JZoDnZsbB050oLv7hu6W4jMXFh+V9gCem2hW4wFMuZf8FRZJTVqvy9ydHR0T60PGkosyp8fSA5FdUos0zi4uzq91/6a52+EFYjb/rdHyhI8TNdNPB56lmheLJgqckF4l9287AHJsBDZ4edxRPiGQ7xcVLoJhvwJ+UEvypCCqeckbkJiiefvSdSpkaeIJKdATgKfcL0eCpsU8eQVe73/zkYaernVU8TdelpsBTV4t88PJjcgzAY2wanKcgeGrTpReAZhy4oaGTUb2HApEM29F/KpatF12hFE+VCxYGp4gNczqPvSfv/O5h6Wk6lCF4Fjx8zAcKPA0EpBXgaXAIayjmLXhzUu60P6hfpy+YA5BQW79ELvnwTrl65yfD/D8FnhBAPfz6Uwo+KR845jdn8EUAhWEonjrae0PgCeM0yi3lvzrQibbw0uCZKERAmOeB4GnhsoYMDmj+HCpd8GS62rG4uAfKP38MxdMqdLVDNBs+YuwaT3m33CUVd38svKvd4UcBniYTgicq4yZNcXGreEr5Ip0H4InFxSMUT6g3W+4JpdoZ8MRUuy1B8KRrPCnFUxLwZFPtUr7eZvWOXExUapoBNf7sK4SMo9EOSONT4Amd9DAOrGVaGYSokF60Q5CGk1hM8HTBZXLtfQBPazbGndehng4Nnva+KPyDPh2LtlE8dUP1pBVcji20K5Y9mAQPIkXrz7lAdbVbvm6zkl7HNcq+MW0zgFOWcfD0KlLtfh6zxlOMVDsqnqYCntBNUfqTgKcFTnHxOOBpcpIdeZbBnbSKp2m74OwX2RmYBTNA8PT5v3lc3lCpdsnAU0BuUoqnatQCKVVrl0q1++P/kRfafyMq1S6h4smCp1lwyqOGQPA02NUmB195TA6/8bSCDlE7ZeAF+oDujYHItrZeKJ76EPRwoI2CHBo+RfpQ/LzHC/B08VVyxxf+VsqrFwQPR/DUdfx9KJ7+XTpPvJcV8BQ5fvqrgwBPLa0+GRwkeHLGrfy/EGwywUgCGypYFixeKpd+5F65AgDBXTqCmQiDvjY5BPB08JXfKB8Wh0xrixxjsg8TKLA+aXsHSkYYxVNw/KHzYHx13uP/KiB85sVXAjx9OazWVrLvs++HZmAIDWj+/IenhDWeolPtohVPscDTflVc/EHUeHpfdbVb5cUPfhWctOApNNMz92gegKcYiqcY4Om2q7Xiacv68FQ7VVw8SaqdVjyt1l3tSs+bubNpv/mUZoCLxyBT0wCejr/5ogwPDWQd1HBBDIyMSXtnvwJPY2PjIejkLHRhixv252eKS0pl84WXqXz4ZWs2xLV7qKdTDr76Gzm++w8y1M+aAeku2XEPHfcNpXjqGpAuqJ4iwZOJ2NEZUYs1jsL1QIGnbRcCPP2VLF9rwVPcyZ3mN3i5ZFTxBKfi1ad1jacxV3HxvLxcKa2pkopgjacBFBdHjaeSmhjg6UUonr6aWPGUKfA04YCnfFvjaZovPft1dgZmbAZSBU/H0NVuJCcgOxzwVO0GT6+huHh7Kql2CcDTSUfx9M9W8TTdF4MCT752+E+/BfD4bdZ9QWOfAk9Q2nTDf1LgyYFOyg/kY/Uc9wA2XJ+p9i0qhtLmQwBPzysDsQAAQABJREFUKC5eVlVjDqUa5HSdPCD70dWu/cjbqPEEyVGWN51qF5BmgCf/0DDG6Q48usZPH9CxIR/1exYsXiaX3nKfXHHHx6PBEwKohH9s/DOO1DtleIbtYP01s3Fcw/DLOxR4AgDERPMGFhl8HDwPfB22cPMiIHzWh65Wiqda2GO39Gcgk+Ap3wFPK2OAp0lktKDVo4xVVUg8xdOKFQLFU6VUxykubhVP6Z9ffsKCpwH8DUONp/TBE1MyWFx8WCx4mtrFN+s+hdVjEI7GAUqr9zwPhVBvYmcjtE4lNCXZbqp7RueA9PQOItXOlYpmHAwu0FzcnG/h8UpKy2QzJL3X3POphN0zhnq75IPXHpejf35WBnq749uTbJARFibaXSueAJ58SB1EvSe1aLsdpkh7cDBG7Fiz6saPo84FQJo74hXx1fbpNM4AHappA0+1AE+LTHHxeOApgJplqPH0DYCnxlCNp6hUOwOeKplqd6fUfPT+6FS7VBRPFjxN49Vmv8rOwOyYAQ2enoDiKUfGAZ2l+CwMDMVtI1LtCJ5GAZ5uuhQ1nr5djR8oLsVTOuApgFS7vBipdgBPDyPV7rcWPE37hUGfi4rxg68+jvTuX4b5YNkcDP3BtrY+6YYCnl4fXCdH/a7hhwIgjj/I9VmBJwKPS65RqXalFVXB4U2Mo+lH4yF597n/kJaDu6OLiwf3zNwDA56oeBryBxzwZOCTVvBz3NoO/b0ET3XoxnfJrR+VK277aJj/RwA41NspR954Vt574edo+jMa349N0QwGO8O3iBcwwGEoz6h46kbtVeXDmvOA94xPa/xy2sMjFCEgfDbOw82f/BJqVi0J/wr7LKUZSAyeKpwaT9HFxbe5Uu2M4ilV8JSLVLvKGKl2qYAnU1w8z6bapXR+uZMFTy7wxFS7zSkrnsLBU31AK542WcVTyhffbNxxkI4GpNVH/vycDPb5EixwWGYi1qpE9iTalREuKp56eodUREpFUhzoxAWNzoe+19/AY5WUlSHCdbVcffdfyJJVSAWIs/lRYJlFGQ+98Yz0+zqmxR7Cpg4onrp9BGkh8KTVTjHsgUFFxcWqZtUNH/+8LFm9LszxiGOafXkaZoDXXbrgqQ5d7e79xg5Zd0695BeEX/mDiRRPBE9UPEF2PzIQDzwNO+AJNZ4InkpRXNyDbqNKRu2q8WTAU4IaT3UOeKpKlGoH8MQaT/lW8TQNV5v9CjsDs2MG0gVPOwCefvQdgKeqdMHTsO5ql0HwtBNd7c6xXe1O+UIiVPADeHwA/+md3z8KtQs1Rqe2RQOP6OOxqHVrK0ovIBDJ7zOQg34hx2QgiPmkBk8AHpddK7d//m+lpLzCvKUUT76mw7L/9/8pje++kZFUu2Q2jI/r4uKtgGcKPMGIKBscn9YMVIGnpQ1yGaDT5bfeZ15W9wRPfgRNDyN4uh/nYXQUTX/omJzClswGHp7giYonAkDCPzX3eBAqLu4EhJ2h0NPxIiDM88AaT+4i76cw1Hn30fTBU5VsvvUTsu2O+4M1nvb/7mnZ/dCDkn/ogEq1S6Z4igRP+/b9QtjVzoKn7Fx+FjwZ8HTNiHzl/hB4autpdoqL/0o8MVPtLHjKziU5s0dlZIXS6sN/+p0MJlIIZWyYaNsaBE+O4snlXHCxi1xjucCVlpfLmZdeK1fd9YAsXrkm7mj8fViwIVE+9MZT0tfVfsoLdtwvcr0xOjoRBE8q1c6RJ2tbwiEaP0YngBLlzRdcLjd87HO2Da1rLmf6Ia+9bICnyBpPKtUuDnjagBpP55ri4sOu4uJR4MmL4uI1urg4wROLiyvF0x1S87Ho4uIWPM301WW/387A7JyBMPBUAMWTN7Hi6ebL+uSHVDxNFTwNQ/GU/0UUF1+FeFYI1rdNQfG081sAT5ctnp0TexqNiv7KcH83AndPy75nHwHE0fU345qQjGbE/WD4Gwo8Adr09KDGIC6FIHAywUjs7vYJCZ6KEYg8+/Lr5bbP/XcpBvwwG8fc03JE9v/hUTnx1suJU+0yNH6Od2CQNZ76xD8MxRN8CBVMxaAJoJQfGGFDfn6+1C8nePo46jzdbYav7vV58KGj3e/l7Wf/HQ1G/Fn3Yzm/OtWOJTAGHRtMvVXtw2pbQkPl9BWXlss5OA83/8UXpaI2VOQ9tJd9lGwGCJ7+9Htd46n3yHtS7y2QKk8euoJCcVodXeMpx5sZ8MTi4l78rurtbRMLnpKdpVN734InBzzdDvD0ZQueTu1qmgOfVqlpf3wCsOYZGUB9JC562d4Inlo7HMWTUQjha9UCzfuIAdAtLUVUi47GlZCXLmqI37Z1uN8HiPYMonYET63TYs8IwRMUXF1G8WQcJmNTpD1qwS5FN5Cr0KXvM7DnjIg97NOZmgFe/pkGT685NZ5GI2s8xQFPYcXFLXiaqUvBfq+dgXkzA6mCp6NItRtDqh3B04++UyNVlSVKrauKi6eUakfFk191Rb4t74uytHSlBU+z5CpTwGOgB77g7+Stp/9NxpG2ln1/EN3UqHgCePIBPAFxKFijwQ19QQ093FOkwBP8wW1X3Ajw9H+rek/m/QnUQ+ptOSb7n/+ZHHvzhcTgyXzoFO/d4GloeCQ4fs6dgTWRPm1+Qb4sWr4K9Z3ul4t33BE2An4ugLIXR/f8XvY984gE/FCCZdkv5+FNqh3Pg65TFTtN0AxWn4dydR52PPBFFHmvNW/Z+zRmYHrBU6+MVVdILsoxnAp4mpQdUMXHzzxJw/x5sasFTy7wRMXTJifVrs3nKJ5O/BKKp0lZsKFcvEjJyMX/8tHYNj/HKp7m4r8QKoQIaQ5DIZQ4NS1T1juORjsdjUHlGHDRY5SIi2vkAs1vJXgqQ2v4c+BosBBj/YpVcQczDMfpCCJFrPPU29Gc9QWbAxlBqh1z4zu7YY8plp7IHhjEmlVMHbzu3k9LfQKQFtdQ+0ZWZoDX4kyDpw13fhqKp52I6lbISAbA0+49P5OjR/9LUlM8LXVS7Vh3LD8rc2wPamfAzsDsmgEFnv4aXe325cp4AsWTAU8fvpzgqVYqK9A1CdKHKYGn3C/I0jKreJotV4IBHod3PStvPvkvMjE2feCppbUXqXbsqqr9QJWqRn8whkNI4FFaXinbrt4ht372v6lGLWYOFXhqPa5qI1ExNMYDZnkjeOrvH0Zx8V7xA6KZsRtbYtlA8LQYAUcGUi+84bawEarzMEjw9DwA4MMy4s9+0x+OcXgY3QVVqp1WPHEcGpzp8xA5kzwPJfDLz73qJrnp/i9IaWV1mB32SWozoFLtHMVTTxLFU197l+Q6iqftgJaFniLx9/VJ6ql2GjzlfeQuqbjno1JUlr7iaXxyMwyz4Cm1s6v3mgfgqQcy6S2oXrwWVfg8AtWerIjR1Y6Kp6/cXwDwVKZ+nAfB03GAp1WpgKcz0NXuVrE1ntK5/Gbfvn5HIXQI8KkfCiEuNNneGOFqUREugicubvGhE8eiwFNllWy/aodcfvvHZOGyhrhDDDgLNtvQ9rQ3TQ94QjeQNoC0TqV4YpQoiT0ET/iDf9Yl18q1935KFiLyZbfZMQO8/GcjeHrhm7rG09mlRajxVODUeIqRalcVXVx8924HPNWNyUUX1EqiGk/j40tlMoc1nix4mh1XpB2FnYHsz0BGwNOrP5YXOh6X8hVFsuzCWqSKMIkuRwoRtMwXL7UsqjnNyPiQLESqnVI8WfCU/ZOb4jco4DHUL8fQEXjP4/+fjGWgtlCyr57E9TEMlVBTS6+q+Unv0wAP+lGxNgWe4A+ed82H5ZbP/F9SUIjW8c5G8NTXfhLg6ZdK+T4e7yDmAxm4J3jqBXhqaumBLQBPjkpLQ5vYX1BQUIBapWvkSpSOOP/aj4TtZM4DO01TeTY82Jd1P5Z+jx9jb21Dd8Gg8owB4djwjwM25+Hcq29W3ZkJA+2W/gxMDTzdLxo8eaYfPE0APOXcpOqApm/t/PzEnAVPu/c2yXe/v0t++VSq4CmgajxNGTwNo7h4wW0WPJ3m/460Qug5KISekD4ohKYDPPn9o9KMBY6SXjoG6n9Y+OL4GQo8lVdVy7nX3CyXoRBjHYoyxtsCcJxO7H1J3n/5V+JrPZn1BZvjGAF4aiF46h6A4kkX5ORCHtcegCemDp5z2XVy1d2fBEhbGc8c+/o0z0A2wNOrTz0mP//etyVRql3AKS6eX1IjsRRPqqtd00mx4GmaLwj7dXYG5sEM7N3XJJ//69/Kn97Og+JpA4KXZ8Lq6K52RvH0kct7oXhaIBWO4qmlu0keAXh6MS3w9CUonmyq3ay5vLD4jSCtiylqu3/7zzIaQOobF8Qsbjy8PwI8kRUZnzDWVxN40B88/7pb5MOf/hv8AEZ03dkmCZ46m9GV79dK9c7C2NneFHjq80tjM8ATFU/4wkTAhuMheFqKpjJX7fwLORfKrbDNOQ/H970ibz31rzKErITpOA9ME2yFakuDJ8cGDCzeFPI8lPE8AJzd8Im/Cqu1FWaPfZJwBjICnp7RxcULDuvi4g1ewFicHymAIrW0StcBRa0wtEtUqXaRiqe33/6FHGZx8eUiZ26pRLdSwlx8HtlOaIWEG/8djeBaQNdTC54wF+lt8wA8+RzF07okiieAJ3S127QuQvGUaqqdBU/pXXmzdO9hKISOQdL7AQqM97Q1Tht4aqK0mql2TkQqkXvAP38VWODOg6Nx6a33yoLF+OsYZ6Ms+eS+V1U74K6WY1lfsDkM1qxqae+VDpVqR7dD/5lWD2L8h+tBWQXA0+U3qmLpdQkUXDE+bl/K4gzQyUqmePKWeBENRtvmzm7xDQxK0q52BE//APDka5MGdKUrzc+VyOLi2QRPe5BqdyTFVDuleGJXO/z4tKl2WbzQ7KHtDMyiGUgInsqh0MVve/+YCMHTRM6w6FS7KYKnMUfxlG/B0yy6BBRhGBkekhMAHrt/808SGJqeFC+Cp5OANuxyTAVUIujE+crNzQV4qkGK2q3y4U/9teSiK6zZ2IlvoKtF3ken5vdfemxa/FkFnnr9sMGnUu3oy6pbAqe2oLBAlq1ejy7Nn5JtV95ghh+853lofPs12YuUR3aeznZAmH7PkH8EBdJ7NHiCk5oMnikAiLpOF1x/i7A7c1ExUmvslvYMZAo87XroB1J4+KDqapcMPOUi1a7SlWqnwNPh1LraWfCU9ikWC55Q40k843L7tbq4+NTBE1LtCmyqXfqX4Oz6RAAy3uNQCB189THxtZzI+gJH66l4InjqAnhKRQqtwFN1DRa4W+WSj9wjtYuXxZ3EkeFBaXznj/Ieikt2NU8TeILiifn9HUi1o+Ip2abBU6Vsv3IHpNafkAVLViT7iH1/mmYgffA0BPC0Xu79xg5Zd049gA2v1tA2iI4lSvF0KuDphedFpdpB8XQOUu2WxUy1C+iudlX4lYjCkTUfBTxC/YU+dLqz4Cl0PuwjOwN2BqJnQIOnx6F4Yo2nCMVTJHjKHZaPoMbTD79TJxXlSPfFgpaW4gngqQ6pdrdb8BR9Imb0lUmonABQ4D/t/vWPZRgFrqcLeBDa9ADeQFARV2FjpiaP4AnA48Ibb5cPf/JLkpMbDp4GEeA58Mrj8u4LP5+WwCPBE6HZiSafKtCdig0ET8vXbJRrAJ7Ovvw6Y1rwnueh8d3X5a0n/xUlMFqm5zwMIeUxCJ6Sn4fcXCjPeB5Qo4rdmT3e4uD47YPUZ2A2gCfT1a4BP0W2WsVT6icvxT3nCXjaCrhExVNhzBpPBjyxuPjGGIqnIqe4eFGi4uLDFjyleM3N6t1GmJr21itYqH8t3QA12XY0KN9khKsR+fBdPhaTRKglycaf8pU12tH4ENrM19QvifuJUUSKmva/Ie/8/lHYc2RaHI/AyLhKHezo7nfAUzh8iBwswVM5ahScixoFl9/+cSi44oO0yM/a59mdgayBp1RT7UprZCOKi2+/2VVc/BTBUzrFxal4moDiqcAqnrJ7odmj2xmYRTMQAk9MtVsfnmrnBk+9UDzlATxdAfD07fjgaTlqPOXEq/FExVNgtQJPS0ob4BGE1su2xj55+LvPyG9/8jCSPMalvmgJGtvkoY5PAZoj1GHdLJfxsUnp6+1FXcUOqVm7RnZ+63akrS+eRbN5+g5lLDAsjftfl12/fgi1Y3wp+WenYq1R2hDasLi4Sg9KckCCp4raOnSDu1MVtSb4NNvk5IQMQSF08LUn5Z3n/gvjTx4INJ+d6r0GT3453tStFE86RSnx0QoLC2XF2k1yzb1/KWdecnXUzmMjfml6bxfA07+gZlWjZDtlUJ0HgKdGgCcGhFOxwZwHgqfr7vu0BU9RZzG1Fwie/vT7J+Xxn/yj9CYtLt6J4uLVsvk21Hi6ncXFnRpPSLXb9dCDjuLJI8kUT3m3oLj43aHi4ibVrgHJJBY8pXbe0tlrHoAnU+MpMXi6g4onpNptXOuk2vU4Xe1QXLxopaiudkVVKGIbr6udBU/pXHezdl+VmoYI1/sv/kq6mg5PA6gx4AmKJyiEUgZPtQuUo3HxjrukemF8J5ORomYs2O889x/S1Qh7lOg5u9MfQFc7Krg6uxzw5HKEYn2zAk8qN/4Wuey2j0rtoqWxdrOvzcAMzFbw9Pw3viqFzVQ8edNWPIWBJ/wgrKoshH+fi9ktxM3rzDLz91FzbQzgCcXFLXiagYvPfqWdgRmaAQ2ennAUT8nB0y1X9ELxVK8UTxxypOIpEXgKADzVB6B4yvuSLIms8WTB0wxdAfprx0YC8J/+rMDT9KR45agUr+ONSFvvG1LquWQTQOBRVVcvF998l1LaRIInf2+XfPD6U/L2s/8hE+Oq1HeyQ57S+8jukx6M/djJblXjKRV4psDT+i0K2Gy56Iqo7+d5aDmwW/Y+9S/Siy59qWQGRB0kjRfo9ww64KkbfnkqNvA8VC6ol4ugPLsWAK2wiLWA7JbuDITA0/cAnt6XenQEq/LkoTkDauxVV0rFooUozZAngcFBQMhOyfPWADx9QrZFgKfdAE8FKtXOIytR42mSPzRi1niqlLxbAZ52EjyVSW9vm1jwlO5ZS2//OQ6edqO4uLvGUzzF05ho8OQJgSefA55Q48mCp/QuqtN571GkplEh9N6Lv5TOk4eE0RudoZ4tq+BooHsGCzF2I7KSOniqk0vQYv4iRLmqsNjF28ZGhrFgvwmn49+l6+RBHJ97JldVxTteKq+HgSc4OsmiRYzPVTB1EJGiy265V6oTKLhS+X67T+ZmIAievvawvPXCq1I85pHKgirJz82XIjhWdXULJbzGE6L3W9fLPV/PbqrdKYGn3Y/K0aOPYuzoapcEPI0BPLGrnQVPmbum7JHsDMz2GSB4+txfPy5/VsXFpwaeHn71IXm54wkpb0A6MLpnxlM8ETyxq51NtZt9VwU72bXCf9r12EM6xcupwZmtkbKmE2sLKfAExZMbIsX7TgKPmoWL5EMfuRvA49Nhn2ERbj+KcR/+0zOy73ePIJAylvVgKsEToRnBUwDFxVOBNoWeQlm54Uy57qOfkU3nXxpl6jjOQ8vBvbIPXe18TYeCtVCjdszQCwo84TzoTITBsDmN9xU8D9U4DxfddCdSBj8pBVDf2C39GcgIeHr6KSiefiiFR1jjKQXwFFQ8afC0D8XFj6DGU0ODo3iq4rnkLxXeEyjyN5QtLo5JmNI2P8FTKVJ7ENweQnHIpgH8qS8aV+DpK/d7ZINRPAE8Pfbmf8pzx38hRatykiqeFkHxdImt8TSli3A2fWgMCqH2w/vk0GuPS/ux/RIYHpbx8XEMEVqhrEAbDZ7YejZlxRP+/lUtWAjF0045H3WeCJ5YnDmWkzI+OiIdsOMAQFr70f3oOOeH86Ht4d9OjaD0fzN1Hgiemlv7pIOKJzV3/IMdf2MgoqJmgVxw3a0KpDF1kBGNWPbEP4p9JxszoMFTi/z4az+VvRkDT79GcfHvTL24OFLt0gJPt6DG032hGk+70wRPTLUrLLTFxbNxfdlj2hmYjTOQLni69cpeefDb4YqntMCTH+CpwBYXn23XAv2n1g/2yp7H/gldjpsAPBhIy6y/5LY5CJ4AbdJRPNXWL0a9z3uRqvYp9+EUZBru98mRXc/JW0//VMZH0WVOObLZs4Fsztfjl2ONXWmBp9Ubz5LrP/45Wb/94jAb+ITnoe3QW7LvmZ+qAOqYCmhG7ZaxFzR4QkBY+eUDKfmi9FlrkH3wISjPrtr5AOpbUkFtt3RnICF4qoHiqd5RPKGRTV9HHMWTCzxtBHhiql18xVOF6FS7jwUVTwRPhwGeVjZY8JTu+Utl/zkKnsZk994m+e73jeJpc3iNpyjwpBVPGjyVqz/WbQY8GcXTxnIpqoyfamfBUyqX2+zfh+1nGSFqP/ouFrp90tN6TAL93aqt7sgwoQ0iRvxfcN0OPpiicUy1G1VdTJIrnuCWgNLke7xSuXiFbLjwatmw/UKpq18kxcXF4kGEhW1pDbTR4GYSRTF7pAPQifb4Wo5KANLrALrdKXvGR9X1Tl9KW3Lq9owAPDW2mVQ7Qq544Mmxp9CDxWSZrL3gCtl07iWycPESKSkpiWOPnmYLpaZ4uaX5sRB4ehjg6ZUMKZ7SAE+xajw9/wd5/ptfE09zo5ydSnFxC57SPOt2dzsD83sGNHh6AoonFhdPpnjyC8HTD7+zWMrLdHoNU+3SBU93FH5Zomo8nezVNZ7++RFb42kGLsmJ8THpPP6+vK2UNodlGD7gBHxEbtoHPFV/KdwotmfXiifUeOpLUWmDoCPLE1yMep+X3/Yxyc/PV53u6CNR8aTqlr79iryLGk9snjOKulWm1lM2bFDgCYXRteJpJAXF0yRq8xTJqs1nA5x9WtadfX6EDwvwNDYincfeQ5OcR6X9yLsAWsPab1XnIbPnwJyRgaH0wVNtPc/DXapWKdMHrZ9qZjP1ewOefvuT70lfZKqdCzwNAzz1W/CU+sTOoj3nKHgadYEn1ngKgaditMFdAfBUFqZ4GpM7VY0nKJ7WRIAno3hKCp7WyCX56GpXdu4sOr12KFOdAS7Y40hTY15/D4pyM02tu+mI+PE8gALkI1BGjY9lAto4qXaIrCjwFFfKPYk2ufniKa2QiqWrpWbVJimD0qkInTNKAWnKy8ulogLv4UZowzQoOiCEUGy3y1avE4BMQ4BOPS3HpOvEASVZHupp1/YoqHbq9hAxDbPGU1ufU+MpHniCPei+UlhSJuVLVjr2LBZvcamUlmp7jE2lpaVh9rjBGm0zm13kzUxk7p6O6ZH9LfJQMNWuMGmqXfKudqmAp37xNbZIPsHTXSguDnVfcVkFYOkwnM8/oKvdVxV4Yo2npcm62lnwlLkLwh7JzsA8mAGCp89+5QnZRfBUmBg8TeYBPF0F8PTtxVI2RfBU70dxcSielpQ1IEwTCtS0WfA0o1cb/UAqhlo+eFMF7nrbTshwXxcCkUPKB5xw1PA6cJcJAKLB07FGFhdPDp5y0EmtAD5gzbIzZOPF18rm8y6WyspKFYgk+KAPmIOC4gPobNdyYBcg2gH8WG+SEQQjR9B4ZhS1k7QNDDxmYvwayHWnDJ7gB2KM3vJqWbL+LNl62Q2yat1G/DsqFa/XqwKpygaMjb5ry/u7pPngbhnobAFQ60MAFZ2TR5DypJRombOBwdJBdJs+2eKTru5kiicTEC6SmqWrZMtl18vZl1yjzoM7GExf1fio5n5GL+5Z+uWZAE/vQvHEGk+FRz6Q7CueNuFy2YF/a1gn7JbSDFjwpFLtNHj6ygMeWR8LPK1Eqh3BU4Li4ouGLXhK6Yo7TXciZPL3dkp34yHpQATMBxgVhFBYwKcMoQCE/MNjQUmvrinlniSzqHmluGahVK/cIFXL1qgf4VQ38caF2dzobFD9xBvhExc+3rQTovfNRYRsEpE8OlS9bccVhOppPixD3YRQfcohGYO0mU4XN32XmlNCp1nVeILiSaXaqbS+kCNN14CLbl6BR4qr66SqAfasWCMlcDwK0anH2EO4RJsS2WPUXQqsOYu6+7F7Fu3jqc3AVMDTgi3r5F7UeFq/bRHk5u5zj4Kd6Fjy6lOnBp7eV4qnaQJPo0tUV7tCz0Zct/lTm0T7KTsDdgZOqxlQ4OmvHfAUoXhaia52DGD6UarhKLraTeb75TaApwcJnqDA5Jau4ql+2OlqlwHwdBe62m2zXe0yer3RFxoNDAF4tML3O4RA5AcqgDcEn5B1QUf8CETCp6J/o/+fmr8UPUiCp1F0hPMhEJkYeOTBP/KUVUnF8jOkFoHIUvhTXvh95SiQbIKQZXis1PDwBfMAqcYw1oHOZgQdj+B2GKlKJ+EHdsMGN4Qyiv6p2RBUPKFAegAdm7FwRpvp+IH5hUVSXFsvNSs3SiXgWUm5hmYm6Eg7GHg0EIp1lEaHB1RnO1/jBwgGH5KBjmao+n3abwVIYyc/bun4rdEDBHiC4kmBJ1+i86ADqAUMoC5aKbWrNyn1finmnQCwqgrnJ9IG+LYmIExf2A2h3I+jxzQ/XjHg6XEonnqgeFrkLi4eU/Gku9q5i4vHBk8IUhd4Jae0CvX2CmQS/54Fv3fGqk8x1W7cAU9cJ+yW0gzME/C0Bal2a0Vy8aPcpXgaRN071njKLQJ4um5EosHTf6DGE4qLh9V4wg9iiJ7zc+hgTAp+vsvk2IRY8JTS9TYHdoISihAK6XhUDnVCOcTFb6i7TcmYA4RQBtpoH0RdJ3ENTwiecG1C5VRYCjXTktUK0pTXLQJQ8jogKT8M1HAxi7wR3hDQEOC479XrSHHj63nwC0aGepFWCAgFqNaNBX2wu1Xbw4iSsYeWKF8kvkPChTMwMqYUT9HgySzSpWqRrl61UcoXLoU9xRiHhk5B8AQ1VB66WJgF2thlYBTHbW58jTfuY2zkc7uIx73qUn5jVoCnO6F4ujmkeMoUeFroFBevjNnVjg6sX0YBniZZ48mCp5SvGbujnYHTfQb27muG4onFxXNlIkLxFAs83Q7w9INvLwF40gWFFXh6BcXFO1MrLk7F0x1QPC3OBHj6JsDT5fE73Z7u52amx08IxaLjg12t8P0OOxDqqAxCVTQKf0mXMJgqhEoGnhi4y5UC+IDFC5ZAKb4RgcgzlFKcPpTxhXhPX4hBR4InXbqgSAUjWcibAGcCin5/b7v0thwDTAOEageEgl9LkMZap6a2abogjT5Dd98wUu1Q0iEmeAr5teWLAWtWbZayhUukCOl2BQWhIKqxgdApPJhahPW4ECp+qBFHhmSoq0Wp91l0vL+jEX5rjwJpVEKdSlpkslQ78jQGUL1VCxA8XQ94tkFKKtB4BTYUOD5pAQAHx0obCNBMCQm37+r2cY0qir6ruc309T7d3+8GT1Fd7VIET/tVjadIxVMs8NQL8FTl1HgKdbVLq8aTBU9pXyLzCDytA3gqSACeAgBPRRGKJxd4CqbaWfCU9lU2hz9AmbIfyqGe1qNKxtyNSNiQgTZcwJNBGwOe0NWuCxEu00WPi45SBSEaVNmwXiqXIhpUVglHQgOXIKBxlEEGzJhFjAuYeWze42fcr9Ep4YLImwE1XKgDA4BQkJQbCNWPCBlfG4E9o5Q1J4gocdymq10IPDHope3xVtVKJRbpSqq2sEhTlVWIcXFsZnwcI8cTywbzmtnHvR8/b5wUPuZ32u3UZmAq4KkOiid2tYuvePoViov/XZLi4q5UuwjwlHaqHVrl1tz7CcmvqJS+vk4xxcVTBU8sLu6x4OnULiT7aTsDp9EMmFS7KPCEEg0KPEH86FY8ETw9CPBUGgRPjfLTV34sr8QET8UIXhbh9/yEClyyq10mU+3usuBp2q40Qih2XBvsbpMuQKhulGToQR3NAV+7jAFCqUAklVBcSNX/4wft9KATgyempXngB9IfZOCuDCp4o2inz0N/iDfj87n9PfOegR7qc/AB8xHkmxgLqBTCgc5G6YWiq6/lOIKrjpqLZRjSSClUiqeY4MlRu1PlhHFT7W5UTvQBOa5IG9z+Hm3h+7wpG1C8u5BqfkIoqLkI0oZ8rdIHX7wP54AQiqr+EZwHVdfKKQzPU6FORsKrJEcInqh46o5SPDkB1OIyKVu0HOdBq5xY9sL4smau3eeCtvC5sYH37nPH58av5WPz2YTDnINvRoInKp4qPSgZgkB0SYrg6d2nn3RS7Q65Uu0SgCf4iBV3AzyVhrrapVpcfAzgKYepdlbxlPLVOEfBU2RxcSqe0gRPPehqtycN8ORHqh272tkaTylffHNtR0IoLnRKOXSCyiHIgLsAbVDQkQ6IykWPgjauVDsFniaUyqmgpByqoAa1OJdR5YRFzeOofMyiZBYm41yYhY3AJXLB5j7u/XgMQhqTjsf3IjcWWh/G2PvaTqp0vK7Gg6o+ACFUgBAqEC1rDoEndrWDjBWpdmpcXr1IV0FSXY5IXVExi4eHQzTaY2ziZ5QNcIqYGhjLHvMa72kPbXHbY8FT5BlN/zmdNNZ4+jFqPOmudqnUeNKpduviptqlA55qnRpPd0XUePofqPHUJCnVeIoAT3v2PCpHjz4qdQvG5KILAULjKZ4mtOJpIseCp/SvHPsJOwOn7wyEK542oE7oVhiDHz5xwNMdV/fID761ND54wt+ZHEiL+b/CnHDwNALwtDBujac+p7j4wykXF7fgaaauOyqhRqB8alepbDod74h6Poq6oMoHhFo+MYSKBZ5c5RZqFyngRPDkLSmN6RMav8j4e3mOetz9eqSvRf/JA8WR14uUvJwJ8fs6lJK/C+p3KvuHUNs0VTUXfYbuXkfxFDCpdo7KCSlpZYsbUDIC0KwOfiCUW/Rr+f28Gf+P92q8rrHzeT4yAOgPuvczdhYARDHV0FsE1eH4iPSjDhRBIBX8vfBhmVI44jTVmUgKoWKDJ8YyGRAuqqyFymmtVC5fLyWV1cqXNXZwPLSF92Zs7nv3Y3MejD18j1DNlMrg6/NtI3j68++flN/+n+9J71GdamfAUynAU7nT1S5RcfHpBk+s8VRgwVPKl+o8AE/u4uLxFU93XR+QL9/vUjw54OlZpNp5mWqXTPFkwVPKF9182DGoHGL6Ggt5A0L1A0INUzmExY/KIVREZBBMhobRBa6FxcUHuKqh9tECqVixTkW1ipXKKVSnySzOZqEyzgTv3TcuYOZm9jELHhc2A514PL6fDNKweOOIv18t4KrQOpRdvZBmBwZQpNKJKBkl1PDohDS29kpXVz9iurniqazBAg17lju1nBClInRitMfYY8ZhxmjGHNsmRvRCii5+1thD21KxZz5cg5mwMZvgaQypCSugECjN57nMldIFqIewqB4/0PJwXWnFU0GpBk/bdmjwFEBxcZ1q9z+kKEXwlAPwVH2vS/HkgKeFFjxl4hKxx7AzMOdmQIMndrWDkqJwI8ATgpdxwJOgxtMd1/TK978FxVOJSbWLUDwlAE9UPC0cWi13FsZItWt0wNNPUgVPZ4gGT0vm3Dk5vQzSJRkGezoVuKHPxLpKA0gLG4UfxcDd2GgsCBUJnpCoocotVKAJyyph4K4MKngVYHMBG+M/mfvYfpNuNGN8R+Nr8Z6f4zEJbghQ6A+qlEI22ME6zcY6XQim9jQjpRAQSqm5VIOd6JRC+gw+pXjqRhfAgLAAuoI1SEkzanempBW5Ao/8fo6L42Z6mgk28rkZJx+7x+5+nZ93+7XcL2gDxknVPgPBnScOSi86VftVgXh0dmaHP0fNxXGHlFAaPDW2IhOhux/HwnkABCvwlkjJQqqcEEBFJ2YTEHb7shyXscU9Rn6ez5Xv6gA1/TwEqILnAUFhHpM2z7dNKZ6ee1JY4ykmeFq0EKmiefgt5XS1K66RzbfdL9tv/4QUoHyIv69PDHjyHDkkG/A3uQEwchKpmdE1npxUuxiKpyOHfyYNDSJbt1RKdRX/rjODgve6zA4KlODfCOqmOal2FjxhalLc5jR4+vvv75ZfPUXwZBRP+XFT7RR4YqrdGe6udqkrnuoBni5lV7ty29UuxWtv3uxGaMOi3QQ17CrSddJ0FtHpa719Q0rS2xdA0dK6ZVrltGCxVgXBCTCLGhcl3iIXKy6wkQt05D5m0eaxCGnMMflZ3tLZCJgY/erDYk6Hiu2G2e0lQFkzHKr+/iEFnnoGx8RTvUilCnKR9iLaVQR7lDza5TSZsRobYtlj3uO+5jEXd9phVE6cG76Xrj3p2D7f9o0GT5A9F1RDno9kETiqdXULcV69cKLHxNfZLb6BIWGq3b1fv1nWbauPU1xcK57CwBPgU2ltNcDTQg2e+p1Uu7Ja2bTzM7Jtx51SjI6OAcj+FXj6xlelqCU1xZMGT/cj1a4iPNVuIRRPF8AZrmRaJh08yBnE65xiqPmM4ompdkW2uPh8u/atvfN3BgiePqO62qUOnqh4KqEkCltLlwOeupwaT4nA0ygVT6sAnr4cXePJgqc5cRGa5jS+FnYUBoRCc5oBlGQYYYdk+FKsGUXQw20QOZwsLu5DIDIfKqTiGpRbYHkCqpzKygGGdIqW8QfpB/Hm9qPoB5mb8ZncfpN5jZ8jsOFazpvxodRAXP8JQiikFLIouVJCIahKddcoAqkEaeNjOqVwHLl2PiqeUFx8BH5BIVLSSuD/sQ5SLFjD74w3fjNOM3Zjo7nn6/y82w/ke7H8WmWDglAtGP9BdR6ohGJKoQqesj6rC0KZGk9MtcujH15RrUpEVCIoXIJgKr/TnYVg7DBj5b37psYMYEKoZsbPe7O/+zzM5wCqAU+//ck/SN/RA6q4eJjiyYIn17/M0/Ph3AVPbzbJ3/9gD8CTLxw8wS9YUSJShvtQcfFRIXj6ygNeWTdV8DQE8MRUOwueTs9/CdM06iCEwoJHGTAX8LaTJ+R4q0/8+ejoUb8CBQqrgzCFCxAXNLOocYE2C5VZ1AyoMa+7FzOzDz9vVEFcMHmcTAAaDaGG0B2lSQE1ysvbG4/BceqSgZwS8S5skGLIkinh5vfSHt74/cYmM27eu20xrzO6oexwqZz4edpjIBptjuVsTNNpnbNfY8DTQ197RN564RUpHksFPK1XXe3igqcnAZ6+93cyXeBJIlLtgjWeCJ4uBHiqiA2eJhzwxOLiFjzN2UvcGmZnIGoG0gVPd13bK/9I8FSswVMzwNPDKC7+SteTUt5QJMsseIqa4/n6goJQ6MLWC3DTffKQdBNCwX8yJQx6+wbgP/XIwGiuVjmhFlKpo3IqiuFDGX/P+EvGj+Lrke+5X6P/5QY2xidM6hfCKVDF1aF86oUCqgtKIoI01rkaQYDVPzQknVC7H2/pk5xiNMaB0r1iKdTu8GupdCfgMn6t8QPNOM29scHYZF434zfPeRzj19Ievp50/LjwgiDNFIiHH+5DXSh2qmZGQsA/JL39fmQioNTE8ISU1i8FONsAcLZcBYSp1uLc8TuNH0tbzLiUzwp/lQXQaYNRcEWOn+/xczyW8WV5vPnsy04FPG2B4mlbUPHUK+8+9ZSq8eQ5moLiqQaBVCqedn5UPCgA39vbJvv2/UKOHHkUiqccq3jKwh/qOQuedgE8fZfg6WmApyKX4ikGeMor0uDpyy7w1Opjjad/l+dO/Co61S4HP9wduV2wqx3Ak6rxZMFTFi7TuXlInb42KD1o0dvU0iptqIk0gEWb+edcoMIWZ8iP2eXNLMRmYVKLmiuyElz4XE4HFzIDaXhM7pPK4pzurHMxZ8vhvs42aW5uRdS3R/oGEUVCJIzfyXEYm/icC66xx20Hx+Z+zn15M/vyOHRezELN97JhT7r2z8X9swGeXgF4+kW64OkmKJ7KtOJJFReH4snrKJ6WeKB0o2qPrXLLanSrXLRVxoUoUoXe5xHgadeuR+XYsUdlYYrgicXFi6ziaS5e3tYmOwMxZ0CDpydl19sSN9VuCAKPo71IwCjwy11ItTsl8DS0Su6A4mlJeYOqA2UG1QbF0yPffUZ+k3Kq3Ron1c52tTNzOJvvJ1B4fHiwFxAKzVyghGKXvLamk4A2qKPprUHx6pUoeFyu0tIIJ3hz+1Bu38j4TMZ/cvtMkXWejE9IP4rH5Gen5EPBQSBIG0JKIcENuzx3IS2vualZGrtHJL8adc/q0LnYSeGLhE4G1pixmnEYW3jvttE85j3nwfi1tIfjn4oN9FtVgXiotwjRVGmM5mPS3toiJ9v6ZLgQJQDQDKcEAVQPUrYI/zhn/E7eaIOxI9b4Y9lg7Is8D7RrqnbM5us8nbFlBjzhb/dDD0rR0cPJU+0AnvLgI1aiuLgHddPc4GmlAk9VUlXFgEKcVLuxTXgLNZ7Y/dRuKc2ABU8Dk6LA0w1a8bR2dXiqXcwaT7HAE2s82VS7lC46u1P0DBA2DaN+jc/nQ20kqIUGUAeKNQCwcSEyi5dZsMziZJ67783izMXQLM5moTQLW/QIMvsKF/MAio/39CBHHvb0Ie96RHXE0+2AmeduxmzGZOw0r5t7tz1moabDwcfch5+zW3ZmYFaAp7ucVDuCJ79fTFe79MBTnFS7FBRPFjxl59qyR7UzMFtnIFXwdATgKRfgaScVT99chqLABcokrXj6ERRPT6WmeFI1nphqtyJsPbPgabZeIZkfFyFUAKl3vjZAm5Z2aUcJBv+QH4HIcQVf6MtFQifjI7nvI/0oNxRx+4SEQBn1oQyE6u2SjlbY0M7Ue7/ya+mh8bvMzYyJ9+6xG3/O/VosaEZ/luM3NmTKB1QQamxEFVNvbzouJ5vapROpMSNokoOqV2r85jxw7MYO+qhmzJHzb143fqy551wYcMZjGtszf2WdXkecFeDpbSieDj8qqYKnSYCnQgueUr7QLHiKA56U4ulNKJ6Op6F4IniqsDWeUr767I4xZ8BAqN7eXgVs/PixPcb8eWfjwmZuZlHjvVn8uBhyUeNiZlRBfG4+Y44zXffGHsIn3ow9fJ2bGZdZeN220CazwBt7TNSMn7NbdmfAgKcfI9Vub4ZS7dJVPG1EjaftRvGkwNPv5YVvfE28rbrGU7jiCd2jcP1PBhVPFSK33SU197C4uK7xlI7iaWRkCYpSWsVTdq8ye3Q7A7NrBtIHTz0AT8tPATyxxtNXLHiaXZfBjI2GtYboJ3V3Ad4gGDk4hDpQ8AEJRuj3GF/P+H9uH8q8Zu4NHHH7hPSh+Lr5XKYN5Tg53n7Uauzu7lYBSAZWdQ0lFurWgUfawTHwubk375l77mNutMEAJ8InY0Omx8/jBW1AELizo0OdB54T+q1mrOY8mHszn5Hv0xbuo3xZFIsvQJ0u+uZuX5afsRuaLaGr3Z9QXFzVeDrm1HgqBKBkHVB2tYtR4yk61e5JJ9UuVcXTTkfxVKIVTxY8ZfVStOApBniaQPHkNpVqh+LiKafarXVS7bZn9YTZg8+fGeDCR9XTENLvqIAaHBxUKiI3sHEvznzMhS3e4jzTC5tZyI09tIkqKOOM8MyaBdos5Lxnm9wiSJwNRDPOxkzbMx+uxFkDnkxxcTh+LC7+wjdDxcWTg6edAE8fD4InVeOJqXZ1yWs8WfA0H65ya6OdgfAZ0ODpKVeq3WbskCesHb4S2bsl6HLOVLvDUDzlMdXuOoCnb4SDp5++8kN5tevppIqnYRYXH1wld3kseAo/C/YZZ4D+EX0mBu0IcqgkNxCK79MP4o2+k7l3+1H0oRi0Myoho36fLv/J+LH0X2lDLL/PbQPHbm4cO2/0+WiDGzoZezkH2d6MDZx/2mB8cZ4bM3b3vRkb7834ee+Gf+7zMF3nItvzlInjxwdPeQBPFaoBDTsEurvaKfB0G7raAUb6+1jjyQ2eitDVrtDpalcsOaVVOjiJsiAyhK52aGqTdyvAE2s8lTjgyanxZBVPmTij0ceY9+CpEeApv2hEdiLVjjWe1q6uEIInd42n4lW5smAj8qzR/Qh/RiQ/VqrdkAVP0ZeXfSUTM8BFjwscFzsufHRCCKT4unuBjrU4c7GbbYsax03HidEjY49Jw3Pbw7FHOhsGOmViXu0xks9ANsDTq2kXF/+s09WuXKXaucHTtlKvEDypa1zVeEpB8bTbqfFUNy4Xo+hvRYLi4hY8Jb9G7B52BubaDKQLnnYCPH0vDDydlH97+UfyWncK4GnEAU9FFjzNtesok/Yw4Ei/j36gudFviheINMCDsMOoawg7ZtInpB9LcGYCqfRl3RDN7f8ZaMPxGxtoBx/zvZnya9020A4quXhejBKK4zJ2GBvot3LcBGe0gX4tn8+UDZm8LjN9rKmAp80sLg7wxI7Zpwaeil01nn6WUqrdqFPjyabapX4lWPDkAk/sarfmVMCTSrWziqfULz+7Z6ozQFjDhY2OBp0OLthGLcTFi4sYnQrjYHBhm8nFOZldbnsIoNxRMHYCyS8I1acyC/VstieZvafr+1MFT/d8fYes31aP8xguHx+EjHo6wdNklU61q3Wn2qUDngJItcu1qXan6/Vrx21nYCozsHdfi3zmK+7i4uGKp2JH8cQaT3kFQ7Lzul753jdXSLEXb2Br7jop/wrw9McUwVM9FE93pgOesN7XLaiTMjRPmBiblD6k5be1d0jNWltcfCrn+3T6jAFQ9AEZuKP/RPDBjb6gAU6EHfQJDeyYaWDjnmPaYAAUbeBjox4y0CbfSUkzNtAOA2tmA7Ax/jh9V9oQL5XQBISNb057rC/rvhrCH6cOnjDv7V2SV1IjiRRPG0uKZEXKiicNnt6C4unoEQc8bUVx8cr4xcUteAo/f6k8m8PgqTmiq91a5PHkC7vdNpSIlOIeNePErXiy4CmVS8buM5MzwMXORFwMfCLEcSuDZtPinGyujD2EaLSHDghfoz1cqLlIzyaHKZk9c+39ZOBpQd1CKS7xor3ymPg6WUx0SOq2rJN7vrZD1m1bhFoG0eAp3RpPm3aGK56CXe1Q4ymZ4mmyml3t7pZaV6rdLgOeFkLxdEFixVMA4EkseJprl7W1x85AwhkIA0+ejeiMnBg83e2AJ+8UwFNAKZ5WO+BpeZgKIm5xcYCnBQBP5RHgqRrgaec3b5dtl9uudglP8Bx40/iBDEQSPhn1E6EGfSaTljbbgI2ZeuP7cez0/QxAI1QyNtAHNH7gbFS70/fmeSB0IoAyNtBG2uCGTrSDfi3tmw3gzJyH2XY/FfBExdP2OKl2ycDTKFPtbrtbqu66D6l2FjxNx/VgwZNRPN2Irnb3T1XxNCmLnVS7jeXbpuO82e+Y7hnAAqMWSnS8YPeRvPwCRDq5iOTGHckkFqSx0WG1fw5yknMRweGNj0914eFYGOWis8HFjwscnY0pLc60DWNlW9wcLJa0jffxNqVWwr4T49gf9ucgJY4512ousKimu6njOUDNOE+M2hl7uIDbbWZmAJeGHNnfIvGKi58qeGoo9aBeCq85FI6EA1CBwpG8ngKIIPoaWyS/rFaiwROLi38VxcWbI8AT8vfLapzi4sMifZ2iFU8R4GnXf8mx4z+ThRY8zcxFZb/VzsAsnwENnljjCWtjBHhaBZZNvsQaT0bxdPf1SLX7ZoN4i1yKp5d+KH/0PZO0xlMmwVPN2jPkrm8APF0BYG63OT8D9AOZqsaAnYFPNNoduDM+4an6nNmYTOP70e8jvDGqIfp8DDoaWDOT6YGp2G38cY7fDZ/ow9IGwj8DnVI53nzeZ6rgKSrV7kcPiufYYYkJnvA7bJI1nvy9Egs87VM1nlJUPI1ugtQQXe086+fzaUvLdgueLHhK64KZVzvjV/ck6n0RyIwOD6GYXY8MdLfJCFreltUulqrFq6SgqDjmlPBzgYFe8TV9IP7+bkAqLDzeMvEUl+IzJZJfWAQBHnLVecvjzcCo9MANF25uaTsVhE1o0zs2OiKjfkTM+rpluN8nntJyqVy4XAq8pTHt4otjI8OQuJ6UwZ52BdK4b6GyySt5TPGDPRpewaY0IZuxx3x52naZD9r7jMzA7ARPKC6uwFOk4ikGeKpGql2k4mkXajwdR3HxFMETu9p5vRvxb0z/qMzIxNqD2BmwMzBrZyAEniYAnvDDwqV4Wg3wRL5kiosXFA7J3dcj1e4bK/ADU/+NaEKq3b+99CDA0++SgqdhKJ7qBzOjeLLgaZouKfpPDCzCF2IALq8QymxPbF/QjGgcAcux4UH1uVwECvOU3+cEIk8huGbgDZU3DEbyuQlEEuAk9aGw/6QCWDqoml+AOlAIqsbfaDtsCQwr/zgvHwFYFXykLfRf0/Nh+T0csxk/7zlmYwMfJ7XBPVieGwYyESQeR3dbBlELvCUqOOrezf14UvnCKNoOm0zwVQeJaVMKc+jYYACUCQgTPPFmwFladrgHOI8eG/D0+E/+QfrQ1a7eWyCVqqtdZHFxJ9WuuEY23+6q8YS043eeegJd7X4oRWmAp+qd90lhsavG01ENns5Eql1lBf898Lr24FaEG393Meifg39zFjxhMtLa5i542otUu+/vkV897cN1sgXXy9qoVLsBpNo1BcHTMBRPxbrGE/5oqeLib/67/P7kr8W7KkcWbEhUXNxRPKHG08YKq3hK6wqcdTsTNmERBGyiUxEYRAcLX7v0dTRKX3sjAHmXsAZR5eIGWbr5IqmoXxFzQRsH0OlpOSqtB/4MWNWsjslFh0AmHw5KYXEZbhUAPRVShHvCm3yPFzVxAG6wkHM/tfBRUTUFFVHMaeWCrEAaYNOwX4Gmga5WZddAV4uMIgJQVrtIlm35EKDaSvX9kcchUPP3dkrze2+Ir/mwcroImvKV41Wi7KJNHthEGwnmCN3onGjIBtUXYdQUHZTI8djn2Z0BXDKO4ulh2fvCq1I8BiegoFrykbbMKN7MKZ6+BsVTquDpHqTafSzY1W5XOuBpWNd4suApu9eZPbqdgdk0A+mCp3tu6JV/+EaDFHnylBkKPL0M8NQdDp7wE1YKcooFfz3x0wVqFYHKg+BpAODJy+Li0al2D3/3GbQWfxg/ecalvmgJmttoNXCsVDsLnrJ4FdF/IqCBXzgKgORHoI5+kwpELlgqC1dviekzcUQEO0NQ4HYefUf5lIUIQBYWlyMYqQORBfD96B8pGIX7HKrjp+j70X9NCjiwT3hQtVeG4OeOBfxSXr9cKhc14BixleaENP6+Luk+eUD5jJ6SSm0H4A4Dqnn5qGFEWxwfFs5e8vFEnLaUbAj7jIZnKkgMG1SQuKsNTcs64YuWqXPjLa8O+4R5wu/i+extPap8Wo6fvqsHgWICK+WXK7sYKGZgNXnWAo/p3pKeD/fO8/xxJsDTuwBPu04VPLHG08ocseAp8xfkHAZPLQ546k4OnrwjcvcNw/JlF3hq8TXJYw54Ul3tLHjK/NU3m46IhYJRnFE6Ff4BqHk6ZaCzCcCpWQaxeI3j9XFEtsbYvWJ8ArnAZbJ0w3bczhO1oLnhEI4VGOqTtkN7pePo20pRJDlcGMdlEp+l0kg95uJEGEWFEBwPLpCe0krxllVLEVp+FpaUK3CTT3ADIBWENwA3OqiUSmTJBdIAloYJ0rrbpb+zWd38fT5ANtRVglybEblCgKJFa88BVLtAiivQIcxtF87X+GgAKq7D0vz+n8QPxROdF3WDTcou2oT/c3FWMApKqCBgg20EUgUEUgqyhTsoU03Vm02X0VwbC0+nTrXLFHjqFV3j6X/KmK9NUkq1u/tzsu2mO6QYarwA6kG89wek2n0zxVQ7Kp5uA3i6e2rgaXgYtVJyHhBvsVU8zbVr29pjZyDeDKQPnnoAnlZOCTwx1a5+4AwFnhaVLQtbc1njyYKneGdpOl7XQEMpw43qHcG6/g74hl3NStVOF6liYYOsPu9aFbiLNaoxKG98jR/IybdfkhF/H3bBhwBk8uAnUS1FAEUQ5Slh0A5Aij4SfKc8qo8UxHGAxxSV8XpM2heccAVVBxhURUC1H4FV+oJs6lK9fIM0nH05fFCsnVEbOhLTFij5G995BRCtXymCqNjnWDP96W4AAEAASURBVDlmZYOyg8FHJ6CqwI3xYQlucFPuayo+bNQgnBeMPfTbUeMKvu2ArwN+bRPs0X77JFRPxZW1shh++uJ158AvLYg6GH3xQWQytCBITJimoBEGR7V+HtRK6twAQvH8FMGHNecmvxAKf+WXE0jhRptsQDVqftN9IVPgiYqn1FLtaiTv9rulGjWeCou94V3tVqYGniaRaufx2FS7VM/1PABPVDyhMKRL8bQSxcVLoJwLKp7igac9WvFUvDrXKp5SvaJOp/3wq5qwhOokFcFCutlAd4uGTQBPYwA1apEGlFHAiXAFcIYLVR7kt+WIcjWcc7nUrdykIIsxnfv0dzZK8/43pLftuNof/1FqI0a+8KUOrNH3QRClXscvfWwEN3meIuWEeMuqALdqpAg3bwmAFJwSRmGUU6IUUkYdxUWcNzpLBGlUbQXg6AyoyA9h00BnCyJv3bAZII12wQnhPWXjkxNjyuktra6H43GZ1K/eCkfCy+HoDfM1PNiDBXqXdB7br+ZHf1e4PbRRgTVlD46Lz/GmF/JClZZH56SIgE3dqqRIQTY6Wkbx5Sik7GJuZn9G7nHaMgue+hzw9I9/B/DUnhw8lbPGUzh42k/wxFS7tmbZXuqVJR6nLXFBnFS7CPC0e/ejcvRYaql2BE+TAE/FFjzNyPVnv9TOwEzMQLrg6d4beuR/W/A0E6cqK99p1EBa9d4PMAHYpIJ1LUrpxACcSp1jNzn4OcVllbJ44/my4swPhfmCHBx9H5YxaDnwJ2k/so8v4P+OH4jPBv0/LrYAHioQSQU5YFQRAQ4DdlAVeeAjKehB3w+qHOUrBdP1DMAx965pwXFVahwV/EPaFxxQtsAfhJ87Tj+XQVfaAt+xrKpOlsKOJeu2KT/UdSQ17mGUjmg9uFvZovxZ+rZBn8/4e+j2qHxYpiCWOHbAzyO4oR2wTSv8aYcOQGqFv/Fh3d8a/lj5k/BXeW6Cvi2UZ/3wbVn+gaUj6H+OwrelX5sPKFSz7AxZtf1qqYDP7hCv4EF5nJ7mQ9L47msyDN+Ym/FhdTAV50qds0ntl+Pc5MMmFSjmeWHWAlVfCEYz3VKrvkKQDY5vBiBbcLhz/kFC8FRbiSyThYB8uVC1ZSrVzoKn6b6oLHhiqh3B042O4mlVhfojqhRPqYKnUVdxcZtqN93XcNrfx4VrApEQ1m3yo24TU+kIZPSiNaDT7BzYNIkFmYsyFyAuYuoe73Fho2pn0dqzZNW2KwGhlmB90dJkLnwdx96Wtg/2KIdDK4IIZ7TDoRY143i4gBTfx4HDFz18Dz+P+IuKqBAEcfH2VhBE1QLcAEbhMUEOa0hxQacTQPk36zbRNt4Im8YCqC+g7NLAKWSXBk8KPk2OISfdIwsaNmKhvkqqILlmNIsbIVxv+3FpwgI9gIjfxKQeGyEXvlSNU9moHhsHJATa1CIOxZeCUuqzAGyYMxPx8zpOVgEW8SLCNkApZVcRo4GEbQALzhynfdLtB6Y0A7wkM6p4ShM8FZQvUMXFz4lQPD2fBniaBHhacHdI8ZQyeBqHZJ/gKdeCpyldPPZDdgZO0xnYu69VPvMVFhfHmu9B4JLBS8lVAUt3cfHDvYLOnUNC8ETFk8edavfSD1Dj6dmwGk+RqXaj4pcA1BpUPN2FVDureJq5C4Z+Fn2cUdT5YSCSPhNT6ViOYIiBSJwnBXBcwTo+pz/HtLiK+mWy5oLrpXb5ujA/RftNJ+TEWy8qgAW2pEFG0GcyPp8LQgXfwwKMTSmKoBryEEYRREERX4TUMQU8oMShL6oDkRrkEPog1Kd8WdpC8DWg4FmT8gdH8Bqb3xA26cCj9nM5BxrUrJU1F94gFXUANa5N2dJ6TCm3BqFYVpvyWR3fVj12QBR9PNqB71E+MHY2/p6CUfRjGXhkUBX+HpVeSuUFsGPAGtVe9PmUa0w4BkjEgPAw6qey3irPD/3bEQC1iQkEWh2/Xfnq/F4EU6nALy4HGNxwrqw86zL4kqH6pRwX56YVvnrboTfVWIO+rArgOudG2aXtUX4v7NL7YZbz2BwlFFD1KN+V/jltgsK/iOUmnPOi7hFUVQHV2KmMrumelw/TBk8lNbLl9gfknFs/jgLfHpQCMTWeHkSNpyMpFBe34Gm6L7R5Ap5Y42kN/urlSzGUTrEUT/c44OkMN3hKNdXOgqfpvm5P6fvoLHDR7Dp5UPraTiIK1K9AlFm0GMnSwMkBTXhuFjIDa7iY5mBhKkV0iIBm6ebzVQSEUIUAq3n/65BWH4RSKqAXXy5cXD2NQ2HuzetqYeM+zo3vO/tw1eXrvKfTkov/MAUOryJ6k6ciR8VYwCuWnCG1K8+EgzSCfPVjcJy6lOKJzoKxTY1f2aPhmbYrZB8Xan6XF05Bw1mXIoJ3CcBWtfo+zlPbISzQH7yJhb4P++H71bhDTgefq+iXej1kD8eubHfb7bIPkxmyi3bi3yojYpR7l9QslkXrz0fUaoN67ZROvv1wWjPA0zZl8LR9ESAmvezQNjjt4KlSJtEqNxI8HXMUTxddUCsVFVRM0QlkAUmj8GNEW4MnybXgKXQG7SM7A3N/BkLgCeuZAk8oIOuAp1jFxTV4WgXwpH9MNnWdkH9FcfHXUwBPI/gxbWo8WfA0A9cWFjkWombNJgImAg36cAQSIwhOYiFQ6hnWD2LgbgI+Upg/iPfp9xQiKFiPQOS6i3agTEGNMoQ+EoOA7YffRF3M16E0h6oIrwX9vAj/yfh8yt9z+YB8nd85CZijP28URYRRuramAlIIRCqQgyAeFeYjSE0f7OlQqWQj/n7l1xI2Ueke5vs5NtGvxRdICRRcrGG66twrlYqHxtCWURyj/fBb0rj/jwrSKf+P9gR9Ofqtjn0M1tI+vO/2e7U6SvuftAUUBvA2pO7XIKoaKn8GVquU8isHfm4AAd0h+O0qkArVFeeV/qyqxwqb1LnB+Mf5vZwr+rkM3OKedUUJBldvv0YFi4PBVNZiRVYC0wYHkKXAjAFtC+fa2GEUTyGfXJ0/dX6wnzlP/C7ecBQN2NBQiKmHAF1KsQZQyMwFdWPAuLJOBYo5t3YLzcBUwdO22z6O6ygaPG0qKZLlRYVQruNvM1XxgLasoRbqakfwdI+o4uLeojRS7VCiZDI3WFzcptqFzmGyR3McPL2J4uKs8ZQ81e6eGwOo8eSVMPBkFU/Jrp/T8n0FnuBcMMLR03pcAmiBqms3GRhDx8JxLpxFLPicC5pZpPFeAVLDqA5ac9ENsmDFOvU55okTPA36WrF4mcVKL2JcgNVi7F6oufhiv6BcGY+xk/6s8x6exZxr/qznIlcE56Nm5VZZuO58FanrQR2mYeTfj2JhZZcQPX5tF50L5XS4HSg8Dr3OVMI8VWB83cU3qcKMeejC0o80xMZ9L6sCjJNI49POE0ZGxVPQTjoaxubwx0Hnw9ik7mlZtG1a4QXZOcZB8LTy/JtkwaozlYw55kTYF7MyAzxFUwJPX98h67ctQs2INMDTAsBTyKjZISfQ3w9w2yJK8YQaT+fceHtYjafUFU+VInAqand+NFhcnIonC56ycrnYg9oZmBMzkC54uu/GXvnfX6fiKQSe/gXg6Q0Lnmb99UBYMNTbgVS4N1WtoxEoaugLRQXr6Asq8GT8KeNHwSfE/vSBymoWyhmo9bTirEtUbSYemyl6J956XnpbjmEu4O1gUQ0DNfSXgj4T33f8p6CP6Nrf+I/Yh6FHREyCATtONNdr/qhWNTQ9UMCjNAMBFEETfVylblJ+X8i/NUFWHXDldxPU5Eo1GsysvXiHLFy1SR2DPuNAV5M0vv0KajwdUt9txqr8v4hxq/f4Ggfl2MLXOMgwWMPXYAsDqrlOjSSqtVjIm4p3gppCqFpoMdVbLCERXibC5bs6sCkI1TD/PDf8XpOhsP5DO3CeFqlxMYBKkEZ/fQzlJ7Q9GK8at3MeOF4+57HU6449wfNj9qOt5nF4kFgBLdjIgCrLSlQtWYN0xiuketk6nja7uWYgHfA00N4leSW16Gr3gGy77WNh4GnXQw+KF4qn2OApD+DJL5PDvTJaWyv5psaTBU+uM5G9h/MEPKWieIoAT92NTnHxxyRpjSereMreFZqlIzPNrvPE+4BPb6EgIfLCoRIKLlYGOmHBYnTLDWSCAMq1oFFttGrb5VA+XQFnI19aUHibufxcJM1CFFp4zSLmLFJYqNQix0UsuDjrhRkfhvV4jP8l2ijzLoHyasU5V0vd6rMR4eqUpvd3Sz+KX7IoJhdp41y4x28eK/uUM0J7cRvTC2xRcYks33Khko8XQ/XUeXy/SrNjRxOOzdgWdq8WZuNcaDuCUTqXfXphd+wKZxNBU6nq8kCmTODUcN6NUlqzBOOj+wHYFiyyGdzdPsjCDPAS1ODpEXS1eyX1rnZxwNOAo3j6JWo8jePf3YpSj5TkU6qeK2UAT+VZAE+TcCoW7AxPtUsVPPn9KC6e+4CUlNji4lm4vOwh7QzMyhnQ4OlpV6pdtOJpEFk8TLUrRKrdfTeixtPXwxVPCjz1OKl2UFbm5OHHNFYvd1e7YKpdvy4uvrjcFhef7guC/osfCpq2A3uUCn4YKiFCGOMfKYUTfSj6RvAJ9Xv6sVHV8HW+zzS1BQ0bZPNVdwLcNCBtLwC/6V05sff5kD/oghPaD3L5fiaIF9xH+4nafzT+lPYLlSMUMVkM2MFtgn+EotgoWVCAH+UTOCZtGQ/6sm7btB3GVm0jLmx8hkqqxWigs+GyW6QECi6mIHad2A+I9gKUVP2u4CjHaMbm2EL/2Pivxu9T90axpT9j7Iq0JWgHoBk7y3krl8CWCnzvoEoPJAA0Y9V+O+wwPqzjv5sAsTo3OD+cl7Kaeqi4rlLlMehDsqh64zuvSjeyE9QY1Bjj+7Zuv1eP3bHX5fcqn52nKMKvVX4r1V1QQdWt2qp82rLapRFn0D6NBE+LvAVSUYguj/l5UhqrxhOucabaTQk8+R3wdIdTXDxd8DThKJ5ybXHxdK5cC56cGk9RqXYAT79Gqt0fGgGeViUpLq7A0zq5pOAW2WhrPKVz/c3YvqozR/NRaXrvzygAfgIRIYInJwrk3OsIkONgKKcjfMEmKOJClA/VU/XSVbL2wushsa6SVnTH6EGq2ySiTCEo4yxmLofCLLpqH7weXMi4YKtFWy1hCeeIixm/vwppdsvPuR4KkYXS2XJCAbXRvg4cU0uQ6XQo+xixU0CNdpnFWz82C7QGYJMoDokC6nVLZO1FN6JuwRrpgFy84+i7qtaBllM7ToRxLFy2Kacj7Dnt4xxop0nfY/ARi7PbWAK1UnQkYWSoquEsGRkdhzptSEoxx2WV1XDy8t2728dZmAGervTA06DUbVkv93wNiiek2kUqngx4+gXA00Sq4Omez8s5N1DxVBbsapeO4mkC4KnODZ72/JccO/ozWbhwXJKl2lnwlIWLyh7SzsAsn4FMgqeKBq8svaAmMXiyNZ5m9IpggM7XdAS1i15RjVhGR6CqoX9EXzDS91P+k+NH8bHaj+AJPg62EvgnbDqzHmqhUainGtHJLlRUPNoPNAHHkP+nYQZ9QOMbKn/JgSKJfCZ+P5VDqvg16iNKrkfXcYJKCD/2tA9Im9S4MXbHNh18DPcDWVupcsFipeZn0fTAYK8KPLYd3qv8U+Mncow4oPLtQv4uwZKxw3lMezhHjh1BH5CB1Rh+IF9ijSc28alZeRbA2aRSWo0A5jG9zgSEFQhUdphzYc4Znzuv8TtxY4ZCHRRcGy6/RSrrl0sXoSBqbwVQM4pbcL6dMeJD6rXguVGv81jOuXGeYyf8n3bQv42/5UHxVFK5QJZsvVSWn3UldsxVajR2z+PY7CaiwdMT8vhPvid9xw5IQvDUBsVTaRzw9CMono4nUTwlAk/wEVc2JOpqh1Q7C56mdMnOYfDUKt/9/h4n1S4VxZMuLm5S7Zq7T8pjSLXT4ClPFmxEK81KdA8T1NTJQVcDKcKEI+dZIM8EeFoyZMHTlK7AmfgQFgimoZ14989yZO/LyBvvUJCF8mIVFqHGiAspFpVwGKUXtEkWyFYLEgXBeitCR4u6VZsRUakTvw9tdtH9TQuVuG/oeOpz6vjOMfAdoUUbixb3VR9MvIDp79X/ZdHtkvq1kle5XFpbW6Xt+GHJHx2QMm8eorGolcTi4NxVjUPXCoiKDjkOlnIM1Bi4JCKa64XiaMUG1I5ahzoBTbCtDYeJD5zMd8RyOkK2OZMW587YRol4UWW9VDZskz7/uLQ2npDK2jrZev4lUrdkqeqaEucQ9uUMzQAuhfTB02aAJyqe4oKnX8ov/vF/RoCnPCieqqIUT/llC2TzvUi1u+GOIHja/4fnnK52LSl0tauUCaTa1QVT7TpEp9pZ8JShS8Qexs7AnJuBVMHTIfxe9cRSPHWekH95+QfyRs9zYsHT7L88CJ66EYg88dYrqPt5QtUJUj4MwEVkqQIVoFOBvJB/qP1F+mwI2CEgVr10tWy49MPoQlwqx3Y/J4NI5VPgJwgqXPAiEtBwH7Uf/UHtJ/K42ttM5hdCVYdUO6bY5RbXSl+PTwaHhlTJgrJiD3xNAjUXYDLAhvZQ6e48p+3cCtFZuf6MrVA9fQRDGJdje2ALylRQPaTHaMaqxxksu8DPO3YZX1D5wXQolE2OHdrZU98V+R8GHpkeV7Nik9StPV98qMfafuRtVSdLHzMEloJ+OuxwAyk+Vs+d72Q3atbfWnHmxVDzX6AUXK0Hd2lbgvPu2BIcvzPmiPeDdtBfpl3cEtmDN/NRg6hq8Wqp33SZ5CNI7OvsVOmF9csapLxK11LVB5q//x3s75M/PafBU/+0gSfUeLrrXvzecdV4Anha1ZAjW7dWSWUFoSBPLv4NOb/9RSx4mupVasGTUjwFRNd4Kg7WeEodPCFPFPUCCZ4uheJpg1U8TfVanNbPschj2/ED8tZzv5Cje19Dql1AFYf0ALQUFhUpNQ3zzfmnxiycxuFQi4yz0DD1i1LmMcCoCUDJvEKvgj0etHgvxK2gIB+ARMuf1ZqExQxHjLHQceFKvoDpdQ3Z/dh9FN/pD4xKHzT/Pv+kdPkGVGra5rO3S1nhBJRXexE98GHx9qjXCyLtUs6NXrwNaKNt/I4J3NOxoF2TOagZgI4jTIfyFOTCvkIoWWAr5wc7qzLnaj5CTkhYVIvHwv/UoLUB+IbojbPNWeB8Ut00ODwufcMivoEx6e8fkIZ1m+SqW+6RVRu2IJfbRoeiZzDzr/C0pq14SgaengB4+n7q4GnLvVrx5HUUT/t/r8FTcXuLbCv1yhL8O2NapiociaKdOXD8J1GwV/o6ZbKa4OlegKf7nBpPaYKnIaTa5dlUu8xfWfaIdgZm7wxo8PSMK9VuIwaru9qZ4uJMtSN4KnLA0/9yp9rFBU/4MZ2Dluv4AQP9CQKXTlc7pNqprnY21W76Lwosciwi3vj+m/L2879GLcs21R2LSnKqvpVTgv8w4KYUNIQzSjmuIYeBRPRx6N7kwC9iUemqpWukqn4pahW+j9dRIkD5PlhQg2qZaJVQyG/S8IPfncx30i6V/i/X61EUPPaPF0rPwLi0t7Xgqp2Q5UsXSU1VGWzA0QxsolJLATQN1yZhk9sWnog8BC2ZZle/7mwpq66VdnZ+w2eUL4djBTu8OWAnCKMYnDR2ugAOR6ns4cHjbMYeKq7yi8rEW3eGjOWVycl3XhcZ7oOay6OAGM+NWvdxHO2/hkAU4RrVaup12syJwcZjE8xRyV+LmqxjOJ6/p03VtFJjU/uF/FjzeRwI/9fnRP0eUMfEOeW9OnL8/xh71KHzCqWgEul1ZUukuakJEG1MzrzgEtly3oeQ2mgam8Q/1nx4JxPg6e0nHxfWeCo+fjSlGk95d9wjNXeeAnjKQapd0fr5cHoyYuO8B0+NAE8F3mjw1ALF06/diqdNUDyh+1G04ikEnmyqXUauyWk7yOiwX06+t1ve/N3P5eT+PTLCYnNYmlRHCjgdbM2pIEthgYpiqW5yGB0dCAKnEcCrYX9ABgb8MjAIBzKAdD0stvx8IT5TBHpeXFKMW5F48dhLEEUFEgAOayjqBUlHltxGx1rKglAGqxehTP/gqHQANLV19Eg37scQrVpQv1guuu7DcvG1O0RGBmUP7Dq852XxD/Spw6uWvGz76sHih8hLPuS9jM4poRftwo2LKotqDg+P/v/svQeUHOd153sn92QMMIOcM0CQIAHmnIMYJAaLEqlAJcuyvbblfft29721d9fnnXd2vbbXm87btTdakle2sqhEUcwUSTGCBEkQgchhcurJAXi///2quntmehIwAEioC+jp6uqqr+69X3XdW/+brKenz7rhq7dPoc0YEjAueSTKSq2sTLyVOl8C2YoAosSX7DTRKvMiDUj56X3baCUdZBCAtKHhEw6ktSf7rKGF7inN7S5bed3WX3SJ3Xr/p2zdBVscIIxHzL2fXgnIWDqrwBPpAuc/9Du25fb76LQYUu3SwFO9RzwtLCkMBqg6lsww8NQD8JSXD/BUkavxdHqvtNzoOQl8cCQwfeCpw/7iX2QUFxfw9Ox/sF91PDEq4mn6wNM3/uLn9sO//hpQ1bDNTywi4p66N+juurq5RElUAYKcsE5aiDc0NtmctQBY//J+23rDog+OMD8ElAhU6Gyut7ee/L69BfjU39ONE1G2Eo7ERAA6lNov28+hE/YPYEQAjwTEyFk3jKNO9lM/DkEwBcZIYGsRZRPZSkXYhUWAOcEZGYAq2Vw+qoANQKEAkgjkQPnKYApGku+T+SfTdlIaWl//kHV0U1Oqrdvqmzuso73TSnEULqqtsrraGh6MoQVenA+30gTIcB5FQClSKDq3TqtFMpHjUa+8woQXxaa8tyXoEKbrLzgfBf6IRNEanKqhSY54EQ9hGyuBnwl50VmB6Nh3cOi49fQNEel+3NppLCj7urRg2OaU5dN5kPQqpaZhF6qTYAl2umzZUJg8Oo+fG1ny7udmZNElO3mAiZENLUdxEbZwKfyUYtOWaG7kKJYdK554hTmQQNL8aFtq+4T8pB2p/Zyvq5uoOjypzR08L/QMWPWcOruOpilX3nqnN04R97nFbNrAU2WUandvurj4TABP+6JUu6lEPJ0AeErkgKcpX76/HsBTaZRqR+RGGYESK8rJw+Y9SaSSgKdigKeH7lRx8TJbtaLab1CKePr+69+wpw7/0MpXhVS7kkmAp2uL7iXiacuUhZ/b8exLoDfZbrtfedreeuJ71nhwTyjE7WRJuWglAEkFeEncEFG0Dy8BTEmUYUdHt/UCPsnDIgNB4BRf+jWk46WX5AErpDBeiZScg1ElVsZ7SYKQaBSdlJ1eAqzkwREQFI7Uu+tNopsCKNPRBSjTnHTAqaOz240cpdLNmTvPLrvhdrv+nt+whctWUlugl1RCQLXH/t6O7HrTi1zCUWo8p5UTiS/xowgiKW+dt6e3z/nq7u7z+gA6SiHKMkykvONFtIpu8ZXAoAkAWwnrRHs5TwKjQsSXR49JNi6RMILGjaObunoHrQULowGDqbm100EvGTIJItDWnH8hoNPDdt7FV2Ig8OPNLWdMArqGpws81RHx9NBEqXbTiXg6q8BTj/V0K+Lp815cPJ/6DLklJ4GcBM59CQTg6edEPJGCVEJX5MQEEU8lKi4O8PTP08DT4eYD9j+e/Y/2yhSApwGiM+d7cfHftwVZIp5ywNOZud6UrtV8aK+98qOv2Z5XqftDMW0BDHmkfLkzknpDAirkkFTtIUXcBLsGGw27qLd3wJJdPTjLetwmFAAV7B3qgGIHyWkngEMOyXJ3RtK1LXLaaawC7KO8qEaQm0ojbKVgu8mCCksmQIPtBJjR0NRpTS0dpNb1ul1XW1dr82vKLL+nxSO1GNy3BztWYFoM2EClnztQK/BsgBpXPdi13fCi8QYAtWQ/KgKqBFtPfAhMkwOytFQOWoAobNxCl4nGEb2BZjek3RjW1mhbigutsJ3NsgX7AGg6Ac+aWnGqNnZYW0cS+xnwbPkq23rVdTYrkWc7nv8pDXTgKRrT5wY7Vjas6iQVMkeiUzarbG/RMTAw5E5UzU83juJ++BMoJiepR6hBv4A52eVl5diwvAc7NuZrpIwCb/FspLkKWwI/ISNhyNqTvcxLF47UDutMdjNQvi1cutyuvv1jdu1HPgZ4PCeSRu5NEsgOPBVQXLxwZHFxsiCS6mrnwNPnbasDT8XWCwj/dhTxVHpgahFPhUQ8eaodQGZHR4Nt3/5t27s31HjKAU8zf12e48DTG6HGkwNPq/nBnwzw9AOAp0Kv8TQh8NQdpdrN2jrzs5Qb8bRJQAZDZ/Mxe/uZH9m7KLSO5oYR4Er6xCiXSGdKEUpRCyE6rkBmsBgpmcHB4w5AyeCQ8tbY7v2RstXB4T+qTiHMeD6JEpK3prS0OKXAE6yrLpMAnUKUKY4fEygTvFhEN0WgzHEpTTckCqyaQtsXXXW93XzvJ23p6vUexaTz9QCq7frVkx4+3nTofY9ailhIswVRzpfYQSGKtxO8Hz+R58UcnS+IUF2rmC/x5AAUB/p4PkBQzPkRXwmBbO5JEn8Co2ScRHxhoEj59g4MWwfRTY2tim7CQ9fZ5QaCCBJvMtSWrdlgt5AqteWqG6y8qjqD7tzqmZCApvbsAU9HqYMwl4in3yXi6d6TjngafuAhm6dUO66fTtLvXn/970zerMmLiwfgKS8CntQKObfkJJCTwLkvgW1vNdiX/0CpdiOBpwoclkq1I8jSUql24wJP/wHg6ckzG/G0hu54f3KfXXwD6Ty5ZZoSINIGsOnwe9vspe/9Dzu2522352KbKVg7ilIKdpKixeWsKwS0wKABdOrjBUjjhcmDg062npdocDuLkfgfTEfSyNz+w2mHfVSGrSQbqVROOwejFBmvyKgAeukYnUP62KObsJ0E0DQLoMF2am1PApT1aydsyoQtXrHaLrv+JqspK7J3nv4hnZubsOn8a8bQSiagFoE22FviSbZrR2cPtlk3ke90RcapKntMIJvzIvtMQ2gb9MmuSzlVqSMlfhKRreeR8PApcMgzBgIjgRBRwTiyMbuJsG8jGqihuTNEuid7/LwCkxYuWWbX3HEvQM09FAFvs20//xZ27RNkG/T48WGwtH3u5wJ4UodBHZ+HHBWB1gEAJCexop4kA/l39a4C63oXLVqCXU1ZCeahhHkpg59gw2qOsM9lm8OTwC0HHpGL/ulwgWf9PAcooqkVp3RDS6c1E73fA3gnm1nXy9wFi+yqm++0G3ASzyFLIbeMlEBcXPzRqLj4Qu9qNzHwdMH9n7ctJwk8DQDQFmIjeqod4GMOeBo5H6fjUw54Gjfi6WAq1a4iK/CkfNyQo+81nhx4IuJpVi7i6XRcqKdzTHXIaDq4G4X2bdvz2rPWS+HxWAmNf95IS7GDPGIBjAKwcdAGZQpYE4f0DhLaK2UuBeeAFIO7HcGxYRSUIApZikxKXKBNObVrSsrKLNk/7IZFR0cXdajoTOLnC0fLU1PBw/T5RALdfO9DtnrTZle0Mc0CvjqajgA8PWo7XnjMOlsaXfnF32d/DxRJkcqwcI8Rof0Co2DBw66dLzxIgyjwwFcEsLllk5aLxpfDSXwpxVBKu1wpehVlNkSVC3m1mlqDh+44g2fyJgUtL9eNKOfLb7oj5xXKPlmnfat+B9MFnubOWI2nADxdAPB00Qjg6XEvLl7e2OCpdgsmSrWbM8uGAS7TwFMTwNPfp4GnK2qtugrj1A1i1Q2L6ywoihHvKBFPAp4qcql2p/1ay50gJ4EPigSmDTzdScTTH4+MePrvpNq9OhXgiehkRTw9WP5Vm1+5OLoXBUk0HO60vyXV7gdTTbXLAU+ndAkJgOijNMGuV56yVx79G2tvOJICbMYOHKAot8ZkA/IKzsg8dxgOYwPKPhqkJMMQ4I3bSm4HCuSQnZQ+XmMEOylExpfhgHSwQ6AHdpOAHYFC/US+txLd1CiAhugmRVfJIejQBzpMdtP8xUvt2jvvI43rXioudFBK4ltu/yl90E87ipGYFrdj3ebD+QgsA9zkINeA7DzSOQU6DREVFtt8obObeICXyOyTvSg+SiI7VjyUAkY5LwLUIkCqgMYxg9iLnaSfeXSTwLO2JEBXPzTizoUO8Vs7j/IRt9xJbc9P2Jx5CzyS/wjA4Cs//roDhOI9G09iUXSFuUE6mp/IUTx8XPPD3DA/On4wchSLL/Ekp27gJ+KLQQRmFQFgCYySHVsmgE1AIfOkz4WAUcPIrKOrn3mJHKnY7CrHIfpkXii7oIbmOJded4vdfN8nPTNh1FTkPiKBkwGezgd4yox48lQ7utqVHwwRT0uYIz3DeB3QihpsOp5pVFqFrnYDc3PA05m+8M5t4Ok/EvH001aeJZRqN92Ip4P2vSjVbjLgibRniouvN9V4yqXanelLeGbON0hxSaWmbXv8W3Z455uEFksBSptGGjWosAlOFu8XAVGuwAsciEKfuVenz8N9+z2VTUpOykgvLdGbn03r+XhrjhNh0Y3HaQhgTA/G+pdaWFUa2voLL/baRxsvujRrcUKBao37dnrK3d43X7S+nqR7ZabOl84YeIsNExlXbphEfMnD0wOd8urIm+RU8idQG/7GY+RjcORTX6qXkGrVjpKMA28pzjA4CvAKLSYM+T48XR+12XPn+z7pPc7Ftfj6ieU1MY+hdoIMqqntP/Fo43+rn8CEwFPdPDr3lHqKaltzK4Xguy0FPG1dgDd4JH1dnR32/E++R1e7/3fyrnaHAJ6q6WL4MMDTbRkRT78AePqTP7apAU81EfD0UBTxNKq4+BSBp/LyjVz2uYin8a+U3Dc5CZw7Epgq8LSb4uKlinjKBjw98+/t1c6nJo94ygFPH6gLR7q1k8j3t578HiUYvm89XR2RLThSl40lOtLhstX8xYMuD7uylYYANBTZo5QvOSLlmBQYJeBDkTBu3TG8m5w+MGltEYijNDaVMSgiDahdtT1b2q1fthP/Mu1CRUgJqLnilrvslvseshpqgA3RNOfYnnfsZdIH1cV5SClmYwkftSXs4TTJc4i9Jz4U3a9oK0X2y/koPoYErkUOVfHh9lw0WsyL6lmpHEQKtMHxqEY3HT1DpNO1eaT7MHIIMgsyViRVTW2dXXLtLV5mYQHlI7RofJXH2PPac/baT/7WWo4dCGmE/u3U5ieAUOyruRFfAFGD0K66T4O8xJuDUhHIFqfk+SmiP8GhGmUtwIvqnvYfz0+BgWFOOUVkn4mfymoyE6681u315etUM3IyejPP+OuzPmXgqYtUu4bsqXYCnl4DeCoT8FSRsCUAt9mBp84IeIqKi+cins7IhZYDnoh4KlFx8dE1nloAnt4INZ5ywNMZuRbP+kl6Olpt14s/s50v/NTa6ZgVFKs8PKpthJp3TRqr7akojUiBo9zQMq7oegaOWwPFH1U/ydPlxLWMlAzu4yLgA5xX3pjRloKGklGyYNESu+WBT9vlt9xtlbNqMkYYudpPBNe+N561tyma2XxkX4qv0KHlVPiSgQVvgElEflsTNZraqTsVQrNFQ+DK//JHXKoo5HEiqJRjL+U8epGNU0kR6YtIrbvjoS/YkpVr3VM1er9z4jPXk2QwRI2PwX7CxllPlFdTS6xkXKNE1+AQ+/bhyQzylCe02IFKdWvJYy5m0qDRJZ8NeCogbTmBkp5LbbEyFLvmvLVxJPC0DuCpaDTw1NFuz1Pj6bv/6V/ZcGujLasosXIV88Rorqyrsar589wb1Z9MWts4wNM7KeCp3i7BiJ0o4un4nBrvajfvwTTwpIin/fu/De1DduWkwNMCfn6PEPG0AY8lrXRzxuI58dPLMZGTwEQScODpq9R4egs9lVHjKTPVjmarJuCpLAvwdIgaT//9mX9nr3U+PQXgKdR4erDsD2x+1cQRT/MSC+mKp5T1cYqL5yKeJprWKX/n9Z4Ovk9kzdds7+vPAxgNYP8psls2XWwDarhg44w/cNoGDNHjMYBDM3acdEnsQKW1xUCFhotHdD2uw9E5qm8zzLyr3pKDO6P0kFK+qii5cMl1N9udD3/R5i1a6iRp336cjfu3vejgU/Phfa6rT8WWVeRQJhA1AKDWRypbd09wqipEzHmNhBLz46zAXb5sQJw4XTSvGQbcEZ/6Fy/6XDlrll14xbV2x4OP2PK1qq+WXpQ50NlUb+8892PbDjjYk+xw+Ykn2Svp+UmPmT46cy2eG/YTDREQNUyZiUEivHpoFtRByp/SDX0k7RYf7jSHM8leP5FfZHIsK8KJr9gvtafzpyZDGy681G6Hn41bLj13bdpYPqfwHgNPP4pS7RaMl2qXATyNTrWbFHjC3jxBc6k44qmAVLtadbU7CeBpYOA8noFyxcWnM+U54CkCnlRc/Pc+R3Hx5aG4+BEBT69/3Z4+8qhNCXjqjiKecql207n+PlD7DvZ2Wf2Ol+3ga08APB1275Ty5nt7e1E+KrQtT0gINQ5KToorKK8MlTQ+T+ii47S6bcPT00iamUf8sLcUlRa9SekKnBGAII+YQn/jRd8LcCrmQb2suMCW4gW6+aHftPOuvIEbZlm825j3YbxeTfvetvdfeNTaAJ7UfU98iSd5zjzU+BT4UkFMeRO6B05YPUUUZUw5qBQp55gghU4LJBkGYJGXLCU6dpDhVMirFN7q5syxS2+926766EM2e9451p3HjSPApsEBG+yjhkIXnfuoMZZsPurimL9ms9UsWMk1oLSvscswx7XX76Wt8Zt4+gbpyFlhxWWVgOdVvl5EG+dCOunoeBVAVeScInWCIRhdaGOHHXeLDDkBT3/1z79hbzz9vJUOFdmsotl05ikkHTRBkcxaq6otsgG6zxylt3hLZ6/Ni1LtRgNPKk7f1njEXvrJt+2Jv/ufNtTWYvNL8i3B9aNQ9grS4qrmzR0FPM2zCz5FxNOtiniqsH5+izHwVDGFVDsHnjAq5v7GJy0f46+99ai9+9ajdvTwY1Yzr8suu3y2VVWpWxHGtI1OtaN5QFsNXXRuo87DBry0FQ4KOtBXEMsWoI/rdkq//3GlnPsiJ4GcBD5IEpgu8PQpIp7+PCPV7lDzfoCnfz8jwNM3/uIxutp93bva5YCnM3SVoPgGFAX/1i9tG+BTF05J2U0CFoZkB8oZmZmSlSJrMh0b7LngsMs3GrdZPbagAA43ADg8cwS3BwE28tHn/R5hFNLq4tNpX9lOCVK9lq9ea7c/9EW7+MaPxF/7uxxayZZ62wFQ8+6zPyTqXZHpilaCD3Syvg9AVOZhmVRkbo/X03x4XVCiobooC1FPTSN1Q5ZRm2nX6ijxIpAmHxtwgEgpgXnalrnoYwl1mVasWW+3f+JzdsmNd4zZR/vLDmrc+7Zt//k3rX7vjtTcKK1RHZhlf44E13TUyHNpy9gliiLDHhgEgGrtUvfoJLa/ylykedJxGi04iYsoHZHn/GTatNpHpkExdu/c+fNJf7zfbv74I9hq49vqOubXfZky8DROcfGeqLj4hBFPI4CnOiuguHjtxwGeqI823RpPOeBp+lfsOQ48bYtS7ehKMkGqnSKeHrqzD+Cp/KSAp1Djab1dq1S7HPA0/avwA3LEYC/FAHe+YoffeNKSTUcxLIJy9agUlJnAmhi0Ub2llPKWEeIRUbGyE0PZlZwU7QB5+g0dFNUm8kmRP2HX4CMJef4qVokdovPzXyOlACeKGpYW0k0OBT53yXK77sEv2cYrrp8YeBrst5b979reF39snfX7fVyNncnXQARGKRTc+cITlY6IyuRLlI3lTQaDPEWthIIfA3zqpohjypJiTcaRvLTuHXJZBdnKeVbEnwRtfwU6lRCWrWLpF958t11+1ycBB86N4ovylirtcRAvSz/RSt1tDYBNR7jOjpki7U4M9btxWbt8oy3dfLWVV9dl8YpRf4Jj63e9Zs373iFSqhcRR3ODDAsKqDWg9s8CosqqraSiyt+LAae0vaCIbjwOSBEhJeBEwh9l+Gl2Mxddgh7x9C++YW8987xV5JdQh2QO3tViq1tSbAvWllplLYVVm47bu08R1n900Oaet94+SVe70cCTgN2j0P7u8z+xvW+/YUPdXVZKG+d8DOATXG8l5eVWVl3thmZ/Z9JaiXgqItXufKXa3fLRVHHxADz9kQXgKVvEE8XrAVtPJFtsqKbaBu6532bdeacNHBdod8CaD++kc8pBK5130C64wuAlO/A0NNhjTYeL7ci7q6zgxDwrQIYCn0oE9pVXIWfAPj6rrbPAKJevgD6PPBOQNfZ3kinb3HpOAjkJfDAlEICnx4l4GiDiiVINiQ0QCjieUVw8M+JpDPDUtN/+GxFPryefmVrEU6dqPGWPeMoBT2fnGlGaWvP7b9rOJ79pfaR3qaalwBI57HoBV/pZDyBUSJeTvRgchcG2CVRPrAOAOajjedwONyWJGBJgE1RyfJR0dCE6W+COHJ+Zi2yqYrbLdqqkhs2KdRvshk9+2dZfem3mbm7vDfR02tG3X7Tdz30PQA3asfdUT0lOVdm1DkKhh9N2rIaYOh/aWwmDrT3DdozuerJrBbrEKlCrolf2h5yqAvAyh5cZIsdjCTZgFXVA1553od300Jds9UUo6CyLnG7tR/fafmza1gPvenqcirr3yaGqueE91NaSszjYSLJ5R4JRsZSznECbIKqfyCfZ6s1tXYCNcCiTKdpd4GGBFxkHeHInsSL4w7fivZC5KdHcUINy/sLFdtmdH7cr7yHyGjs4t4wvgRh4mry4eDLqaoeN+IBqPH2KZ4xi7OnQ1W5y4Iksg16l2tVZIdFOinhS18oAPH3H9u77tq1Ynmebz59l1dVySmpuiXq3BC/9Nvr5veRzT8hFPCGMaS2/3sDTgNnh7pBqNzLiadhCxNM3ph7x5DWeKC5efdG0JiC38wdHAqrz1LjrdTv02i+ss/FQCniKKXTvDPcbATZ6uSGSAUYFQwSPS1YgSqMEpaS1blLujrZ2k57W7bn/2qaCisrnV0c7965wc1NLWEU4laPAyniBOQXlidKrW7oKQ+M3beNl1/nDr8bItgwPDVjbwZ1EPP3I2o/siZRvek/xJYBBPIl21WkawOjqJ8RYClzGlhsmKN6RHUBiwyTwJeNBKXfH2nsdfOoTqMYiXlR/QEXTgwwV4ZI2mspgqoRXoOOEVVTPsS0ADZfd9aDVzF2QJvRDtuaGDgbSIKl0AxT27OlojsCmI6y34LWjgLXAKAzK47xrKYf35Vuut/mrLwDUGOkZU/h/svmwHXn7BTyYREgB2gjQco8lc6OIInlh9e4TyoQIECksKTOBTyWk8SUqawCkeGddoMkIQAowSkUXfY6ia1XXxIH3jtjX/+w7duDt123BnIQtW1FjtUtIkSO7M69AHlPqdXUct/dfHLDd28xqCI0fDTyJzu7Weju47Wk78O5rVr9vj9yWGM3QCJ26ggTYFOja52Ic6O7BqGiygkSVrb7147b+qlusrGoW1+Fx2/nss/bs//MnVtFEcfFKgCcKluq3c6KI1tGAYscx7CSrwf6k9RJF1XPVZZa/bjm1OtoYt5PTAq4O9xNh1W7rrmi12QvwwlKDYXTE0wBdc47uKrD63Sv5cVQFOctDzD8ZnU4v0WWSbQIgqoSilQL8issAo6LoqEIHpJQKGQxu/UYy7wP6lFtyEshJ4IMlgekCT5++q8P+7I/SxcUPOfD0lwBPz04BeKK4uANPf0iq3aLo/hvkoeLiOeDp7Fwb0s/Ne7dHwFNbZDfJVko77eSwk30k209AR+yQDAW40RUpsCPmIdhK8Se944e0puSAHWoEsGEMgRZBR+Csw25S52Pp4QCaCMBBU6GvSgE9yrANi1VDif0Wrj7Pbnj4t3D4XKUBUouOGyDd7ti7L9me576PraHamsFEcDuWc8ZOVfEjW89BGweigq07pRRD6O5XBFd7n0c+xUBNsAABYoj8kX0bALoA0gjIEUCTgA85HhPYgbITl6y/0K7/BMDThZel+MhcEfDUcXSfHXj5J9ZCNP+QhMgivsST7FQBUT438KR5SUerRUBhygEajs2ml0Vlt4BBnKltpERKlsE+gm5speBMJX0S+0tLDDgJDJS9LkdqEXzPnr/ILv7Ib9iVd3/SI9F959yfrBIYD3hSxkRFLVHxlGMQINtHOYZkU4sVVgI8eXHxTzlIG4CnR6MaT/uz13jyiKcAPPVHwFNdBvD01vZv276937EVK6YIPOWRale6Pis/uY1jJXCOAk/D9uq2evvzVHHxsRFPZQCYXQKelGpXpoinzFS7YW40IdXumSM/mkaqnbra5YCnsZfZh2PLEEU+m0hhOvjqzz0yIlb02agPtkEwIrRfUOBDnromr0sAbEJUlMCcEwJt4ugUBjxOdFA7LVcP4OlqpY2slLEUVBldM4rlReHGKu9POSl1ZTycF+nBWsehLD0SC409b/kau+nhL9uGS64hvUpIfPZFoEbbkd32/i9JtTu82x+gs+8ZtsaK1c+FEpcREiK9AhA1mAKi4i59Mop0rB7JzXoB1Q41d9kxIrpURFMtgUsxJkoAFTxyKzKaBKZJMUtZiycVrpQsK2tq7ZLb77PLUNTVdfMDUR+Wv9DvoAfAnafSJdtoZdzg6XTd7U1en0lgkwrGCwAZBjw6DtAn8EYveTdrl6231ZfeYlVzF6Ngid6JlgEihpowhBXxNNCbRNySezAM9c7F4fLz9Xi7tjFuaIOsgvaAPAA8RUTvlBCxIyCqtHK2Jap4VcyKIngAcOSZ5BqT17fhwGF7+5ev2vGBJquqVodCnQraRT8Aj8Yfpihn2+FBopm4dms32YN/dJetz6jxpDpWLQd32KHtz1sDtTMaKfqYJ+CJa1zXhOgqUDtnDFOty5Ab5roD3bHK+cts9sLlREPN5vtyq39vj7399W9aoqnJNgEyzdMYgq5KKu147XwbnFVpfbNKraeagp+1VXacwqwn8kIHmyHG1Pzo91pU3G9LNrbYiguH4B055+k3pK52XMUn+olK67G9bxQCQq9kHiqDvF3Gkmkk9xj8Y97VYlqyVapjEeBTonwW49a4jF22ijzzNMgSn2eBUYo8kzc7/s3Fc517z0kgJ4GzJ4GpAk+7qPFUTo2nbMDTf33639obXc+dMvD0dVLtHp1Wqt39dvENi86e8M6RMx/HYafI4p1P/G/r68RRhH2SuaCmWPjDZtl20ikpsCNy2sUAjpx5Eznt+rCTjrT22lG61Q0JxGDwQuwkpZ0V6yGZf+6YZJsADdlOApy0yE6T3lmybpPd9OnftjUXXu7bU3/QTQOk9de/+yvb8+x33RGWadvGukfb9JK96p2LM5yq4kuAlOtlt1Uki0x5BFq0pRvv48GmLmum5qfsOsnJHajodqWd6RxKT1eEk/R/uUfx48hBgWp/6cXlGy+yGwHRVp6/NcVG5op0eCfRywde/hk2O9HTEfCTuU88Pzqf5kb0iw+3ZYn2ko2ubYpW8uh+9ssWsTbM9hZS7g5hq3cqKg0m5agSLyVur4wEnMqZr1JsdrmynH/0++yFS4l4+oRdcdfH3WGVSWdufaQEupOd9vIvfmxxjaeFUY0nOSUFPFXPow5oBvBUEAFPFxPxJPvZgacfR8DTodHAU7nlYZPlcd2dINBAEU/9c+d6xFPdxz+JTRginqYLPJ0AeCrNAU8jJ3KCT7+2wFM5D084GQLwpFS7uzJT7dLA09MZwFOimjQKHnEKeUAp9AcUHsqNdBeejxZ5jacc8DTBtfaB/0oPx81730KZPWbtx/a7gpwO0ZkKPAVEjVDecWi2FB1GCsZIPa1x9zd0WhfJ/mWJIqskzLicCI4KB5zomiHtheKT8kN3uiKLldn8FevsZpTz+kuu9hvueLRKSbcffd/2EvHUSuST0poyTYbxjou3j8dXnJ6nsGo90MtgCZ6+49ZGm9y9DR3WnOzzekBVtJ8VqFaGkSHe5NmS3SReZNDJeBKPMhKqZtehpH/DLr39fquunReT8YF/FwCjQp497c3WRXSP0ul6iWyS0Sfwz42cGPgQ+CGDR6CQexYFTvLCgC0lImn5RdfZsguuAriodiNU27tbGwBunrOOY/uIlOLmxSxqe6jRkAE8caH4ds2y1mUoar9oX12bDkQBmrAxGIYYe4qwcjAKxVxMRJQKmirqp4+UOM2taBUPAoQCeKPrOLwUfTXYx31zB0VD+zbZR//RPbZuS1RcnHP0Yrgfevt5wKf3rLXhGEXuD+DqBfDhOpBBLQ+Wio56fTNdFxGNCssvKlPdKkAhp5VWyHgweyhknpfstVmAtxW9A1asLIQqOtgtX2yDc2fbEPWnhjBsJVOXbyxvXfuSuWTNe+XsHlt7ZafNX6lzp4EnebtbDnbbvm3Uo+hdxkNARUp+sRx1rWqdgZxenweXdzhH+B5DOgKjFAmlSDNFRiUE9gH6CZxSnS5FnsWglKLUZFjllpwEchI4OxIIwNMvSLUjnSJOtQOIryBLZlUVGDcNLpVqN2PAUwepdhXZI55ywNPZuQYUVdN6YCfA099aD7p8NPA0mqoY6JCekl0jG0/1M2UnKa1NQEdoWBOBONg8QS9LtZ2wJDbg3sakNRIFL0BLjrqKUpwY6EhFOJXxuRxAQ846VGTaduJY6ZilGy6wWz/7DwBrLh5JGt8P4lStf+8V2/3Md9whpvONt8T2nr7XfrLpAmAjHkY7H6X7ZF+IFz8COankAvZffYd1UO8zn99NEXZfeaIEXoKjSdFacqqqbAT/GSPYf5Kb0vFWbNqKbfsVW35edke+7I8ushIOvPIY5TFezQo8ZfIX5kZbRkasKRIq5qkfJ5tSJ93GgWd3LsmGgial3B1t67UDHpU27GBgGemNCWz1IuZGEU4BQIvsWtm0HKeXbJjaxcvt8rsBnnCm6nNuGV8CmcBTcv9Oi4uLjwc8FVbOI+Lpc7YlM9XuFIGn7UQ87Z1ixFO/Uu1ywNP4E5rlm3MceIprPHFhlKzm4iCiBMBpRTleqgh4OkTEU2IU8KSCe+ni4umIp8mAp2uL7rX1uYinLJfZh2PTsICn/e/Y/l/9zIEadMZJLzIM/ImeNynl4HGJ6kRlpLCps8cBNzZ6rBQlVlNe4sCMe7P8uLRC9ggktmk8Ka8FqzbYrZ/6iq27+MoJw3eDd2i/7QN4ajn4Ls/7PBifCm+RFh/DV8ooAY5l/SjhyVLUWmYTdVINsFaKgi6QZytSzA46RXxKSYuuqjlz8Qx9AuDpXtbr/PgPwx8Bl62kMjZT9LK7sxXAI4Stp6JsHKQR4KSImxi0YS4ib6i2nzgx7CBMzYIVtv7qu61uOd3UMMQ8YujADjvyzi9pJ0xNqJTRGgNOEbAkGQr8iACReD0TLOHkqX3Y2w0rTakMToFAseGpd3lSrbDM8oor2VNATib9EXiWAT51dxRQq2KjXffZB2z1ZjowFdOCWameR963Q28+AyjXZO0tjbRBPpwFeCJljhpJOq/oFTiEMDyVrZB0A4j235Eixk5wDbtLUTRzccgUF615gDY6Jp/OifhZWS9yunVPd7BJtAKSxYBZfv6QLVjTbRuuPm6Vc+AzP0Q89QGYHtpOzbd9pey7iCFJe/TrM5IzMkx9juTtMs9Y9znis88152cgSRD+iHDi9yugqUT1uACiSqtrec3Bo7fIZi9eBxhVmZqHD8O1n6MxJ4FzSQLjAk/cXlYR/Dg58LTP/uvTfzn1iKcJgKfpp9rlIp5m4lqUjmg/vMtT7bqajgCocM+fxoJqihYieF0PKOomrhUaQJwBusEFoAPHDd810Zxj11EajvQOWlV5KfYgjsjIWeflCNAfKZAmA9xQGpKihG575PcBay6MTxy9qxMuNUV3v2G7n/6215iUrTXVJbYHtH9s8w1SC1RA2mhATYXKhNI2AABAAElEQVS9JScVQhdQI/BJhcQrSkusGttWjkc5VsvodguGFniBj9gO1PiKfF55/iV2y2d+x5atvyArmZqbLsoOHHrl555COMQY013C/EAEh7p9jm2TioiKHMay3dxhCBDVKTCtsYOu1D2AgkVWU1FqFQnAQAFoMCMATTo/5kXv4kegYN2SFdR3epgo/vtzen2SiUoBT3/97ywJ8Dtl4Olj1Hji2lHE0/YIeKo4FCKeFpNxoQZIVpQl4omGNqrx5Kl2RLCli4uPTrWTpSnnpF66F1D/jxpPOeAJUUxz+TUBnuJUO9KWIuBJ73HEkwNPdxPx9EgoLq6HlJBq9zULqXa0rt1IWsokEU854GmaV98HbHdFObQeeM/2vfQTHpT3uNKYSRJjRSedL0WnNCXVUWrtoJteYzvGQb/R5MsfaEOEU/CYpAwNDgzgjICnQlu0ZqPdRmj12i1XADwBEIyzKLKjs+Gg7XsR4ElFqQECRMNMLbFhEhslMj5U8yDZ3WuH69tod9ttCbx0Cq0OIemZfAXjQ3zFvCnK6Wo62l1y68eISKmdKTJP+ziKauqgG+JRPIuddKkbxIPmIJPADgds0u+KEIrBjzFAFNdGorTclmy6nGicO6xi9jzvfnfknRe8O6FAKCm+ACrJuIlAEI5LA0zRur7T9lHf6QLQfPmSMpDHikgd8QoSRD8VAcBgSDnNTntEP9eWRxXBn64z3qywdKldQF2m5XS3KyLKTZ37ju54yZoo1KpOQZ10s2trOArwNMwDXAR2cW3IQMvHqxuAJ+hjPNAkK0wQDcT2EUAOx+r3FF97IDphgSWt+m9N3fyo+3Qir9h/bw4AAVi5h9bnJMxHaeWgrbm8z1ZeqA6B5fB4wjrq+23/69SZai1BTgsceHLZIk/J0mWq9ehzkGVazlzMfq3Hcucg/127xJG70y6wjBV/iWaM2dplm2zNNQ9Y+ez5vj3iKveWk0BOAmdQAtvearQvf5Xi4tujiKcSiosr4ikL8FShVLu7O+zfqMYTQLuWg00AT0/9pW3rnizVrocH+D6bB/D0iXIinqpnosZTDniaiUtFekI1Mfc8/fee1pUtnWs653GdFCkq16XoEYEaIXI8RBJ19+LwoDj30eakVZUWWw2AjUcFO+CEzSg7SeBG9B5sJlws2H8rNm2xOz7/VVu6nmL4oxaP5qeMxK5nvk3aIE6xWPeP2m8qHzP5iG0+RXIJiErVBaXrXGc3OhTgqbGjx2qIeNdLIA3Yk+tjB2hcT/JZ/EQvpUut2nyp3fbZ37Ula3l2y7LINuhuOUZZjMftCOn7GutUl5ivwBMyxkbw2lDYsn04UnuYm0Y63B3EmXoCG6GuMuFpjx6x5fMRz0+aH40lu2Yu9Viv+tjDdult9+b0+iQT5cDT4yHVbirAU0EU8bQ1BTy12/YfkWr3n/+TVRw64DWexgBPRKmd6I9S7QCeCgCe5qrG08kCT0aqXVmuxtMkU5v6+tcOeFKk04oKKnkQMj0h8NRMjac3AvBUuSoATyUTAU9d6+0aIp421GQPDU1JPLfygZWAWrS2HdoF8ESnDFKCpDROXZ1lY1fxGSzRg3M/Xq/G+mZrbW713Ho3SlyRRcrYlXOsmPX8GpSZcvpv+/Tv2JqLKJ5MocPxFj38JpsOO/DURCqh6vZojOkt8ZP9xEfFfIk5hZq3tdKF7Vijd4IJxlaaj7EGlMAQo67TPLv23k/bJbfcYxU1cyY+4QfqW0KyKV5dT4XtRgpe9nYCJgJGBYBJ9ZAC0OFADYZTCoxiPQZvtK/ADIER1XULiXq6xxauv8jT9g5RmDsUFQ/7OADi4IfklgmCCOQQCBJtj0EntknAPvcS9CRTqqs0n/Sz/BLqJBFXpJpOmtMwdgw8Re8RkCM6Sim0veKi6wFzbiWdrJpr7xAgzi+8zpVAz66ONutoqnfgSZF94lXF5pXa59exLMCYTh725AHVdzHYE95FP/uNywPjEu0ECsZQKv6JvDNlHgOBbDOaIdctGbYLbk5Y7dJyAGAK5L/XZ0d3ypBGYdDRLp9IqDTIFMnR5aq5SMs5yEZzAX3IQgCzjgsL28ZZFGlWSo2tRRdcZ8u33uZpj/FvVPLJLTkJ5CRw5iQQgCdS7bZTf1GpdpMCT532Z3+8gvqM4bcq4Omvn/oLe7P7l5PUeBLw1B+Ki5d9NQc8nbkpnvRM0q+dpLXvBnhqP7pn0nSu7ANOfu/WHtIM0hUCcJI46o4cJUW/p4faSNquKBp0CTrFX7IHtS3Skax6xPsK6iHd9aU/tCVryPAYtcjma6E+5G6AJ0Uda5yZWlIcoqekszx6SM5HnKrN7Uk7Wt/inWuLQWhkk8j5mAk6pfkIfCmtfg1FxW//3O/Z4tXqJjl2EfDUQ+mBg9gVh954+hT4SVE/9iRsib91eWNDqPNgY1ObtbV0EOEUzYnmwvkK9GtfnydmVfyqjuP85avsmvs+gzP1o1nPczo2+lxg5yjaTbamosaLaDQz7sLcDZNeqiZL2t87IEO7bC9FaAc7JJbIuKOc8hcx8PTof/1L6zqwy1TjqQrAMqTa1VDjaS70ZBYXV6rd50m1e9iLvfe0E/H0ox/aa/9FwNPBkcATNUK9xhPHjwSeHgZ4Uo2nMxnxxG/Qf4fI9NfMxssBT3Gq3eiIp+YD9r3Xv+4RT5Wrc8DTKd9NPgQDeBFuQqvff+FRayGtyR/cTwPdI27d3HAEPDU1tAA80XXLIzIixRUrsPid+5QUmhRKASlJyzZs9oin1RdewoPxxMBTV/MRB54a9mxDEfWG+91p4C1zSGwla2vrtAaAp168RSmjSXykeBrJq3ibVbfArn/gEbv45rusYtbszCE/0Oui3aN7dm0j6ul1Xw9ghUAPjBQHO2KgJgZu0qCTwCcZVBpHFk8JdX/mrb3QVl9yE17KRmvY/Tr1hrrCden7BYDDgQ2MuRgYYQc/n8bx7zi3j6nwYG2bghT9GlVKWEEpAcXFbnAprF7FTstK5LIUT+Ih5odziH7OrWLyKga+8YYHbM7iVdZ84G1SBF+wwV5qXbFPF4BcZ0sTtAzRDjoGnkiPU0c9AahSwk67IoMESKkAd9gm0gMvrDiR2ZlROhv5gXY8j1bHhPqr1obvnkGzy9r5oMFE4oSt3FoE0EfE00Ce7Xu9l+g1wuwHCdE+UUfqniKfgjx1nOhzOUvuXMtaj+Xv73wO+4Tfq1M5Dr3arN9v1byltubq+23WgtX+MKrI27LySqK9Qvphdk5zW3MSyElgpiUwFeApGdV4qowinv7sj1eOBZ56IuDpsjnc27iX8a8or4waodxPuB8PWgQ8KdWuPDvw9LcUF/9Brrj4TE/xpOM58FS/n4Lc3/bGGNIj01nC7X6cm362gdhVzh7VzKw/2mTNjc3YTLL5pM8jO0mfU+ts8/UQ8bTqgovtni//I1u0amzkxXGcqi2Ukdj19Lc8UmgmIoSysRA/QIsPFCAOxwF4aXSnqqTndhC6M6ZbdEivZtqGDjxtudzu/Pwf2MKVa7OeRnOjulsHX3/CDrz6Cz8+644TbAw0TrBD5lc+N7iouAbaWnEuYtMKME7NheYhmpcUkJYxN+Lj2vs+a1uxaU/r4rIlko6oeHUy7KG2pmqDyuavmrcEx9p6B5Sy0SBbrruduTq009Mxi1UGgJR/de0tTKjOZoLnDhrAEJEmm0zR8G6XBcsq25Anta072WGvPflT+/nX/4v1Nx60WgDLkoFeLi0iTuvGAk8e8XTfI3b+7R/DpCT9M9lFeuyT9tb/+p9WcfiQbSDSbgmAklLt8oopp0BpA4xNWjACsFFcvE+pdh8HeHogE3j6DjWevm0rVqirHeck6ISDeI1OtdPz23nM/e1E8q2glhr12bBZVUKhsFhlG7IvshGHAPhUE1bXv655PdO5XL3hjIA+Het/sg/yId6aA57GAZ7UDvf7bwA8Hf2x5SKePsRX+DRIj7u/7aH7m7qZeETJlB7Tp3GSLDeSfnrQNlEsubWlzT1e6KuUEosVckqZcZPSjUo3fxVevJ1Uu9UYHBMVI9ZNrqv5GMXFH7UGOqKp0KTGmPpycjc/AU/tAE/19U3W14uS5pyxctZ7mqc0v3qInzV3gd3w4Ofs4psAnqpREh+SRXJOUr9o50uPU5T6eQeJpFAEHAiMQe1xNWn+BEJlRDyh8AMIEoEVGfyqG1rdio3YcITkd1FQm4cVYSoy6hAo7zHIxLEOMEWfJXy/VuJ37ctrgqkMX4lGBSMRvTUIP30nrLm12zpQ5qo5sXjBHDoUKu1N9Kd50G9FfOm6ElhUSiHthRsusaXnX0r04A5rO/Y+wBQgFQCQPFpd7S3QO4yyxvxjf12/KjDuhTdjGnWNxtuDFpb0oG78Jc0DBsFwoXVTsLWrq9evvWroL86X7KGDc7vMdQ4WHTdrXoFtuEbzVUBqIO2XeyimPozBcmI23yvyKcyd+Ixl7euaT+efsSI5aF/Je2JqdWaZM6ShYtTNWrrRFmy6wTo6u6yl8ZjNqq2z1RsvJIKswmUU9s79zUkgJ4HTLYGZAJ7+6qk/t7d6XggRTxMCT6TatZNqp+LiWVLt/vbf/tx+8Fdf45Fn2OYlqJtHrVK1ca+rm0s/BaJRKXzcSV2ThsYmm7Nmtf3Gn+RS7Wbi+nDgqUHA03ewB9920GEmxp1wDPScHJENRDw1NzW7/si0mdyGQrfIdgrbpZaCI3LV5kvsY1/5x7ZwxZoxp1C9yZb97wI8/b1Hv0u/T2+JlfIkR2XuximUotZwLETzu13rulJAEzYGdMvei3mSyaJ12UzrLr7K7vrCH9iC5auzntCBp44mO/jaE7aPmqzTs2ezDjmFjXketR6ApyYvJzFibjJ58flJz82i1evtugc+a1tu+MgUzjPNXSRH5DoEuBg6KVMjjOY2nWQ56L2vq8NrXtYsWmlLN19rVXUj03n9bIyh54LWw+8R7f0Kx7SxOdhlBQAhBThBixMqRQAYRUR7SVl1uikKUfEeHaXoeJVLwGYLqEnmxTAxT5o/2YcCzJJtTbZn20u28+WnrWAQwIlSDe17dtlgV0/oajc/s6tdqxVUzLV1d37cVmzdasnGffCBI38XNUWfes4SAITLOPUCeJHZXADwlE9DlwLVAKXpj3e1o0te4YMPW52AJ0o6hBpPkwBPyPvE8QHSZE/gSF1O3dVLbai7kg7Wxxycm7tyk9UsXOXO1GycDwKktR/dS4ADNXcp8SK5CuArFtCH7VxYcuaAvmz0ne5t5z7w9LNWs8QmgEpuYFxsY1PtVE+l3x6+u99rPK1cXk3Y5DB51vtItVPE00+savVUIp422LVFH7P1uVS7033Nnrbx9UCq2k57nvuBNVIgWnV4uB9Oukz99jp2KD10e6od4butLe3jAk9p5Swlg3LmJi8P1+2f+W0KMW6Z8MFU+3eRD//+L39IZ5NXvc7OVBT1lPgasdOID24YtbdRv0rAE9EyzoOU8wgFrWf1yPjgXXTVzFtoN3/yi7b1xjutvIqubh+iRcq//v137bWf/m878PYrXuepkCihIsKci0sS/ipUSpmLCn4dqIiinOBd/AvE8DpZAJLquDJElxiFOyeo91BK18NSdbrBg6NOMQUMlNLzOt5lKKUYReVE0AffjCvFMGuqv0WDTlLpevsGrY0ipw20dm5swSPE3M2dM8vWr15q1ZV4cVC6qk+m34sKo8eAEyt+Dv0VH+qMN3vRarxtSazMPm8PrR36iXxSGqLGUd2vGHgS+OQeNCeI7RpP2yLQyQcfeYn5Jv1h72Ckc8yAADO63TVT3LQJ76RksnhejdXOIswaoC6OzBKN8XCSeV4BHRVpolhWVYCRo1PzLVFTeXmzkbOApwCspYAnjpE3OvVZ9IoK3rXm6/4+9k84LzSzo7y+g8RAHC+da519+XiID9viFavthrs/botWrAK0JM0wt+QkkJPAGZPAtu2q8aSuduOn2mVGPH1GNZ5GRTxNB3ia37Em6mq3cMT9ruFwp+WApzM27SNO5MATERdKT1N9wulGPI0YbBof5IhsID2tpYlaTGiSTPsoZQeiOFA/waZiXdESa4gSuu+3/4nNX7pyzNnkVG0min/nk9/k4fygO5bG7DTjG/I84km8yKkq2oN9EwNnafrFo3/HPkXYSerUfPeXvmrzlozlRWTGwNMBAU8v/sSPDTp3xpkYMeCwIp7cmdpMIXIVl07Pj7C8lI0rXvVdNDdL1p5n1//GI3bRdbeNGO+kP0SyVGqcImf6ujuIVmpyB3MXEU7qIhyn2A0y9zJIyuj6u3D9xV47VCBH5iJ7Ud2YG3a/Zk2AId75WrYNF1nqReMbt5mwyVJglIMlAFF0X5aTVKBJEQBV0eguvYpmdzsutrg4OzzI7vLoLEAg1R4TUJakPmqyJQBmum5721utZee7ljx4EB4qrXrBSOApv7zWVt5wO47OdVzbBxyA62pqsk72L+jusUps1PL+YSvgVeygfakVYR4XJnssH1BuaM4cK7n/EzbvvgfdTk92Ndlb20cBT1VEPJ2QvQb8P5jgGYpruxunZiv1QBtrqAU6xwZxVB4HRFJ36LoVm2zxpiusfNbYGrWyF9UgSMX+m/cDaKdKn2CPEoklEK+QlEgHosoE8lUhV17IWnItUHSUwD6iz5TG6XazizVDtpmT+wFcP8eBpzftew48xV3tJgOeKmzl8qo08KRUu6NTBZ7WAzzR1S4HPH0AL/OpkaQH6XZy+nc9+31rpBCjP1hzczy1JX7EHGcUvh6gQ0hjU7u1NQM8KdXOb8hBacW540Epp0EaKec1FGC8/TO/ZSuIfBrxcD7qVDpW4bZ7AJ6Ovfsrf/DXthHLtO9Zk/DF4FLKbQBPql/VGwNPGbzx9QheA2hywmYvWGy3PvSbeIdutzJqBH3YlgGAlf1v/cpef+ybdmzPDgefBEVojpRSpQgoB6MApFQUtAClnO8RUQrlpo4ALYg7u7o9UkfAk+SCpBxcyS8sIAWPNr4JClsCQumVoK1vMUW85a0ppF2xgCjVDCKYSIhM/EcrLKIkLCmwhvH7BoYdrGlhvgQ4tWJc9RKlpsNnUURz2cJaq51dbcUAXqJV2x1w0XXkrxD1owKs6gwjsKq3Fw8chloB/AosKysvAzwDyBENhESL1hL48Wgw8e/Ak/xSLJxA9CG0iIewOfOvaNCXOr262vQS3dTR1QfYlHQeOokcUvvm5YvqbAmRWoWcA2EGekUDx8jwGaRzTR9esh7qN/QRPp+XT+od6YRl5UXQW0oa3ixkjLESyzciSyeWDDLlkPpdBeIyyY2oDTTrN66Isi4AslbaZzcA8LW2E/oNP+dtvczueuiLtmL9JmSUA53GCDG3ISeB0yyBADw9AfBEtGQJnbVKSF9Sqgf4c9zVzoEn8PPK0h5z4OmP0ql2Bxr32l8/HUc8ldniSSKecsDTaZ7Qkxg+Bp52PfMdIsVfn1KNp3Fu+9M6uwNPDTxsAzxJW8uOSkc4yS5M203BLgwR8Ou3Xmn3/84/sbrFy8ec7zgARQuNc3Y88U2vWzWTqXbj8Sw7Q3We6utbSU9rz7D1grMlpj3TxtW2InTtxsuus3u++FV4WTaGF23wh/eOFtsP8LTn+UeDHs66Z3rjeHSm95h8bSTwRP1OzYXsCOhOveLPvIsf2T9L155vNz74edt8zc2Tn2SCPVxmApuo26Q0rR5k0N1WT/pkg3WzPqT0MRzmQ9QKC/VFcQ6qBALAkqKRahYss+VbbrC5yzfymaifaFFH77Zje/35QOPpunPAKbKXZCep47K28cftJo8Y9+1s494oB5lAEQEkCaKKEpWzLQHYlSivwQlZCWhSxvcJbBpuoth1Alz6qIna3dbojnEBZorOUgSQIuNll4mXYQC+HprRtL+/2wqQZ/X8kTWerKTaFl12pS1YvxYQrgun7aAJeEoePmz5nKMUu68IJ+IJ2ZcCwEgRzAd4KsC+LSCKSo1zSrG55lx5rZVCb99Qr+3Z+7gdPPwzW74iz87fNMuqKoqw4wtIQSxHzpWAYyXQTAe9ZD4y5xrA7hUIqGfGfOmJOfMB+K6wBWsv8gi+WM56Vy3h9vp9HlmmEigINFy/kiWvdDS+ZI2oZBsXCIwi6oyIKIF8JTh1E7wUfVakNMhMoE9gVDagL5OIs7x+DgNPDfbn/3HbNIGncoCnjIinaQFPingS8DS6lelZnuHc6acsAf3gO47tB3j6ntVjaOgGph/+lJaT1mpEPAE8NQl4aukIwFOkuNLGRjA0Yg+KlE8xN5q1FBW//TNfoY3u5gmBJ+5qfnNXCqFq7fT3UCeIbae+TMy0A08Ul2zE8NADvXRWukhm2niSwk7xBlG1C5fa7Q9/2S68/lYrq6g6dTLPwgjdFNB+74XHbPtT37eWo/Iwoul8CXKX+AVEyVsh4ElAlACpIdxmXQBP6m6jQqOSoaQcFJKUv5QUB2sYviiIji8BeCoF1Ekk6ILDeynv2hbAEsAdB6RQYD5lAmvyiG7Cy+XRTYA1LcxTc4d1UthUnXY0vMauKC20edUJHrgCMCRjRXSqba3TzGfRr0UgWSdeJI3Rg1IfZhzxyMmcZilkdacTTcUUi0wkiqwM0Mxp5l0d8IoAWgoBoxzcglgHn3x0/RFV8aIIrRDdpNbTrR2ANwBmzfDR3cPDIrwlaNtcN6vU5s4qc3mIZjeOBHYx9jDGQpI0vM7ObsA+8u0BzGTQClZzuUN6vsAxjisB6FO0WZm6DDnN0Mv4haB7HnUm40DzKX5HLDHNGQAZHu2Orn6ntYHffHt7l3tPS8owuKnXdudDX7D1my92OY8YKvchJ4GcBM6IBGYCePorgKftnmp3asDTN0i1+6Gn2g2Rarcol2p3Rq6AoHM7aYyx65nvWv2OX2UBnkbf62eAMIYMEU+UXmgmSgidJ7tpNKgxGqxRetr6S64JwNPCJWMI0QNxC63p3wN4aj+y2x01Y3Y6DRv6sC8aAdFaU8BTBi/obwdtInvX7UC2FdPR9/wrrre7AZ5qs/AiMqWn+5JtAE9PuqM4ZCfEujZmZIbnh+GGcBa10dmuAWeqAyOcUjy4rR7zk/EuW03ZCcs2nG83PfgFu+CqG2PipvWucQTIqHlND5FBPYA1AogEPA32qhg4YBT2Vgw2ZZZB0LpHMHEtlagEAmDIyotvplvyXKdBsuwH8Gl4f5uX4tB5tM1fAkO0rnf41Dorfj36un8fAKkRoIkuWuSlSLxigBGBJInKGkCTGlL0Kh0Ek4O2p7PNn0f0rKVrdAiwKaxHpRwAnkT/UA82GpHgx4mUL5tFl2Vs075k0jobKdlALaX5F221+evXMRl0VmaMrpYW6zp2NABP2HpF2GUCnjAuDQOUdT7r14VcT8h2Ky+3ospZDuLkYR929h6z7v69Vjv/uC1bXmYldEfuSVYSVTab93JSGrEfcap6ndPjoj2UnYij6TXncymRsWLL9dTsXIZdGByqOt9AD5kE779lDXte99RIiAjyHSPzIO8g+wAe+lywPwN6PSiBeQKjEtBeKqAPGQv0KyJ1T995XS7V5lJdLq/JFeiY1sV3GnbOAU9dWVLtuIiUavddUu2enWLE0+LuDd7Vbv2sHPB0Gq7TMzKkEPyOhoMOPB3b8YqHbOo3PulyCvpNz6kyNBqbOrxooUc8pRRxUGqx0ZECZ6CphEgMebhu+/Rv2bL152d54B1JtcJo91Dj6dBbz+FVIP1oSoyNHGO6n6R72nioluGhIpMxH25scH7/nOJVN9lwhrpFy6hd9Vt24bW3en2b6Z73g7C/lEV7w2Hb9ovvUvOJjm7UNJLXKPsS8c61IHBGSkpK8jjgELrNwTopOQFRQyhnASYaS3J0xSnB8d8vQ/4ogkgATgxGlVJcMQZ3EkRL5aN4ewg7VnRTPWBTK4ZUL9E+GtPBMCk1XmXUcqqtKrZqwCd9Dks8T3RrgUZFcMmjJ0BnALqUptcHgKPIreOAaDosKGUZK1L0jMIfvek7jVGEohetAnQUGVWqlELAs2KAnRRw5sAOSpODFN3U5+BNH+l0IUJL4I2KfYZxqcgEYDSH8ITaSgAijIwgIGTL+WKgT9FFMox7iXYaQLaSq4wq7RuMCvGqbf6f7aIXoAlaAhgleim2HgN+AGmB3jjyTHMpA4eoRgzWbgFknT0RQEadK8AuAZLaR2mYq4hw+sgnHrHNV14H7ypimVtyEshJ4GxIIABPTxLxxEPdlCKeOu3f/FG6q50inv7qqT+z7b0vUuNpMuCJrnYqLq4aT1VjU+2mCzw98C/vs0tuXHw2xHZOnVM6PElEghyRR7Y/nwV4Ohl2Yz2a/VjpxBh4aqH0Aqou2EnozLS9JLtQ+jRsk06V/jjv8msBnv6pzaZUwehFD/WtdGze8cTfec3F6dd4Gj3i5J+l9/rRr/XYf+puPC4v6NjYJhQvAkc2A9Ao4mn2/LG86Myye/qT7Xbgjadsx1PfJkIGp5Fr2snpmniP8edHc6N0y1ZFVNMMKHYMxvMQalaFuYmBKPFTBAix4rzNXj5i0+XXTXz6cb7V/Knwd8v+HaR2HfJoJ/HsYJMig/g+a9debcfGCNFJsjXyqfG00FYS9bTk/Cs8GkfjaMyj775IxsderCKuK64vBzmid9lFMfCUud3to3hfmHWQxPcNoI7GktzcfmTF7VXOIHvR60Gpyxygjmxd5yGiN82PQDPZknTb60racEe7FQEYxcBTsomOiVwvC7ZssTnLVnJhEHlERFF3W6t1NzQAPA1YQsCTgCZsP05sJ7CNBTw5T6IZew4DlKoKlDsQLzwHii/RXlCkmmNKE1RzGTobc3bZkGJKxco1vzHoFOQf6JXFWD5rji294CpbdsE1RCZV+syKr2TTEaKdfuVlXVyWKXkFmeuHMno7hKW3RfuHyCh+O5pftkkmArz0+/GIKEC+EoCo0krqslbXWvnshYB2NMoBDDzbSw54mhB4+loEPBVb3UZyLalsz2ML6CkFaE0XobqS9FIYxWwRwJNHPOWAp7N9TZ/0+XXTVEG+nXi4jrz7Ukbu7UkPOaUDZWg0N3U6SDMgJcLdLKWkWYkNDt20tV13u0RZuW245Cq77VMCnqhhNsnS0wHw9Msf2aFtz1gPxfo01uleECc8dVtjY1sW4Gms8RRoyrN5S1fYHURybb76JvgcmYt+ummeyfGlAOv37qDe0zep9/Sy9aUizcY3bsL5w9x4tA8KLuRwA0ShCoWNqA7TwOCwgyWDADwCeWSAyHiTssxcNM2KyBHYogidMqJq8jBSWzt6KKKY9DF0TIjUCXQpoqmGvPcFcwjjHejwtLjxL5dwPs2dFJ97dnjnk1+r8swq3U5GmmgV0BKAM13LAnU4PiJZb7IHRKsiokowBgTsCDgrjUApLAFrJ52ugd9LE9FC3d29PBBgUHFs4EHH59ksWvDOrQZwK8JI8G9HSMWvf9GqY4IhIfnmI19AJy5cydeBPqdZhnEwjsWnXpKZ/uq8Op+itAJ4VpKKilIaZDGRZz0Dx0n/CwBZGxGAAwBkWmJ6Va9r6cp1dsv9D9ulN94Gz7Q8hq7ckpNATgJnRwLTB56o8TQi1e59+y9P/pm93ffSpMCT7gfzO9fYx9XVLgvwlK7xNLWIpxzwNDPXjB7m1JRl13Pft4NvPImeiRTVKQw/6V2dHQLw1A7AIbAmI5qGddlUo0En6aNi6sqcf8V1DjzVzJ0/hkI98LYd3m3vPvl31kL90pngZcxJRm2QhnTgqVFO1cBLDNIEoEnqXzyhW/XOSzpVzTQ2X30LwNMfWDZedBod109do4NvPGPvAqYNeZTOqc3PVObGu9rJ2QWYphIZMd3hXXOTyU8wb4px9q3ctMVu+eSXbOOlV4+S0tQ+ClzoAXhq2vuWtRzeQ7MenFay+diuuXVwRmlpmZ9jECeKGkpF4xABs2D1Bbbu6rsogL3co26a9m63wwBPisbJQ4yjgY8YdHKwhvka8X3qs+Yvtul8ED6PnJNMGSvlraCkwvJ5yRQUH6Jf0WsxX+EdHgUGCVzs67V8iqDnsW8/kfXd7e1WXFNj887fbFVc96JzmEL6vWzvId0un+epEtm/vALwhD2IrXbC7Suo0zUn4Imo9jwi8TkR2wTkiH7NTUSx1hGM24vYjYRykc4GBpAPDCbaXO5hLkSzwCuV0ahdstZWXXqLzVu1CaCN2qHU42qiu+Sx9172OlyyI/2657wSQgDudO7xZBy2c1CYg0j2fHCaRV+IvA+0i2w5hstnL7BF511lCzZcQYTU2X+mygFPGcDT7z9SbiuUaseFc9CLi+eAJ12+vy6LbqbJpqO2Ew/X4e2/5AFxut3fpi8p3f9kaDQ1JQFpkv5w7kpMCoybSewJ8puT7kfRDTFBaOh5l11rtz38m6bChZMtvYTk7nnpp3aA9rPdHdQO0DinedG9NABP7fAYRzxFylm8ZfDnCgCSdOOcj+fiI5/9bbvgyhtB78tPM5Wnd/gBDIT921+yN372TWvYT2cOFaR0peKTGZ08Ux1noyc9VzFYAsoTASU05wAkaSfFTSCMjDgpS9ervpYeTwBLPvn1fRjQmg8pqxj8iPeS0pozb75dectdtnzpInv/5V9Y44FANwdEu02N3qCkBexI0QvUUbRSDJoB7GA4DQpAI0Iq0K35j04Rn4qPijJSJFGirMwGKQ6p30kvqYioWqc/wD/hOBkYVQlFapVYOXWawnjxoNHYY97CyXwcDkgDfeTv8zsUcDYAAOXgGQCaUvIE9mnJRq/OpqioBNFbBUQmKq0uqRRG9Ir2H0EvxsmCJcvsxo8+aNfc/lEvpj96TvxEuT85CeQkcMYkMF3g6bN3d9ifniTwpEhNj3gqV1e7sRFPDjz99det5MTglFLtcsDTzFwmsgdVO2fX8z+wvS8/5k6Jkxl5Mu0zYkx29q52DUQi0xjDbaTIVvKAXLeZYqAmsgcZoARnheyl+3/3n1r1nLoRQ+qDA09H3ic66O+9XtUZi3gimrgeXtTdOJMXmSmpz5Gt6zYpCrKU6JCLrrvV7qGrXXVtSAcbwxByUI2jg9uetbcf/9uT6NScHnHK88OODjypJmND21jgaZTNLqtCPCkabQ0NgG7BVleWwkktjDNIHaZWwMOjdJ3rpvPbIHaImrx4t2CADs1xCqiJ11MgTgBHBKooqr6SGkQrL7nJVlx0rYNNRwCdVOh6BPDBJAWACUvL1wMgE9YzgJLM/fjNyE6UTDNMuDEsy8bJL6ALXjEgCPWL3CGJPSjAJc1HDKilwTXxWkDdpjxeA9RB7ce+TtTW0c1zLdE8c/x4AXJ9nR3W09Js+awXC3iS4YX9CwIF0ERpCD7LftQ/eTsVBaW6SFyVjOFbx9Acb3D7DcDJChIcXeDAU5rmDFr5NkGpkKVElq257FYioOq8ALyinRoB+hTFxcF+jaSAJq6hEaCePyuwD/v5Ppmy9m1+lQU+tDrqYsa1CvBUTNOcZbb0opts/pqtuYineCJn+r2fNJJXtzVGNZ7IAU1MUly8rN8+5V3tKmzFMoqL54CnmZ6SD8V4UhLycO3Ew6WUtJmrhTQB+9wAvatdc9JrvSgqJAAyUszpKAvuR36DgkRfygQ8XX6d3Srgac3GCU4QvuolL3zvrx6zfa88TtpXU7jZTXrUKezADVDGTRsFk5tII1RbXfEQeBsNqOlmC3+cTlEzC5atsjsEPF1xA8AT0R8f8kVFE3c8/V07sO15SxIqPIAsFNmmfHxF/wRFLiajyR2tPcbwH+8n/Yky5ZUkqqaxpctrQ7kBpzHCfz9ail4emDw8NQJOBGhmLq6X+ZMA4Flz3vl2/2/9HzZ30RLb9dLj9jZ1qtqb6vEkcW3GijJFq0YZpe0yB/b1cC4HVDiHaBYQpfDqPlLQmkmTU0F1KVwtmcCL6NKp1NUvD9CsB9kpuisTvPGD+FPIzrV4d5bMpthiZRF1Fwi7ljdKhoSTEPM8NXo17gigD5qFN3V091MIPImXFUPJ9/G/YT1a1XEKaR4Uj0oBhIDRNIu3arx1V9/+MbuDFLuaWrq1OMM+VO5PTgI5CZwlCWzb3kRXOxUXn1qq3Wfv6bQ//WeZqXajIp4un8Ntmoct/hXlUXvDSN3gIYeWBuj/ADx9glS7eeNFPE0CPCU7Oqy+sYkHsNWWA55m5qJx4IlaOruf/6HteuHHY3TmVM8ymbYZMQ47yx4UWKNaQilwBtWVckKiu8P2YBPKWSSnzAVX3WQPUFy8cvbYTloCJJRGtePJb5FS9SuvSTTivKfhg3RuzEs7+lImh/Sg+IhT0WKe9Kiv/aUjy6qqvPubgKeqLLw4qeysGkGy07f//BtEPwVZnQwbU54fdkwDT2oEFGUnYLbEfGTOV2x3qD7kGjpQy0m8dsvlJ0OiBBeAp6P77PA7v/KSICE6SIASgBN2ToiAGgnWpIEo9nNbSDaWOgdSF4konFWAT4rYPvz2LwGzGlz+Dnyk7KbYPh0FfMR2YAyMaPJ46d9ki8ubDvN5hXSIy0tQ6mDY74Fq/pKgUzN5k2nwKRM4k33IefPZVsA9c7inB8cgtTxra61ywWIrq66BBmw+AU9JujG3t1ke60qzGwE8CYDiN4Np5vR6xLuinrRN9IuFCS4Kt7npcnycjsdDQ4qwEmAW5OsAlGTH7012vZrDqMaTgKcF67aQUXPQjiBrpfD62dnH5RbLMf7Mexx5FZ4PNJ5+I9ouGuN31iegVfcGRTjNW73Fllx0M5FP8wFp1UAnnyjJUn/emmy+Tsf353DE06kCT3vtu69/zZ479lOrWlNidRuUakde6jipdrkaT6fj8jyzY+oH3U07z53P/YDc8adJjUrqnnBaF90zYuCpjQLJXhtH91dOrLQfV9Ssx0osvieWVVTYpiuu9/DdJWs2TEqjCjG+//LPAZ9+ZkmMqdPNlwgSSNHaBvBE0WfV/dGNc4SC1mfdQyNixJuAp4XLV9tHHvld23T5te7Jm5S5D/gOfbS2PfjKz71AaQ/1tQRYKOKot4/OJCgBAVGhMGQM7ASlEstlQs0C7+gWDLk8a+0atGPUH1CHNi3a7u/8KVA3PUK+3ehz5RZ9xz6KEipG8ZYWYvQRcrx600X2kS/9Q5vPPLQe2u2GXdPB3dSB6nVaQwoaYdEoWHXzCHRm/lCiE4dTZPkb9nUFDpGdfcftGEXBe6kDprH86Ih4rSviqRCvjRLqdO60XMLQfG2F/KnAY7WeQpZrF8217toS68UwlHz7OUZGooAzN9b896RjY5onoze9r6K3Bk/kWz3XdSuAmfh3UgPRKRtABkc+NDvIh5GQOhVDaf8g8zxbsnS53f253+Wh4WaMwVxdJ0k6t+QkcLYlcKrA0/5GAU//xt7p+5VVr4hqPHGPGg94WtCxhhpPtI+fCeDpT+63S25YdLZF+KE/v/RMD0663TRl2fHM98fonZNicAqqRvUL6+vb3RGJdnUbyQGN2B6M7Sa+k+nkwBOOyM1X3+zAU8Ws2WNIEwDRQSetHU99xw5Rr0q25ZlYVEOxvrHTOqQrITbmY/S6qIl5EfC09fo7PNUuGy+B7gA8Hd7+gr312NdIW5qB8hFTmJs08BQ1AsrGE8zo2hE/WgQ8raVpyG00zFlz4aVh4zT/ajwVFj+8cxs1Qx8HuDjmjkSVRZB9JMhEJ5TNHYMf6gwXrwfwIuwjNgU8lFKQunbZeiJxaqyzfi9gCVHwGskJDyBPAKvEi+w8Xoyvd07k+/m6788+k/AUO9506RHoTgkCI1J/gJIPXQA0+Tavlu5x5dioXKuZEUQxYBbo4nrnfPnYc3lEgCmCqZjrpbSmjg56dMCGNgFB/dSD6gd8ymOsGHjyguICnXgJdBKvbrDJgJRR5obc+Fz4IS7pfBs8Xuh1UtVER9tVD7UgD9lL5gKe9BKdjKli+YvWb6He05XQ1WoNu1/1lLtYlkGumptIxpGcU581p5G8tY2BfWw/8QQyF12qwVpaNcfmrr/cqhZt9PIaipyrW7DI5i5cetYa2PwaAE+tRDwREVKymgurwLiubQXRfZQAIUrA7LBS7VIRT6TaLYtT7QCe3gB4OpoDnia4ts+tr/hBq7WngKf9rz9JLSTq27BtZpZw2xo9lu51AXjqsnaAJ6X1pMCZ2NDQPUk3m+hgjVReUWmbrroB4OmLtngVrZ4nWfqo66Rop90v/sQ6W2iXOmN86cRZeGOTHsrVIr5ZwBPG1BijI+LLdWZEv1KUFq5Ya3cCPJ132TWOyk/C2gf+6z6izQ6+9gurJ5xZ7WNj0WsOpFAciCIFL46EUgi1OqYIjBJQEq6HoHACs2PlrS04juxYe681UINAAI2mRcpe11gxIIjAEL+OOK+2xYBTGV6m0iLAHW0jSmfpRoCnL/5Dm0fkWSfG6u6nv23JhgNOk8AbgSkD0OugDsDOILUOQo0pXbuRZyZ1tYpiBh5nER1DWAHN3IzridjS2Fzt0BeOEf2qn6QOegJlM69b2QsyKhIYLQLNyjEoVhWV25pFC61vabUNyXkm+YpmwD1FHjnQxzlctm4khN+b/7riiZmAXmcD2nog8xDpsZ10xZPhENOr79UNUCCf+Ja84iWWeQn0lvEqgeb5S1bYbZ/9B7b+0mu90Ge8b+49J4GcBM6eBNLAE+nLXlycjklEMdKvwFZRJ5bnDEtyi93VblZZ2mOfvYdUu3+2kvtsuG+dFPBEjad5J5lqNyLiKQc8zciFI13TS23M3S/8xN558u+D7pyRkSceJEQJhZqfsvn0oO6AguwFf0X2YGQQxsCTmrEo4qm8ataYE0gvd9QfsPee/o7te/1pH2fMTie5IVzxYw8WeSngCds2BTaJB5jS52CP+LO0WwzipRwAYesNH6Gr3e9bhaJYxlkGqJdz5G2Ap5/9DSlMNG9hvNO5SH/LPm9ro24pNSZlY/ncoP9jflQGLOYppkWNgNYBON32qS/baiKfTnZRt7fWI/tt+9M/sPde/IWnFxaSxieHlZqRhK69obyA2zMCKzJAEAhz2nQtKbNiYADbkmfiQqKf1J1XTV28EzI1JwtkcwnQ8slNgx3p6JsAPGnMicylcG0IzFKTHMAzbMXO7gGi3JEhzsYuSkRUVpTSTX4hwFMAjhy8kW2G7RtH/fgAkeD8upF9Sy0ndWsuJtqvrHo2AAvHcxUJtBogGmoA8CkP/sWHrisvKO6gE1SJMRHn79H6OBMjG1SLzjtIhFNXL4X6O/pMgQKczepqKm12JbVTWffugZGcdYyOlDO9hI5zsxau8JIRfR31ASwMwzJHkm9k2/q1FAAogUwub82j1iVEveIlOj7+GL+HzUHmqltqJVV2vHyBdfYMW3eyw1ZSE3jL1TdSUmNkWnd8/Jl4/zUBnpRqt4qrIABPKwGeaEB0CsBTglBp5Xemi4vnIp7OxOV6+s8hD9dOQqv3vvIL6wYw8B/7eKcNd+Xxvh2xfZx7hO+jGk+NSrWj4LMDT7pxpRRzpMjYM77laKzyykq7AA/XzZ/4gi1auXbEubJ9ULvUfWo9+8sfkjZ1dMb40rnG401pZAF46iLiSZEqQUF79w+/h0oRpvnSWCosvWjVOrvrkX9AIcarUKoJbf5QL/1dbXbo9afsGJ7GbGCmyy+6lmQUSG4CnvoF7hAFJLBEYFQaiMpQRC6Z9Ax0k3J3sKnLmlCKGkeTU4RM1dVOQJP2FDCirm/lFN4u4+UdP6LrTR3vlm+62O784h/a3KUrrRPAaddT33IASgaBrsEYZAm0yoBB0UfAmdMq0AyjwUGzCDgLv6PMKzg9pRqvD4V+pBVjBKPO6ydFLClSSx3k8jGMguJFkYsn/qhweLkDOAqThi/YXZVfBvA033qWzbJhvosXnUPHq3C4gD7Rq3pbAxQlHSBCTPWmtF0y08sNt0wln3GVizROZa0o8oMUTu3ulacw8CYDRwBfCcabzqchNLUyfiTzAPIBTGkMvqxdvNxu/9wf2LqLr8oBT8gkt+Qk8EGQwJSAJ8DnnR2ky0bA078eBTz95yf+1N7tf3lqEU/tUcRTFuDJu9pNJ9UuBzzNyCWk+3dfstWdddsf/ybggh4OZ2ToCQdJAU/+YMvjrOtmbCdOrvPH7/EgDjzhiNxy3W12/2//YyurrIq/Sr0LgOikc5lS/ve8/LiPkfpy9IoU3DSWcXeHVnWM9YgnbFvRrvT3GKSRfGFthEwdeKqeZZfcdKfd/YXfhxeBCdkXFWo+Qtrgmz/9X9ZFLS7ZladzkR534EmgCU4n1afUXKRBQc2N+BlJRwkpTeu3XEan5q9QZPyiUyJxiNpGR/e8Tc3Qv7N9b1IMHNtQZxO4oVIKAp8UHS5HncAj2XqiW5af6JRjrxtnmTrq9tDJ2B2UjKDo82KO8e7HNEUpUydkdRiOO/VSgkHZaLK9wnij2XCLKbUxDdYEmfUQ+dbW2UuTlaQ1txABR81LOeWqykts2aJaWzivlvPTMc5HkBCxwRxwcYEiU103sotJo+OaUhdm2XCyaUVnxaxZVlFVCf9FgGhENAHSHe/vA3ahChP7KCpMhDv45AyMy4hTEOgI4E0AzPj9UGKhxQGzTmvv7MKuzrclC+bY4nmz6czMmfz+ENELraI3OD3p9AzNykpQvSXv3oyMJWvRW4TjtxAbnamCxHC8fhQBdIqdrfrt852WQFxYz/grmWsPXZNqjtONd1Qyb8b5rzqjifIqAKcb7NqP3GsLsO1jOz5jiDO2mgOexol4OtCkVLu/seeP/SxLql0W4Klrg11TdK+tr7nwjE1e7kQzLwF1f9tFaPVeUqO62icBnmbk9KrxNESLdQFPeugOBoYrNL8HBWMj81S671QQXroZD9dNH/8cEUJrMr/Ouq4w3f2AHwLV2hsPp29iWfeemY2q8RSn2indKTY4YuWs+2h0K02dUMpyyeoNdtfnf882bA3tXlNffkhXBPodefMZf/XQAjilQCbgJ1YKfh0A3gRwRxE7AYhSQe4QtaOIqBiIQukwZmvXgO2rRzlSN0mLOsKVEYEjRalom3I6xsWAkxSczhGndUoxrtx8qd1Jqt3cxSss2XjQgaeOo+9jKKhl8dglRasMZGgVXQJyFMEVoqJEayZwFivReLSgSZOEbO1vTFoLRqquFdVEKcbgKYV27eFFxuGhVDwQLZTgpXNrXxmdhTC/poBUu4XzrXv5LBvyjnZj6dWWQHMwGgWQCehL0wsoxfUqHkJ6nqQa0xzGk5If5LzH2vsAn5RKSt0piJShVyqDgutYRkQhn5XGWFEcQD7VoYrp1bzVLlnpsl67hWsd2eeWnARyEjj7Epgq8PQewNMsAU8f7bR//X+vSEc8Neyx/+/JP7Ud/a/kgKezP50nRYH0dChR8Ji9+bOv45AYm+Z9UgNPeJBqAqrGE/pbYA37Sk+MtgdjzamhBNYIbNpywx1231f+T+8KN/oUDjzRxn0HHZt3vfjTiW0QKbJpLOPtLfn19pE2qFS7mBe2xXagvhcfvKUW8VJZM9suufluu+tzv2ellJQYbxkiZejouy/btp/+T0C1I6cdeNIT/xBOqVaPeAJ4ipxq4ke8uJUgnjL4Ee0JIp7WY8ve8ZnftuUbLhiPnSlt13lky+/d9oK9RsOaxv273cEXDubEOj90CohSFzU5wQRCKSVPNl4XNmGyq8e7TMvBpqnW/LkN6XakbCNe2F4CQ4pLiixBRFWCaCjZkQmAKI+Kwi5TwxcHTHAKan/90yL+JRM1vUkS3RTAGorlU7NMYJdq1xYAdJWqCUxlic0mDUngSwEdi0WrwBg5oPUSH1oEmHUJMKOgeI9KPmBv6Rw6o84tWtQFWXTqVYKNWwxdsh8T8FCEHAo4h2TitHJM4Fyju3Xn75k8CGTsHgWYdQKYyS5M0CF67qwy7/xcVl4a0YvMoVe2pZyYqluahF41/dFv2iObOIu+F28l2LUO7km2DkQVp2Sr1EPMRv9t+3zoT8YSfjkxBwEgUyOcXp4lO+n63EwX5UYAvjbSGAV+1dTV2cXX3Gw33PWALV29DhkEuWYMeUZXf+2Bp0MAT6VRqp262i2PUu0ONCrV7m+8xlP1msSoGk854OmMXqVn8GQ9dH/b/eKP7X0KcXe1N7tCOd2nF/BUjwdlJPCkG3hQYqP0mN9sK6qrbcv1t9sNDzxiC5YTzTfJImV1gA4gOyic3tFw6IzwJeCpRVEsgGoKsQ3Gk3jKzpdYkKJcSpc+AU/r8BKdCw/jA8j+CNFOh994ynomi6IbZx4DUBIUuowEj4jy1LF0il4MRAnkO9LSbfsoUDrIHFSXJ6yqtBjAqdABEClkN5RQVFLecaFPbSskZHv1RVfYXUQ81S1eRpfHI7b7mW9ZO7WehgapwTQOfZmbXUVKUboBgtfHgbMYhBK9RBnhrZJCdKM6Mnh0fbSQcvc+dKuAt0CcCnndyGvxGlQASRXwUAL9+YA6oj0GzfReRNe8dfnltg7gKbkC4AmwZ6pLLF951gIQJXp59QH2ce166iNy1XceEcV+4q+HcPV9gGVHUfQy7BIYTpUYEopuKonoFcjHRwyPkfIWzXOXrrJ7vvyPbNWFXOukOeaWnARyEjj7EhgJPG0mYp6o4jjVjoASGmZakoinFPBEcfF/nVFcfP80gCfdD+erxtM4qXa5iKezcz1IH6pEwfuUKFBUjWrHaNvpXQLwdKye4uIxWBPpOZ1a5x9NgcCaCtLrthIldC9NQdThbvSih97O5qP2Hh2bd/7yR2eAD9FKxJNqPAGidXTiTIKoWGfHfIwWpx7cq2rm2KW33uPlFhITdDV24Om9V23bTwQ8HXL9O5rvmf2MswmbRcBTgyKeWBcf0uPiI34ffU4BTxsuucqBp2XrNo3+etqfFXmXbKZhzQs/tzef+C6lMxr8/GMH0gXj/x1okI2j13HuY95hOIrulj3jTrbos64VB6I0YDRBsunyQUICGAWYI2emQB6cbOkUPepaYr8PDNJUSNFNAE0qs6HoJkXsQ4qDWppjRasLcHLQCQei/66cVuoi8b1eKvsgwEzd5voVwQOQozqgAv9UxkO0xZFQ8fHOLTzKdlSJBkWeO2BWJpBH4Bm2mYAoAWeKCIMnnYtDGAvZMOYIwKwZwIzC+A6YIRd1BCyG9hpon0PetcolCP4J9ALEqeYWAJpo7AJk68V+VGScg3wuziBb/Q5Evy8MEdNbLDAK2QaQL6yH9EfRC3jm9IZ5FNGid4AGPYq6b+1A5oBNLUSVJQG79DygcasAcjdfdrV3Tl513mZ/xgonPnt/c8BTCnjqs99/pCICnobwvEcRT/U/s8mBpzwLqXYfs/WzchFPZ+9yPvUzq/vb7pd+BvD0U+tqbfQf9qmPOtEIkYcLr1AbYZx+U/V70vjgjG51lYQjb73xToCnT9s8wiYnWwZ6uuwAHUDk8WqvP8g9L7rpTXbgKXw/JOCJuj1jgSdXD1lHLkQhLFt/vt0N8KRCjOfCw/gAReqPvfOC13kSsDkToo+BEikeKWEpGQElIeWtH+Cm1/Yda0fp95EKQjtVvEsCbCR5B5siYzY2BIPRBPBEauParVfZXUQ81S5cYt0Yq7uf/a61HdiBAlV3tqzTNuHGmFbtFEAz0aoUtxDBpZQ3GT4elgzIc5BrZh/GqqidTf5/FYq4AvBJdZzkqNIYAnmku50XyQAgqBjDYWN+ha2fP886Vs6yQT0dnuQSaA6y0vmGMB489dFpTqc+iu5WZLzrKMVgAcuq8VzVED4uehVZpla+Oj6WeUgzFb36fZ+wecvX2ke/8o9t5flb3dA6SXJzh+UkkJPADEpg2sDTKUQ85YCnGZy4GRxK9+f+HqJLXn3C3vjR/wB4Cs0vZvAUY4ZSDIfqIh2luHgMPImO8JwabMLRBznwRC0kRQkJeMrWpEJgQlfLq7EywQAAQABJREFUMRyP1Ad69gc+BKONHmpGP0O29fbCixxJAE/67PYKKzqzPo9e9ABfTSe7y26/1z5CZ2OlqY23KO3s2M7XiHj6X9Sv2n9mgCfsgBaAJ0VxyaEW9Lh4CXOThSUAjzLbyIP/Rz7zO3SgnrwR0Hj8Zm5X9Hnz4X321pPfs/deeJzaoTRCcqnKahpvSVOn1DpF/ghMB+qBjxDNNQCYFqK9iVzHrnRHG5E/Hq0TDR3mLRTOVuSOopUEjpSVl1kBjssOopyaWjsisIaWMAAkcSSRMhoqydaYW1NhZUYq3HEAqTRZGYSz0f/zixCtGoNrQ92QlbKmZwuBOe4khObYIShb2O0tHzOMoUE51KOMiuW4BNwRsFOqdELe9VKaoQC5DrIFUumAnd2AOpRRgMBgDxJZhQ1dXVbkkVql2HfpxU8YXdSBVtF9ghNLtrJXA83I121d0R6DUJKvZi+MoWw7Gb9p2Ub0Ysd7KiT0igd1qO7iXpGKbgIgU/dwXYsC0vRbKiMFd/3mrXbTRz9h5118OaDbB6N0SQ54mgh4IuJJqXY54Cn98zrX1+Lub3teogh3c70rltPNsxsaPGg78KQbEDcO3YyjW9mY0+v+X0Uniotvvsuuv+/TNnfJ8jH7jN6g1rOH337R3qFeT9vR/amb3Oj9ZvKz0gabI+Ap1HjSfTncXrPxJr7kMVi2YbPd84Xf80KMylv/sC+DvV3e0W7/y4/RJec0RNFJKUvTsEi+UrwDpI614vmorwfocuWJkuM7KcCwTxTpxOeUMcikqM3u+kuv8YgnB54wVt9/7nvWsv9tgKI+vy5PdT6cUuiNaZUnWXWWBJoJ3Gmn4OS+Y63k8feTxkKkFiCO8vQdJIvoDcBTmnbxUELE03kATxsEPK2aZf2nADyN5nG0fEPufgDOensJ+cezd5h6T4oqE8gnwAmCQzTZODRDsi1Yuc7u/Z3/y5ZvvNBrNIw+b+5zTgI5CZx5CUwXeHoE4OlfjZNqN4uudosum+MPevjXrSivjBpvJehgIg2MIri5iKczP8FTOSM36P7epBfjfuNH/41iztJ/2SyXqQw2tX00uqI6jhztCKl2qBGdMgY4so3i6Wl0srv0to/ax770h56uNHo/B57aGii18Ki9+8x3GDTYCqP3m8nPoruHSIwjRG91EAHj+p6N4nE8MSpCo3pOnV1+x/0ANV/JCqLFNA7jCDu2a5u9+djfWPvhPaZUo9O7hK66etAPwJNsqiBH8TPe2QU8bfr/2XuvKMmu60xzV3rvynsHFDwJbwmAAAiABAgaEKA3okxTPZQZPfTS9PQ8zLy0NA+9+qXVSxqtNT0amVZLQ4mgaEXQEwBBwgMEUChflVnpfUakz5r/2+eeiJtRmZVZhcxCAbi3KvLeuObcvfe5EfuP/+yz90132IOqXrtlGflYl6vD9OS4dbzxkr3wvX+w479+xvETNg7PaJQm4MLF2wznObET2ArpEciSaREjRP8wPY9oI3BlAjPVXEIl0bzuCclSpgilaV2bV5QPUVneJgxKshAx1SJS8arrb7KL9u62HpGGnYdfFwGjROG+FM9NdqRWUR/dWUKEVyCi5lRleEayIS/RRVOKTAefEZHGmmef8ws9RFN6C6b0KW8QOUpQTrXifhXmySn/FRWb58mv80nA3lRbYWs1sFgvbBnaTIl42maUOZFXzzZ2kjSSl8p+RXmDrOQZDbMAop29Bf3hPZ9z5K1iELau1ubKqmxwdFyfLabTKdUDavFHW8hWI532XnaV3fWRR+2aW9+/4BTc00Q+TzvefcSTKlZ7cnGqkojMXHiq3QIRT5c3KTm8QglNDO+a0ql2WcTTeXpeV/02Xv1NI1wHnvqmDfecdIe/2jeNo0JF4qnwFbngrfluIXzyxnsfsjs//nmfErXgiamdJGJsVyLGVx7/BxFPh+Vc4pdi6qQV3oR46lXlCsKSma7EHc/koNGrQqGxe1RVjYome5WIsUys/tt9mZ7QCNlrv7QjT39bVRN7gxHOWin3KMu7KnE+4wILHe1dqhwix+SjKxA1jLKwDlVGIhiM5BNh+lfc/H578Lf+yNo2bbW8wOqhn3/d+g69ZFMTATwuT4izOEtOEofpz4ZAAvmr+noHrKdbJJ3esz8QTYnsctpxeqDL7fpompuIp/eUQzxtskEnnhjNc4xxFsIs49REXs5ENgBZXrZu7+ix/KhGHrUzkGSB7CvaO3mv41yHbFsvutweFvG0Q1F+7wSSdRnWy07JLHDBW+BMxNNFmmrHYHdhql1d3px4+l+LOZ6OMNXuB/+nvT71jL1Z4unv/vO/2mNZcvHz/8zoS3pKvvvYiz+zZx/7S98OP+pXTxT8AsTTCUXQel4k+ZozkU5Iwg9SpqfdrCihj/zOHy3oR5iSlFPhnDdihT73q3ig1VvQJady8x2dCfEkjxeImsXvCfHUsn6j3frAI/bBL/7uGSPeIZ66Dr5kL3/vb6z/+OvnhXiC1Ojtg3ga9vvxPKDnmSwJAXDVLcJUKpiznLQYi1tn/hH6dHx4wA4/+yMNKH9dqUH6hZ0gXUKxFKKA/HlFwMKyFI4M5zrpoueKCKOxiTnr0WyMMUXRpwFVAjOhOfyZIwLHI6acBJl/H3FOmppXY3tVUe2eT3zeLr7iParM96/2yo+/YaP9vU70gJPQqbjMb6O4P25FvYrEDkCSSm6kmCCh+ZCIGQYG46LDhYVNUWbhN4YIHUg2sCfnoFNh0WZV1RrbsK7SNiqvU8VMhc3ptw2FaoJpoxxckbqu0EDcKJ7nUVwMTjoRBXGm/ExK2zCsPFYkfw8RZgEXx6tDy9qngjvYelKYvlAFuuS+5Mnatusie79Ip5vvecADFWI7F8I6I54KEU+T9odf1lS7HU3OwJ421S4jni6E53XVZZjMDSsJ9489wfiQciHh9Fd7gXhiVGhAX+4ekbLEDfkCgni66f6P2R0f/6yt37JjiSvErmt05KTmw7/8+N/bgEaHVhtAIRDEEyVTu5UDh7xDSzlo9KIqx54rr/WKJnuuuFpOIR3OuqSaF+QJkH7dr//KDj35L5Yb0Hz88yLlGg91PtneLeJJUzjlJAMBkpAi6ow0aRPArcibuga78ta77YEv/6GIpy0innrs8JOPWe8bz2kKAOHypdIHd/hmVSq0AnCQrEP9Q9bZ0e1Ju122hFxCh9OinYRVINRqFNJ8TblCizdssAERT+M1QjsLWrtwtzcldmgl/AXwdZ7stcH+fvmPlG2RF1tH+aPd3Y6qinLJFfbw74l4Ul6zdwLJ+qYMml2cWeACscDKEE9/KuLp2SWJJ6Ydbz5DVbuMeHqrHgqVT9dgy/GXnxDx9BdK6jy66ngQt+DEU0cy1U7+8HSfO98enselba3d8sAnFCn+h/7DdP4Z8oJOUih/6dPfNa/Qdx4SpaNLTlHLTqIp4onfxuwrRRBpWdGldcMmu/XDj9oHP/eVBUm0eP6sIrl7Dr9ir3z/b63nyCs+lSkeW531Go+mgXjq7B5KiKcz64MctfX1Ip7uUrL031dajN0rKBrPp/JNCdcf1kB5zomnUCRlfIL8QqpaJyLFc39CQgmD8CyF5yn2QsAvZxKKqW1DeeWhVaQX0UxpYoarKfrCTAUBGL8XfRwXdacqEIeCME1Km7BPKQXu+MSXbPdV11rPoVc07fPr1nngZU92zrQ2cmky1S8MOAZSr2jhpWQNN3b5ROjMKIJpUJXdmDpHpch0hJK3pD+em0myo6PfNy286xYindpaK+zK9zbatk2tiq6rVHVq8pQiK68w1S/YFs1TBighhKJdwrp4nk8jFGE2MjGrys6KutLnhnYiARblRYdyyXtqTbnLS2RZJLtoDS6LCsrNqnp+9S132D2PfulNJ7QPsq7s33c38aS+9Yin+kn7/EOnE09fe+6v7AnP8VRr65cinryqnXI8ZVXtVvYJPc+txSTcbzzxmA12Hl91oIF6kXii+gM/qpda+BJqFtC4+UMP2+0f/Yyt27xtqUuMRIyd+59z4qnv+BslzmfJy8/pBCeelFi8s3fEI57iF+RijaFXlSpT7L3qehFPf2C7L3+vQBTkwdt7mZ7MW5fAwUEldnfiKd3F7lFWQ7+EeBJ5A/HkZE0kP5K15xsq2VerOeFX3X6v8iv8nrVtFPE01GNHRJh1iTib0HTNEr+8IoKXmoB5+kMDI9bZ2ePPDURUJMnE6cwncaL8Ata1AhrXlTeJeFpnvbuabKKufB4EWBFhk0ZKZfYCAV19Ip4Gk7n7RfJpoegst6NABJFOn/j9/+CVHDPiaSV7KGsrs8C5W+B8Ek8+1e6ciKf1GoBq1uj7KRsdHlYURq+tvfgie+T/+ITdcPfWc1c+u7JgAQbs2n/9C3vm63+uCndDq44H8QtMTzveMehT7fiVn4YLBcFSG3F62q0PPuLkxkKYiR/F46OKjvmlElIrQuh8JEpHl7GEeBpSjid+NLvfS8leuokubRs32/se+pTd99nfOePAI8RT79FXFcX/36374Avnh3jSABM5S8lb5fhpic4BJ9SIeHrPbffYh3/j95aVFqPUJmd678STpqwd+cW3bEL5Q8FJLGAmz38kciSkMGAtEkpECUQUU9A4znlLElFSQmpb9/CEyKdRJ988Ikr3YU1BICJsIlkEzoeMIt0AScRrSfKtaWrkJ9p55XV2m4inPVdca0MdB+y4qof3iTSkglzIUzopEooUBoHYIXqLysKeu0kYL6iXNnopEnP19UfniHyaFGDsHZlQonMlOBehhbxwQeRRIscVOWQZ3HZ7yRaR6OFnBwROjarC1EqHtetEPF3fZNu2bRTx1Ggzk9g35FUd1+cVeQPJh32DXR23Cp8un4jSFDydPqAcWd0i+UjBgqwsQWwiy5QQXTLTKnaJC8eRl6rVVH1uVfGpq269y2792Odty95L42kXzDojnoh4EvH0BRFPf1AS8bR84smUXPxyu70ySy5+wTzZ5ygIiaCPv/SE7RdJ0H/ySPKlfI6NLeuyNT7C1a5E0P2DqvyxlGdWm3wXtaxdZwCN933k004QLHUrEjF2H3zRnXTP0df9i3b+F+JSLZz9cYinbognJWIkIsS/Pc/QDHpBPJFUnNEhSs8uBKLO0MQFeWhG4LVLEUP7f/w1T/CJkLGbcRhx0fiONqPri3vPfc2oSaemf1GCdl4Ujm7uRA5rjxYKETkAEIinq+/8oH1IiT1bN2wW8dRrh54Q8fTa00q0OlaQe2GpkD8uKcXirsXWJac68TQI8dRbJJ6cYCKyKS17sq1jgMB6EU83iHjat26tde9qcOIpfFoWu/FC+9M6cDwlXGqzcGVyOjm1upSXagDiSUYtRDglxFgAqUV7Y2vCrcnt9Ik/+N9sq3I/vBOi+wp2yTYyC7yNLXB2xNO4ptoN25/Om2p3wP7r439q+6efs5Y9yvF041I5nvbZpxr+Z9vYtCX8OEps190+YiHi6a+t+tSMbazZqlQPlDKvtPXrRDy1LUQ8PSziaenBqLdx95w30Rmw63j1l048URhkOfjszQhHZa1APMmXqKqd/1BeokHImpb1G+y2Bz9pD/zGVxe8Bn8zKeLs8LOP2wvf/WsNRFIopNTXLXGjszxM82MquEHE02BCPC3VBDls1irS+nbh2ns//VtnxH8ke+8/9rq98oO/9yTjJG9e3UURT8KxYFonnpxUOPMdwXckeH7v+z6gvvk9zU7YfuYLzvLoDNH0B563o4p4YpCwdOA64MuYHzOQURBQTkaJLHHCRIQMJAZ5jcBe4bmItgygh3e5yVnroEq1SBwSY+tBU94jVe9VoutK9RvXOeGkfRBO9SJAIJxogWOVNTW26z032O0PKwpHsxmGOw7bsWe+Z72aLsnnqigr+En5jzz3ZyyYE9ank2YYLMrKdhqkgajXSO45VR3OWZ+eQdoN9yGSKXyPEvXkU9t0NfJXOoGzxuoS+dnX2Fpml90o4mmriKdjDfr8SC9upRePgRNXyJvYFhIKTBgjzjwRPbbV/QPOR1aWtLzh7YSqAnYNjVs3ZJlPW2Q/hXVE5ongQ27s5fbW5RWSPxB8WqsAT7nOA8dffjPE0xeUR1QVWS+wJSOeIvH0ERFPVLXTVLsZMZlHew7Z1579f+2J7u9ay8VLRTxlxNMF9lyfszhTSgRNEu7XfvLPNtBxaNWBBl88eU8mKeJpaPnEU6tA520f/pSHJDNCtNTC6FD3oZcVZv3fFZb8qr4oYcvTX9hLtXB2xwFMjGJ0K+lypxKnk+NpKRDFV3C1nNO+a25WIsbfV3W7K5e85uykemvOBrx2Kwnmaz/+Rxvr7UgcO7Ik9mclEkImSx07W1ljXxYdWT4/ZSdP9mjOeJF4Kk5Tw1nOJ3FwZPWNTXatqiXe/4Xftdb1mzwZ+iGBms5XnrDx3ELEU7wvOhRBRpC+KEupNuhaXFJt6POAEyfiqSsST5JLu8KUNbb9fZQ9OH32QTzdVNFsF69ts66d9TbuEU/zblS85byt1P3RIXRE0hfF6+fLPK8BB6Qkch/QFEHkX2xKIDZ2+bVmrj7TSh8V8bR590UCPW//aaXzrZK9yyzw9rTA2RBPrXWBePqTEuLpz0Q8vbFSxNP/JeLJMuLpfD9NsXLaM4/9uQaNus8PHlQExdH2Aa9qtxRmwh4eJaTpaQxC3v/5ryyImfA7pJE48tyP7IVv/5WnXmDfai40T8STR29pqt2ydBGBsX7LNkXyf9bu+eRvnPEaKrv1K3r/1R/+D+vQwNh5IZ5E0nQpZympMZZjP8gCiKer77jPScG1ypu5kgvYslfRXkeYaqdCMKXEU+m9AoYJkWfgFIgcyJFixd4p30dEXIyIAsuAVeH1BnPTdkypMwaUO4mlWsVU6jRYXCmSpkqEU60q3FHNt0aEExk2wToRc1apQuFFV99k73vkN2zXpe9RJcIjdkwRTz1vPL/g5yo+L0wTdVll+0jsIO+UKrgx1S0dYZSuDucCgiclw0Buxk6IMBwaU74nvSfaqUrkfY2IHO6jtz4l0AkzkWbVEDhqwHGc9GhqK9N0yWaPeOo7LOJpMiGewk38b7QtbwIGJHm4CChN86Pi9LwoLkWbQd6h2/znKEQ4jk7MWHt/znr1m5CBTJ4jIstqRPKVQ+ZJh0g41cnmVHzWf9eV7qqpb7Qr33evvU8RTxuV6+lCW97BxFO3/af/8qL983cH1AtX6BOyVz+M9KFIJxdPTbX7wkLE03MinjTVLiOeLrTHdvXkIXSVEa7Xf/JP1nfigH+Q9RnX4n9W4cYQT9PWfnJQOZ6WTzwxwnWHgAZRTy0iCJZaGB3qFeH08vf/zufFzxFmu4p68WUeiCdFPCksebkRT9W1qqp23a1KxPh7tn3f5WcEHkvpfKEcJwkm0Wav/eAfbLj7eOJoZHwcnsiGsnKF+1ZUubgzU+OaOqEQW3/eiqRHWhecpjtlDtOHekB9FCV5RMPzqpB9gb6TJ/tEPAXnFYim6JwEChYgnhqaW1Qt8SGFuf8bT/I5rlHeQ099y9pf/GmxZG9yH5dJoy1MEaOiCWtkBwzNTxKZlj5sE8nmOrjsQQc/orZxtMOKeOrqJFmmQq0lp0+x41y9nLhx2QMwcHCg/Y0i726BeGpttY4ddZavF3RY2ITzPs6n1A/IU1am6nkCI/iJWekwp88MJ6bVDdKHv8gfXyQd7esdtsGBIYENShEDLCS3wEUkmgr2luzoUSYgsfe9N9gnNdVu0869LkO6/Ww7s0BmgbfGAssmnobMWutXiHiqV8RT8yIRTxnx9JY8CDMasOtSRMmzX/8LG+3rcF+0moIQoUHE07GzJJ48SkhpF5iettCCvyGa/+jzP7EXvvXfbFI4d/4P3oWuenP7dEsRT8m0wWVGPFVoKhE5S+/8+Ofs/Z/4QsAIi4gB1hjoOGiv/ej/81kK5LFczYW+KUQ8iXjCry+1OPHUpMG8O++3D33xqz6NcKlrzuY4OKVPea6OaqrdSM/xs34+HYPpho6rZD/IpgK5I7KEacBMUYOgAstQnbpLMzOOahbDuHBOY221NetHNeRHfaWqrVWeTjiBe2i/SoVrLr7mFrvjkS8rxcAVNtJ1TBFP/+ppKJZhSj0LWAbSDOyayIqMkFCpCCPkDaQZU97oIz37GmfvHh4XaTZiOf3eqhDBWadqdrWqEFcl7BcIMxE7kp8EDRGrgT3517SuTFFrLbZdU+36DjSo0ADYD3kWX6K8nOHtSeYZyTapaENIM8goZJ/Wc+zTCXUcvdBPprZ+RQtC8g2OTjhRhrx1Hl1GhBP2lg6SF8IJwi2kdAh9WdvQZFfdcb/dpuJTG7fvWVzIt+jIu4R4ujIhnhT+t1ziqVsRTxBPWcTTW/RovjW3ZYSr/9hrdvjp71r3kV/b+Jjmcou15svA/7mvWdrhLF/6QDx1+FS73LKcGV9okE23PPCo3XjfR6xNo12w4YSMRkdSev85RfENdR7xcroAqYmxEX0J6oc1jLtODl/8K6cXcgTiSRVAlIiRiKelvqnh+mvq6m3fdbc5gNp+8WVL6lWq54X4PibBfPXxv9MozzFpKees/iqvrLHyKlXI1AviiT6aGO23aQHEGPp7mj7qe8LRuT70tZ5KOo//vg7v2YR4grwZU5UMiJBiZbs0eRO3uZPIm5ZWu+m+j9oHPv3b1rxug42PDNihX3zHTjz/Q/8s+D1E8EAyQdIEHWqlh75YtX9GgNZzDThpc5r0vgO5ywVSIND8ieOPBEZmZCDce2R4zHp7Bm1Co0U8RwAJgE9Ikg55FqKKwBWR2GnSFJTbRDxd1NJi7dtrLCfiSTMXFli4kT4rur+TZpXV3g/0Rbm2ceJTuSGbGhvSdnEefWlDkFXlcv7og2xMbcyrFO+0nnWSWQJSIaQAQpBRRT0Iaz+layttn0YAH/2D/yBwsFvyvP3zmZXaKHufWeDtaIEC8fSyCOiq9wo/Xuzfbw0aH5hX1c6Jp1DV7vSIpz9RxNPzy5tqt1SOp2UTT3uTHE/ZVLuVeO4gN0hg/dy//KXjJwYT/F9wVitxi3ltxKl2x5TjaXA4tyieS19ExNPazZqe9rHP2b2f+s2Fr5G8RPMff+nn9jzEU37EfwxHn5tub6W2aduJJw2qDi1z2iCEwIZtO71a850Pf25hXRIBA6Y9am/89J+dUJsWfnKcnuCIldIjtuPEk3x5j5KLg9eXSzzVNzXbte9X+oIv/ltPXxDbW4n1LL9Xjop4evo7NiJ8T3W0N7METBla8CgjTcEDvxSn5k3ZiKrbnRCB06s+bRIZ0lJblUzxKhI2EC2RCMFO9Et1TZ1dcv1tdsejv2lg+9GeEx7x1KmKz47/zlJwfgdBRAEiAx5UhBHYSzaZTPJEFaa6SY8xzSw5rr5r7x9TlGC5tdbVSP4Kj9CqVZRWOXgUQkuyO6ZMouxJCNW8vsyuvaPFdmzfaN37G/T5WZp4KlWnIK8OYA/HsyL0IgEVIqJCxBlRXBOTM9YhWY8pR64gsLXUS17ZuoEoMwgn5FU7busoc2Lr2sZmu/r9H/KIp/XbdpWK8pa/z4gnTbWrS5KLxxxPPtVO5XA9x1P3v2YRT2/5Y3r+BCBSg5GhwZNHrU8lWocUDprv79IP8EFNNVIJVX2pxXBOfca1vLkver44Q8TTkFe1O7Mzk+vTF2aVwihbt+21Pdfcans1V3r9xo3WqCoGdSrbWq2w1zQJlXYk0wIeg5o+2Kt58ZBQYwPSS+VYJ6VvmPO/ciQU9y0QTz0invQlKhSxaEdyqLyyyurXbrLtV95gl990h23ZsduamhqtVlFQNZqCh16QLrSd1iu9vegN3sIDngRTJOZrP1GOp76TgWyqrnOyhv700RA5IIDU9IQqcOhZm51ROKY/YPNtBllSIdIGwsT1nneYN3oe+a9rGQWiJPN4fsKdG+RfgQiRYwsJJiF1QlQOJmpuJWn9x+3uT/6mNa9dr4Skg3bkl9+zo7/6vk0ox1OZ+qiiqtYqJH9FNYRZSHToocWMiim6a2ps0GY8EfkCI5D0M8QZxFP6eWBbcgcNJLuIm1wuyO0EDuHKHhKekDgCQ8jvOgAWpG+ziKfbK1pFPDXZsa3VNtagYG9vN/mM8twIpDvpV6HnSfJHPShP6/0ggot+mFXk2aRItzmtk6tLniDIMxI9VgTso/tPa1gNeRwL6T1kGe+nRDqFUGsRiwI/TkpJfglje5RI/6Nf+XcC27tkl9BWsELJ7bK3mQUyC5w3CwTi6Yf2zMuKQK26WsSTpivo83oa8TSsiKe604mnw90H7M8e/492YPqFMxJPUyaiWlEFm4aSHE9vMuKp7eJAPN2Y5XhakWeFH6Kjve12UD6wl4FI+eYJDUZOK9IkuNrwo3pFbqZGIDdCxBNV7cbm+8gFb6IpN6oEvG7rLrvuvo/bjfc+pLL1tcoFIz8t35QejMQ3o8P+nz1mI70n5NsVia78k+BZ7iyX5esFb3MOO2kvEE9DIp6WQ6JJF+GLDTv22M3JoGptgvvSekTcQN8Qkd3x+tPW/vKTwrO96hsNGCnvkaeSkACu2iIe/OxVoqrdrOd46uhiSv3CyKDYrgaX5NMb1m6wy2+9R6kxHhVW31zA6Ath2eK1y9uiTweOv2bHNDg4pOgvBhdXbAEv0RgYSkuMMgKHDQ6OWo8GBmcmJ5wA8WOR/EjWHqWebDvxpIinS2+4w+4SObpVCa/HFEF4XDnHTr7ypBM+S1nThTjDnyBmSlZhL4inaUUVMTWPpOV9eg5P9Aw7Bmurq3bSqUJT1+hKx7DgNpnQiSff1gERT60byuz6u1ttx45N1vVqvZ6zsyeeFhI9yhwIpDD1MUacIe/QaN7lHVEVvabaSmtUhBY5qCRsIPairZN1IPmUV0zE0zV3f9huV8TTui3bF7r1W7rvHUs8Pf9Sj/2nP3vBvvbtQTtVTcSTws0EHEojntpzc9bYNG5f/OiUffWLTbZ9a6N+MMyIZTxs//z839rPu75jTRfpi/2yJqtu0he5AvEq1+gHi9Xo60wkxSnNXZ5WdaKxK+326o/Zvpar3tIOzW6+chbwqgVyZCM97SKiDjtZM9p7Us6ubwVJqIR40gjKgKraLebM+IKCmKltXW8tO/ZZ2859Vte8VgBDYa51tU48QT41Kay3XlU0IGtIQBrJGv+xn0RUzM1Oe4WWEQGqISVQH+o8qvwF6NWv6VRi1yHX9KXr/9wbnL1LwGVN6xu8Oyk9u/hUOxIS6jNV12CNG3dY2+5LrXnzDiX8D4QT+kS9GhoaFtQLIJIGJuknIIKU9L7zse32k52n5ZgBQwPtBzwB5pQImTWa0hVGVBT5ohFVn/bIaB1RPXo/rWgbpnwCrIJjihIToSNbVTMvXdEx7mMXcoA6wDH1IeSfj+KoL6ZxxCI8AvmBIw4vCKkYnlzf1Koouo8pzP1L1qjKiTwTx1/4iXX8+imPmqqoqRfQDdFNBbIpIc2IDpqbEyGkKn7TAufFKYNRfoklhSo0rx7yB+VcheLhZCvkeYIQC88hfjYQOcgJiTkp2cflmF2XhFCrn11jN1uD7dRzcnxTpY00aERIdsJW3A+5KyV/pQAQhFNZhfTQ4kk1FdUIWIV0oh8CCTimvhiR/UQSlSwQhlRy8YTgUgL5YlldTnW90I8O9LV3h5NR9AOJJ2dUwqR143Z7750PWJue+arahkCEJVFwfN65T3iGF7ZUiVjZ28wCmQVWwALPv9RrX/mjH9izr0wmEU8LE0/7FfHUUp+3L39sxP7jv9+tvCHhc3q46w0RT39iB2ZftJbdtYsmF4d4YjrL5kUinnqUXPxv//P37Rt/+ddWdWpKycW3nSG5eF9S1e7jWXLxFXgGYhP4Anz4cPcJVToWXhIWHNUA0qSqxBERj48vDkaePVaK92FdJJ6WinjSmfIrFdW1Vr9+i63dfbltuuhy27B5q7W1tVmzqlpFvJQejGRABTxL/lIGH0eVcxI8C5kWCBuIi5UhoQQ/bEzTBo93LEU86UTpQrRxnfDtut2X2Q4NyGxX3kN0SQ+qRkwL3nN76SbgjTENDoe+OeJTzsaHhNE1aDY5Dgkl/+14ltWb6Z/lE0+4ffSpbVlnLTsvto17r/DBpXXr9F4R2VGn9IBqxLDB37t6ie8P2wv9ZVBz8MTrduzpb4uA2r8A8bRCuMGbKbY1Ma70Eari29+nwTknPWIEup6dhLgJEU8hIge7VwvfXH7znSKefkvFVC72nFTHn/2Bdbz8c8dF9NGKLXRAsrDlWFV4cnxcUxNFmPUrF6f2+hke4SSsHcgm8CCEZfLSNv/aNlfYjfe02q6dm5TvVGkcRsB2qySvZMdeyAwJ1a9Kgn29/ZpNoMFoyYJsQeaijNHWmJDjdU1KmXHPQ0rk/nkl69/mel5If96RxBPVtA4fHbC//vtf29/8U591aDRppny3/wipV6j03gbTnE5l6Z/WaIZN2mX78vbFhyvsQTGaTU016rg5JU/rtyfe+IH9+Pg3bWxjlzVfWmVVjfqhoX8F4knnzepHT/1Eq10+c4td33CXbWjYciH1bybLClmAH9WQMsFpH3TCZkzJ/JyEcvARRo78a8q/j5b5paQvmXESyflUuzH/Ep8vchLlJGKmYdN2a9t1mbXoRyrJ40iOFx0xxBIv3uPMIJ54MfIF8GB/+lx+MPODfI30mlLYNfkLIrlGVA5TrNCXcsJFUIVky9ML5xkjnjoV8TS1QMQTvgHnXCMCrWX7xdYqB93QtqEgL6RZfKFHqV7s4zVPLyJa9OL+rOP2fJuu0jucBVEuAncQTACf/GC3jemVFxCa1D5P2uhkk+Z1JwSHEx1OehSjbZhuF3MMJTSGSAhIG41kqi+L4GQB4gnDasF5RfKG84svjsnBIqtIECdyNN8cEqesstb2Xn2ryJAP+TNGpZSB9oMeHeeRUThoAfG5hGzy7YLsgXjyPE8izmY9j0Rw7kEiyeDEWZUImwAci3qk+yRNPDkmTcgbXS8buHqSP5JRRHFNat7+Gj1jWyYVQq0cTQMt5ZavVVSVyJtKkUzVdY0inBqsXFFOakGOO+pRJP4C8ZQinzRdcHpc/TAdElIWJJQARDpVaL6921Tt8bmHFCPBKbq6vr6RaF6wv44lzyfX0k4NsokQq65v0khVq9U0tunVatUNrValY1WQffqBUVEFYVbr1xdkyTYyC2QWWHELvLa/z/74f/+JPf6zMRsvU8RTFTlCT494Ojg6a7s2jthXPzttX/3yTvmr8Hk/2X/C/uaJP7dnhn5sdXvKbPP1rf7dBX6sWqNoV6UK54fP1Jzy7+VP2d6x6+yjLb9trQ2qfudfcEGlgZ68PfZ/P2lf+y9/bzMjvbaxeoNyeuDzKopV7fSdMzasCITBMdt+45X2yL+/X3kS1624TbIG1WPyfZPgQBE2EDcM3A1rAG9ipN/y8vdEgBTx0vKwUtquReLpTBFPGqxTJE11Y4s1bd3tpFPThq1eEbhS/iRiPiLgIZ8YiORVxIH4Lfl/ETb5oW5N/z/ug4/Dmvo0PqxKsgUSStG7AgpgheXivnm66Lqx8emQXHzRiKfiwGPDJg087rpU+HaXp1zgGQfzITt6QNakB1XBfRH3Bpxnbv+c8NZw9zH1zVHPqQkGm1BFv0lF/DOY7DqhUVAsLfIS28shnlL6bNwW8PqWXcIfDUrAXcTn9E3Ua37fBJ3QJw4Ws80Svxfimn0QT0Mn3rAjT3/L+o/+2vEH+1d20cMSvtZCs+rXcRFPPSqm0j+gwI5I1CTrecSNbCyo5bYmjcYVt9xl9yiNw+Zdex0bQzyd0MAm/XIu/XFmPXlwg+BR/Dnh3UGRTt1dvTauKChkc5Jpng7JPpedNk7Z2i3lSkHRpuJjG639pTrT5Bf1B8fOZolSLH1NPJM7jCnqqauzR+knlIIjkSmQfcL3vNdJBR30hnPqm1vteqXMuEMRT20bLzxO4h1JPNGtTGfYf6DHHvtup33/yTo73rNeGe0F9OX4L2rSg9QsVrBx1rbtmrYP3FVu77uxxVqaawtPBGxj/2ifvdj+tL0y/ZTlNnTbtKqXzJRNKdpJkSenmq16ts4ap1ttz6kr7YqGG21d3Sb/oVtoJNt4R1oAEmoyN2ojImsY/WKkhZEjSs8TvhzIGqatLcNpCwEsRjwBDoh6qG7WKMn2i6x1R0LMyBmnSad0VFN0VtEhc6xS06GIzkiTT5HQAYxU68d4uYgARoYmlfvJQZVHQkkv6UjUC9MMpz2EOXwR67tNi/9ZsI9xjvwIDxFPGnmaRzzhnMusQkRAgyI+WndeoiinnV4CtDohktJkErJGRzxPLwGPSDyxjjpxDu/jsbSjXlDYFdoJ4ZLT6CFJHhmBg2wir4ITMSJqZpxwClPqYpRTWAfCJkTaQHwoGkagEGBYTNKt7y70Ut+XC8A4coxy86Boic6qcEydBAjAEUUbsPZtnUzELnYt7KMNRQE1tG2xpvUaJdHUNQi0GYVzU9YVPZxoSgiz+aRTEinkJBTnaq76pKK2dI0ECPLp3k6cJYSN75TUifjJ26AF37/k0+AZO0127Q0yh/K3ZR7VlOil69bMiXRkGmBds4gaRThB1vhUOtqMpFkknFK2FyjhM+B9EtfSPRBoAYQjpJNnNWFKq7/XHz7tMxrIgNCC2Iqd4XL6SUW7R9k9EovPgZ5vbASQIRkpPz7KlfOrSjkRquubrVbEbE2TRn7X77QNe98rkkojJ/OMxg2yJbNAZoGVssCQCn18+3uv2l/9wwl77uAeG57cIX9Wqal2ZXaxsGNVhaJTy/Qd0jhlD945ZZ/9WJPt29tS+K6a0ODDK0eft+8ffMy6Wt6wBgXCn6pUdSJ93qvW1Fv5nHLJqWx2+VS5bZzcbTdU3muXtV7jpbLTOkyphPn+F7rsm//tp/baT5+1ssEZXavS5Kq8tEFToRtbWySX2YQGWys3N9uNj1ynSrcXWUNTKFaRbivbXlkL4CemNDBB9NOg8FK/BmiYlueRUCI6piY0aKfBafxvcIGL46WiZEy1U+Uw5XgaGCqdahd8IYMPdUpJAG4CF/IjE9wU8U8kZHgPZuB9xEKswXyOj3xAUoNAAgJMKR8XeZaT/MNdRz3/Dnh2Iokamk2ihpATfZa3rPGpduhy+lQ7tSEf5lH8RAX5wOM+a1DEU5EgK0bsR92QGzIq4NZED+1zvJgmotQ2GIR8k5BQg52HnWDLD3QrSk14VGkDiC6nYxxlLEsnEU/6nHV7VbtBYYUSO8jtR32alQqjVTMTGtZuVCWyMPAbdYj9w3dBum8K/SJ9vH+0TuPduB0xG33gEU+Kpj+i5OJ9h1560zmeltevEE9T1tOdVPGV7SIREtaSC7um9rNdLeLpqtvusQ985ndsk6ZTQghCPB1/7ofCxsKP3hOlEpTYODnsGKv01GW8n9VUyaH+YevuVkQcuXvVh8gcI4YE3wKJg+yJ/Ey1W7+1wm754FrleNqgfKfVlhvUzQIfWHLXlZVXItioiCeiy0ZHNAiayBTXQOS47fbWcdb1zW124/0ftzsf/oIXCSoR8i1/+44lnrAs8117+3L26v6cvfT6jB04rmpJI6dse/Ma272jTPM119i+i2uVqV6jyvphXrrQgeNTYhvH2q1jSrlxTnXY8Fyff2G2rNlo69dstk1VO2xz/Xarr2ksvTx7/y6wANOYIBdGFf1ExBAhzCTN81DfZOTojOBDDtKJp5ND1i+gEZyZAAZOyYmZbXJgYfpZjcqyRifmjjYBFhFg4JBwTqzjdnwfnV58zxpHFyOjOM4P4rgQ/cHIHqCKkT2AFVPz0CuGZZ9JL9piKlG3kuN1klxcRDBAg1sEMm2tNW/d64CDOfA1NURnzSfHkDG+SnVK6xF1i+fgtKNe6JjWK+q3GmuquQ2oEmLP4ZdEQA4oAkYEElO4YnRQJGUgP5y8gWSa1dQuvfdjEB/s03uNZM1Oi3jStr6GfLS8UnpVC3QR9aM9RRW0WXDEvrt4jOfJr092YQv6gPPF17htgn3Yv8YjbxrWbRVh0+iyoQNRWoGQScstuaKsURcna5JIIrY1ZTNEC4WoJ6LsqmpDri4XwjUI8hSUQTgtfPcSYcUS+y/I7sK7/JihuC/sD+fr2dZocF3rVoGDSrcnBQKKhFLQY57d032SkE4hEg09qHAXcm5xP5KCV0uPdDJw5CXSFhAQ5Y2yu71dr6CrH5e4EGb+zMou0E0sEXzpTCehuMxL6Wr6Xdue99q+2x/1aKj0PfzC7E9mgcwCK2qBvHLjPfN8p33rh5P22tEmO9lbLl+v5OJrTaTPKduwccauuLLM7rmjydaurZ/3uUcQqhW19x21F4aesIHWEzZWrijisrwGLkXum6Iapxptw9xWu7z2etvRsve066Mys/KjHUeG7clvvqpkvMdUDUrtKHdfowjots3rrLJRkS1bm+yyu3fZVbdukY/QwES2nFcLpEkoUhcQCUUeJQafxjVNb0pTvs6El4rCLkY8aVBCgydVyt3SpIigtl2XW+OGLVZDVHuKWIp4aSFMGI+xBj/Ow5DehvCgBlTKTs36ICqFUDyqS5V4cyJsJpywIWpbWC76K8DFostixFMa32rg0aOcwsBjHFBNy4a8aX0ito24D7wXz4/nOUEl2zj+k3xgM/qCqsJDIqFCeokun0IJzmVQEKCENvjyhZfFiCcGjBhIVWSZopyK+ig9SyJblC+tC9sRs7IdX+jA+bzi+ZGIAteyPy5Uqx4U4Xn4yW9Zz8HnfaAxHluJteDHaQvW8YinngEbEIkTiY+wPp24YT82ralvsPfefq/dq4rJG7buVH/02FGIp2cedwJtcbufJkKyo4j5FjujdL8TTwMQT0oromlsadnTJI7LnJBSTjztqLTbHhDxtHW9HX2mSrMYwGWLPSeldy19v3y5xVvbqKpSQzyNjej3oezIC2gctwPZlxBlbmsTgUuu1oftzo993osElUrwVr9/RxNPaeMypWRMCbrGclP6MijXHGhFjSxANqWvSW/zoZjUlIvchJhyPQ31VcqjQ54Q/cjPlswCWCCSUEzBg4TiFckan2+uiCHO4VnSf67QKxXxlBBP/LBl+lkjoyYaCarX9DMf5ZETK3Wy0QlHJ0a1BndmimAq7Es5tejccF60GUePzvQcIzMJyCHXHIh0EF5+PCHX5oMqVMJ988N4GuKpkONp2qdXEeVUr7Bw8lQ1KbS6TmU/kcH1UmQWibMjeCjohk7Sx/XS543j6e2oJ/tK9eLc8/UjHSJmbLDHTr72K4+CY8TTSRsnNURgJOSSEx5O1gQCJO6P0UQQHk7qzCkUWIQH9idHESAT+wR9EkggOxfAgW+EdxAWPGP+rPlTFvdHQgMSRPvYHQ5pQ85U+aeqG9qsSlM+iN0hNDlENiWyQoQh+4KkE+eG85HfdXD5Z/wWRDtBnNFPurnfL6xSAmgH76JT5XmKcnKEba4J6/A+NOR/C3/KFblV07zBymuaJKsIIUbUEkIp2jkQUYm8rlPUMa2HPq9cl+iB7FWMYEIABuF1zzDVDuIpgqf5MkcdEvm5Qtcy0hz1cMFTZigoog2Ip/qW9bbj2vts21V3eNRYuE9K//QF2XZmgcwCK2IBvjtyKmt9smvcDh6dsK6eGdvYWmY7d1TZ5k211tqqaXPyr2dapvTjcCDXa32TndY/3c2H39ZVbLa2qg3WUtOmH/vFSPvF2uG7fGJ81nrax+zkwQHrOqICFBNztn5Hq23Y1ax1va3doMjORb5DFms327/yFsDvTWmauecdEgHFoN2ok1BExIe8Q5yDg3YfjZMrLKXEU/AVVFytV/RMs3BT8zainNqc1KimvLqwHK+I7eI6YiR/n2CoeIx1GkdxPSQNU8AYBMQ3IRyETW6wV0V2jjqmGe485tPuyXlF1H8kodAg+r6oChX6cvkpO6ZB1aFUonTHt4pyatpKFP8+a1TkHlH36IJMyMI6yoes6JJep/Uo1aWKWQIi0GKxHccbRaEkszKrDYVIqAENqqJTbqBTeXtUaEeDxYuTUGniieTiYWCsXLg1THsUXt91iTWs2xRw9QKkU5R7IX3ivlJ9sEPpIHFUB/sPKqk4xFPn6884borH1CPJpnCC/vGef3qiiqcstBUPx8sXOMcjnkQ8DYrEKRAfModHOukevg/iRs8QL56NGqUSuOaO++y+z/2OkuHv8N8PR5/5gR351feSvLKlNyoKUMBaxV3h5Chr6aWLvCe9xBCJ0buVn005k4J8wptR1rhG7oR4YoB2/fZ65T7dadu2rrWOF1S9eICB9EVuktodBxR91zl8OUsMj3giumw0IZ7mkU6JnJznukhmTNTYts5uefARu+Njn7XmtvUpiS6MzXcN8XRhmDuT4t1iAUa3mJoWwAckFEkPGQHrScBHjm87/5LIjSvHk0rODozkVelMYdRKFtmy4xKNbBWnn+F40qRTdGCscVjRaYUftMFJL+S42Uc7kXTCyc/78btEBxXJtS6v+DcoEiqO7PmIGMkcISfUzrSmHjnxpBxPs5r+VC2w1LR1T4hyIpeTfryjF6802Ii6Rb3S6/SxuB1tkNaLbfYXHNYSeq3EYZwrBF3PoZet6+CLXgFn/vS6SGwkaydvkoinhMwJpFMkJzlGOPCMyAYRhSKePJk1wrrTC3DC3yROMNntJ9AHEQw69NDB2NcFuyTX0SQL+8nzVFW/VmSX8t25jJI3kjYe/RSImfkRQ4HA4XzXAU+oz8ApjZ7OzU65uPR3pfq6eO8ov9/Y7x9kQO4ABsJ7nRdlV0tRB2+0RP7YCCOQ5YpCrapvU24/VQ5MCLFIOhXIv6hfYv9wHqQZRFVCJKGHk0/KgaVnqkbJ/PkcuVAIgQwSmKmlbu+CrNovwTkcZI7rog5FW0TJ56+5lso4rVv22r47P2k1LZstNzqihlTFr3Wd5NDo5zkAmvl3yd5lFsgs8HayAL95+WEUc0q9nWR/N8nqJJTyZOZUQZicQ4UpX6lpbPhW/Ie7TBknr5yfTE+jchhRTpWKdG8UFmzdeammW2+V/xE5lGAmcFPETqV4aB5uEvHEFP14TjzGe66PeBDchG8r+KXYWfg3TTvPedQQ+ZNiURpVRoZMU57Q0qlrEE/F5OKqiKvBQ3IZ+sCjp1fY5UVkIJy4Ly9kiTJG/BplZc2xuI7nxTX7uR48GQdUF9QlpRMkFNHpnru1XQnXpZdXe5ZORPbPKPLc+8YRrVK4gGl7x6xDUYf0V6VIutp1m61ZA8TNwrb1SupMlFMa08b+iXKzTr/S8iOvDx4nA62l+vA+3TekP2CA+9CT31QBmF84+RDUE8bgPuWyZ4IRmJZHFTwpFC1w2jrk0EwGBv2ZTM71VXhGuX5c00Gpajc4GImn8H0UiaZIgsT32IqCQdfe9UG7/3NfsbVKgk8Kj2PP/tAOqyLftEJJHTulRXM7aZCZ51GfAzAbRCi/mxxUnSY9O9A74KuIfVE3bhNFDwkK8TShiFbkK0Q6abtAQOkatrkOzLd++za77h5V2t681npefsmJy9jmaWKkdQD/Jf2whn6QMD4TgAg7wN1iiugYemC3vAY++noHbUTE04xwKjqANX1AtSBz0f7cvnndBlVR/KTd8dHPaDq2QnQvsCUjni6wDsnEeedZwEkowIeiYSCgqHA2ogopcQ794OCIHVd51rEZ5ZAQwGjZvk+jW2H6GQAjOrHowNKOim0cUXRkvE9vx/escWoRYNBmdOznanEnoUSuoRd5AXCAhDLn9Z559DnNSe7oHlYJU+VFU/RJs3JUQaalo5wi2Ii6UeGOfFNRh9J1Wh+2cdIAKtohDBn9aIvr0g76XHU8m+uwR44qcK88bSf3P+cjgmvKFP2lfx5mr+OB+CghoJwUgezQSyQH3gbngV+CuIH0qFYlO0gb9PLFD4ZNKZrswlslh7XGafHiMLaIaz8pOS9pITakc8psVpnwZlQhrryiVtPKiiDUdUhkdT0gY/x9WAfCKZJmaMCdpIsAA3aoYZqd+ua0BdniTt/AXgHkuMw66vI7HuIEvQoXxAuLa+936TEzp7xlRgW9ages8Xmgn4r9AKmWinCKfeGkWdCBltck5FOFcqtUQwDGfkhui7whn5bOdRGDTqV2ZyAZIBJlOZMeNA2BVqXI2uadV1rrRTdZb5eq9/T32va9F9u+K67RsZrkhokg2SqzQGaBzAKZBS44C0QcONbfrUG7MI2NfJDkHSIxOXmHiMzN6Uf9ERFPI/lpq9MAHRFOLXrVtRDlBB4MxAb4jRd4J2KhdGR4Gjv5cfBS8uIY2+CmiAnZZn/BNy1mQXydfjjnY/4kYdrBTlVGFrk2KT2o9AfBgU8cHQsRTyP68Vwr+Ru3aOCRXKWK3iLSj3vyQoeIAdMypnWIMnM8bkcMW6pLtAkqLKkPJ7lOkFCyO1WsOzVdUi8K7Uwk1QshPSZUTKqzZ9S6FMlfqfyLEIKQTo1EOSmHUZp0WkifKHupXkEf+rOoW2nfcG2pLuQDRc4DT3zT2lUdTto6WVmmoj0MYleAGaneK/2mlKeVnF0ebaczSxdwi8ulvuA+jn50HdeGVYJNtWtchWh6NaA8pN8upLThFYkaJ3MS0iYQTzRBTuVmu+7uB+yDn/s3qua7xWWBeDrw5L+EKs7cRHgHspV0HOWVymeq571M+S7ZP6PfGlP6XRHIs1Lpw/tA8siG5VH+cG9XQKcw82lUA/x9fUPGVGqi1CFyyM3pBWckdyCfROS43srDJ3ts3Xup3fGRT9mWLeud5GMaKsdPX9inz5A+R2UimiieRLQia97zuZlStOCM0rM41j+9Abc9n2NyibJQPGdsVDnY8uNewIb3FGua0ncFlZTRiUrJrod0QYLW9ZvsfR/5tN3+0U9bg3LAXWhLRjxdaD2SyfOOtkAEH7mBnkLEUE/7MTvaqVBKJR2tbt2kJNuafpYQTmnHjJONjiuucRClTiweYx1fOMFIzNAm+0ud2JsxPI6FpOpFEkrJNk8eteMnuqxvXCRG62YvlUsYdxyNQo4IntK6QT7FaUhRt6hHfB8BB+sInCJBxzlvxYIN8iODduBXP7RXf/YdD1EvB1iJHGCKHJEriAYvwXMQo2sgQQLphIOHqHJfL8cmh67cRORZApBU18hePhWRfg3knJMcJexF2IcF1BLtaYf3NQdofJEloUoErlT5o29YleImHLhUU1EtCYMPz40akHcLOkA6hReEDveLC/LPyrEjP/ohf6UItNDnCbnoMoU7F6+khUg8BdkLOnBoER3CbgBHCIkfHhm30cEh/3yQlJ1wfsi7+OyEe+g+84gn9YV0KPQDkkgvAIqPfqr/atCj0A/hWUWsAFTYQmZfBduzmfRBXHPWUnoIAwl0aNrGrHLLVK21wVFVsBnos8uvvdnu+sgjtnbjZrX71jzrLn/2J7NAZoHMApkFztoC+BefxqYIeH7EEjkOGZUb7LL+nl471K6IjMpmj3KiYl0tpEZCOIGb0qRG9GcRG+Fj2MZXl67jPq4BL0XsRHvzfNNyNZIe/JgmamhYhI3nt4rFdpSsvK+n3452jdhURWNSREZRTsK36MK907ogU5Qv4Iz52DZ9DL2i3qxpJ+Lbc9Yl6oxOwjRMuyNVBsWD0IvE8YO9PXbiZJ/15jX9ffNua96yW4RKi3QJA8QRg6b7J/ZL6Tod2RT1QUdepX3DcfqndCHiaUjJ0w899R2lePhlQjaB1yioUgmKCpExFKyBuBHxROEa7T5tIcKG6KL0YONpJ+k6nl0q+I6IwBkbzTkJMql8SRAiECBpImROkTlx+l2DosFuuOfDdv/nRTyJGGG65tHnf2QHf/4N/+2wply/S0Q0VWigrUJYDfKMJaZKmBXxRwXuGSX0D+RZiT30luik0+UP+BK8RTJx8s3mc+aq/lIAAEAASURBVCJyNNVuSkTilGSf9LXk1xodApEjMkfnV4gE237x5Yoe+qQintbbQRFlRMZxLCyseVaF78H5kturEKsP0GGN9vtgJzhTEXbkBJ7WsxWqVidNpFb0NYPpa/RiocgO9maaYHgPWSYZwYbILn2wf1hTxGhWU+3W200f/ITd+uCj1iDC1y2wwPPjDb4FfzLi6S0wenbLzAJYIIKPsaEB6+ntsx7Nlx4ZHdWXicJ7teBQowNjOzra6MAiwIhOyb+wEscVtxdyyvF8v8kq/Il65TSPvqenW3qNqKJk3okMjiETjpV1dLS+dsKJ0YIAONL6IXPUP16DbdIOmuMLOedVUHHRJnEwQ93t9sLjX7P9T33fxmQDRmsId4b0qBTgqpJzLZesTq55Szgu9+juZGfkZCbkTCZE/OTzk1qH56FSuekgPQA5viYKqio8FxUQUZGMok2IjtBq0SYlftpP44+fqZxcGi3JTwjIjE6I4BixU8pTodgnj7rBoZOjCRKNHEfo484RIk19GhZIHJxiIJuQOz8+oZGaCXeS5RqFInKrthb5BdSkS5XkL5I4kUxLiBtvlO1E8AXk55SwW/moxHtNyHajyivRr6pUA5qqsEaOvqFcObI0Nc0/E7J76AemroZ+gMQLbSR6SB9ItRkcu0izCQEURsfG1ReAoIrK2A+hLzwaTXqUJ4DBSUH6Qq266PRF8kpU8lXpH53l2kzrHhQcGBmbsL4BhYX3qdKkgFKNkpdef+e99sFPfck2bdvp+pS2kb3PLJBZILNAZoG3jwXARERx5DT9jojxnvajyoukHESzVbZGUR/4rcVIJ7AQx9OvNG6KWCl9HiQNuAmihu2Imwp+9pxNJz0UhTEpQmFYEf0QNl0njtkxRfPnyxusor7F77cQ6YR8Ed9FXaLPjO9LdeE9FZuJpI6DmZF0OmcVTrtQOjkJpUI7qlzd235EaTE6rXtUREAlOX6Zqlgk8SJej7JG2Rdbcx7H4vnYIPYN66jPvL7R80KUNsQlqR1GRFh2vvG8iL8TgegQ1gCnzMsvSiS3SKoZ5SgmmTpR6OkFnOIYT5i6LCE8HFlpf8BGydngGG06xhfOCxFDkE0QOOE1KdwH9gPDQuhAmkDk1GrK6HV3Pajk4r/jeYcgKzteflLk04/VnuLsq5QvT5gMosbJJsnoVYi19ryiWs9ocHs6L9LGpwymNYjRWsJhi/wOwIZAVbcNkUHgPDUBiQNZE0moCWHgIL9IIskvBs827brYk3Vv2rhOJN+3VMHygNrhnuo/2axCcjONNJBmpMSA9NO91HbUIcwSUD9oyuMMBJrwNTgzvSBj7AeipkIb4GnZQkQX/eTPAv3gHeO9ofuQ6gG8GvqgUuTdziuus4uvvc0rRfLeZSP6CtyrQXAftCy0kZZi9bcz4mn1bZzdIbPAkhbgS5DIkJERkTSK0hgdG9WX34R/KXKxfyGlAEZ8H9fRsbkD05chpABOC2CRHtXivPO5RL1GRagNDg4qwf+Y64WuLKXy8750X3TMcY1zRrc4woWO6M11F8LCXPquI6/bc9/5ezvy0i9schwHA5kRpHM9pAMjKZXK3QSJE0KsRf6I7BgdG1f1zZzm0UPYUG2F67g+RC9xvUdAVSvay0cO6eOQULNG+wIZFdp0UuU0uySCCELgPCe5p8iageGckxz9Q6MiXWZsbUOVra1XO5omx72RA1ft1dhkbxw8ZBTT5+gT+oAlPz7p8o+JbMSBA5LcPSZ6hH7UFDIHbCIPazVamRBqgNI0GRXtoifF/yMDC3IUiBpFIzlhJqKmV2RTr4gayjdju0aRXFvX1ZnUICTJr6MN14PPkxww8lMxkHUEgIRd59Te8OiYntlxARCitiCwaKbYD9gXeavVjxBptdIljH7y2QvPKTrweSRJ+PwlUYZ+0IEp5Y8Y837IW2//iPX1j6oYRt6/Axqamuza2+6yD33my7Zj7z4HDvPbyt5lFsgskFkgs8Db3QL8iAcv9ferXP3AgGMmfFnERvhaXhEPpfFSejsejz6NNbgp4kGIDfatDm4KhM14LicdBjWAIjJqeEiYZtx/+AcME/SI2IF9vEp1iO/TeqR1AQeuri7xiUKnWZ/yNDA05H0zMqzI8MkwrTBt77gdZY+6LbRGl9inaUzLPq7nxQKOmtWg9LQIC6KF8sO9PsMAwnJidFh4h2I0kDVU8FUUura5JpA2IjxIjSDCZloRNxA4BUCqthnsdRwn/BXvB+A6DbIgD7IIAzHAGDGpX5McY18YfEyIqEmIKD2/mvK368ob7Nq7H/Jpd/nhPkX6HfKoMtrzKW6yL9MHXXZ0kPzFmQFsK0+VIractNGxuHB/CDN0gLg5XXZJjeCCXIF4CljQ9eNaZPc3mCXIH8kophHWqdjTjkuvtkbhsK4DL6rQUpfuJ/wusqm6rkEVyOv1PhWhJdkLxJ/rEGY1FFJTiDSkH0LUU8SBgTxjlkToe8QNJCLEE/aJMgZ7o33oI977gH2iB6RVVY1ywSmhe3WdqqE3NKtokCLzGlrDWtNEK7W/shqyTCk1IKSkT2yflldzyYin1bRu1nZmgXOwAF+MOLOcnDZETT6vEFk5HJxe+ot+MSeWdspxJIgvMs5/KxdkRw/0AVixRk/0QmcW/wLVl2epbmnnnCbT2Obc8/WFuVz7TYlsgnR67rv/w7oOv+bTtKR+atGb8N/lRz/CnOeUkBMiKIQth+ghbOORRFqHbTlNGuPl/lRTGSMBoogiSCiPKiKyyIkc8icAOkWAiJTEKc3IiZHEdFhzx/sGFVUjooOki06wqF3aa21ptot2bLayqVFPlB/7KCgR5ccZQuAwaqdnTHpMqZrhJCMv0gOnDQiR4C47hA66EPLsOtCYdPBoIV1bBZmWyI8OEFKQUR4VJfkrsJPuhUOm/VFVKR1QafEeTQ3sE+lEZBLPExgCMNFYX207NzZZfQWkngCN7jt/KeoRnjlIIrFUAmIkEkUPkuQzmjSHHrJNfF4BS05msdbCM4jdAilY7IcQ4UW0GP0gMgoiSnoAFGQKG9fURo9uGoT4G7YBEX+TAmvYB6KrVsDmiutvtgdEOl185TUOSubrkL3LLJBZILNAZoF3kgX4/sdngQPBS+lBO46lsVJ6O2InfEx8QTilB+vYPp+4CZ+JHgysRuwX/LFq58pv8opyx/eOiYRV4n7W7APLRl0gathmPwvXno8F+6MTRBr6oFsap0cdGKTDz6f1i/rEvon6nIkQBDNNKkcTUU1UzSbJO5FlRD1BMrktE6IpRNiAV4gUEmEBdikQOMJAkE9E24jgCYtsL/tVCWdB3EjYogm1KelT78M7J57AUv4ccphz0JPL6Uu9tI52ACExla6+TYnYNypaWxFBDMiSngOChumaTpYhb0HWRPZEh0JKBFUYhnxy0kb3ZwHTzifOXPAguYvvfxxzg2PBgfxDPr/e10X5I4kTU37QfrlkJk+TGDT9F1EDaSPCBtvRphNN9IHLG/WIOoT+KBKB0yIRpbv0J+opiCibCRsyCOpRWxLslOSibaLvC8RTog8ip+WP71mHz0r8zYeNIk7XZ0dEU7UIqRoRUdUiouqU3qV12yWhX9DvPCwZ8XQejJzdIrPAuVggOjcinwAdODe2GRHjWHRg0SGzjk4sPXKCg4sO4FzkWI1rcNqRXItOG+cZAVVat6gfJNOSYcirIey5tKn+ySnf02tPfM9e/tHXbaDzhAOA4CYXalBHOOjOBLDCHDaSYwdyAsJmWpE9EFJO5ig0GELHnSjhut5wsfVyOX76nagbJ3I0ta22jvB6jXLKWQ6LsIFs6tcrp6SFjO5Ex4UMdfUNdvk1N9q1N95oA4dfto7Xn9dUyTw44wyLDup/AFqQgZJfcsypoiFhwsg7pfv4/PlE/qgD/R6WsJYILj9kWQjND9FEtYTV19XYtNrshTDz6CYIM6rPFB2x61BTYTs3NNnmdfVOdOVzRJDx2TmDCjTC8dgPwYurH6SLSEHkxVbFPAAQa6Ev0CHoUbwB4It+IAoNEpCIqNq6KquTHpXKcTFKiXT1ARFOY2M5/2wD7SKgoBLgPpFNkE5X3nCLwJUSbWZLZoHMApkFMgu8ayyAX4mDdmBBCA/wE5HJvshfLYSZwIO8LhTchB74y9LBRzAt+6PfS+uC/4wYEJIJHJjGt281to060ScRp9M3ixFrUbeI1eNAaiTROB7tEB9wyIzRvk5F2zzv1bEhasj/WSRsICYiyVGyFpETp6qFiBtIDxFWMxMJ3tbvBkVskwcTW6cX4E8AQ3Ev6MTH2/xadI+yhn7gbP1LyLZwOXhGFQc13QuSo0pTLgOZIh3ShJP630mbhHgqkGa+P6XfnEgq4b1T08gv7BsxljAuOVBdXv4G4ePbwn4nnRKsFs8pyO7XRNIsaUP72M05RAVVNaxVhe712lGekE2QZonsce06JOQTv9cKOqTPgwQU8QQBKMiIzUI6C6YbFoMEkBfMz2BtEEQr/iUyseZNWLEf4i8MBmN3sp46yabT/Mp4nd4R8d+wdottv+YDtvnSm5Sf6vzgy4x48s7I/mQWuHAtEB0bpFMcLQKE8OXtX4ZyFjiMNMBg9OR8j2qdiwXTBBROO0ZA0VYEG+gWnXOM4EI3dL+QF0apQr6nf7L9v3hc+Z76vM+CzEvJHsgLPwvngWORM4EAkQ9SxBIkFJFRITpqQhEyECJ4MHdBXFjkP9wpuR3lnE/JeQ6NMg0uAg+uKMpTLVLkkvdcax989Eu297IrrP2VX9nT3/h/bKDrhIPDos2L1xT3pbeiDjovcYan0EGkERFXkUiDxCEfANFWPNOIkpbH9dA++WUfDaqsrbMxnc9UPgCr2yYlP/eqVeTU1vX1tn19g1ULjNDu+Liq1mgqGyRe0ThqdMkl0YM+8L6QDtqGiKKsrZNp6geio9ADwLlYP3Arcl0B8spEANIPRGkFADdfb/KB7d53ud3/6Bfs+tvv0TW1S0qanZBZILNAZoHMAu9MC5RiQTATWDCSNpHUwNencROkBuQTGPFCwU3InCbTIKPi4GOYzh+jncC2Ad/GqKCIb933yxdfKEspnoWMYh/9lsazbMeB1KhTxOsL6QLBQm6m3iOvWtfBF21COYJmhTMKhEcqSiiSTNwXIqcQKZSQH/4e8kaRT1RMDtFOynkpTDL/2QDvJNIkG/EtSIWop4BbAloLfaHzdW6hX+IFglCQHJBOVY3rFMmjKCEnndJETELQRNImkb8YAQWBBpkjEsanE4p80ntEI0rIMZWe+7gUdIkyJBgRmfW/IDvncy740q9ZSP6kUZ1lFUyvkw5lyklVsH+UNa6lQ+yHovyRENQxjrue0kF5SJEp4nN0caVcMJ8soGdIOiM0yLggZ5AX9YK947po/6BPInzJil6rUvTTul1X2M5r71XU077CTwY3GTdapSUjnlbJsFmzmQVW2gJ84eKYcdC8IknDlwtOK45qRaeMc3s7LOiFk5xQTiP0Gp+gbGgIA47gKY5woSP7/Av1baCc53s69Ko9/92/s443XjRyHjggEPESHEkgNXAoSy/h3EB+4FwCAaKZWjaoCm5DygsFieOOKdVY8B+MgshuGtGgJDCEzUILU8W27tipCJvfshvu+qCic+qs9+h++8U//YV1HXpNxIqmsukeUYcigUNrS+mQyM95Eorn85R0mBWBk1N5WKb8jSs/lNuFU1ICuk76w4jTrK6hIkl0xKnT/BqSfW/Z0GI71quCYpU+A9xWThvCaWoqTP2DpEOHokM/l35I9JA86KGANBtSJFm/pvwRWeVqpoQr9oMANf2gKYkA77Se8XRCvNdv2GT3ffIL9v4PP+qJOd8uz3zUIVtnFsgskFkgs8DKWyCNBYkYjwQHd8KvQjClI4MuVNyED8cPg2Uh0cB/kUhDD14RA4JrI4EWMeCF6BMjnqVPYt+gU+ybc9VnZmrSq+t1qHrdsCrs8b6QRwjCw8mOIrmRjh6CIIlkh+MmYaE5kU8QOOSfrK5TJbz0NCuBFcclxT9FnBKAjOMvuBDe0g/pV/FkV9v/gFep8lZZ2+rT1JyQEQ49jbxxQgbiBpIpElOS13UgYl03FREX9J12wqhKA6qVehWfh8XlD3AwkE9B5lL5ERelirLHLVpdQ17QGuVIqm1y3Od2lqzeF94HUWbW9EvQsUhEEb0k/RI96AMIQKLOiHBnmp0viZ2JeIpRWkGsYGvfxu46OfZBnN7IDrfFAjpEXSB3a5vabNuV77PNV9wuXSr0GyyvnKu1Vt/Y7J+9eO5KrzPiaaUtmrWXWWAVLYBT44UjI/n0lJwPX2AAjeiU3w7RQAuZKOpFJA4vAAnAI44IAaR4X3QuC7Vy4e3LK9Lp0JPfshMv/dxGBvpF3lDGlYoZhBpHEieOaJwdAeJ+RTZRuibrGsiremBI3hn9TWFNGK/IDgiSMN0s3ifwMoz2VOlPfU2l7bvqGvv4V/6dbVMJWWw9ePKwvfy9v7ZhJYKkX6YUXUUOIuSfJuRbOgQH6y491QHx7qld8zaDDNxjTvXzBnPT1j2gpPpqN32lb+sPgI3Ei0RKQX6lF85hemG1oolaGuttz55t1lQjuZLRJM4F+FQpyqhSVT2YogDYjXrEUP/w+TpHPdQPU3Nl1k1FvaFAMMZnNerDe8+joM9rzKcVh5m4q5qwSulRIwJw90WX2MNf/WPbe9V1AiPnZ+49dsqWzAKZBTILZBa4sC0A7sNf4ccgbPDNDNjhYyLpBCaMkTTRF12IWqEHsqODD6pqYGlWP87TuoADIdAiBryQ9Yl9g04QULwi+RSxOn1DP0US7Uz9QnvkDe1WxNPRF4QjVWHP8xDpIkcrImIgNooV1MBkkfCAwEmRHbrG8QjXiPAoVzoDKgNi13mLnxSIDd+v54olWel3h97oVZhWl5w/D7z5FX6VdhOxT7S7BkDLNYAsPOrX0kwif5Q5kjWRlEI3P4fzuK8WkRfapuqyiSxhml0JRgricmYQKZEPW8Y2nKhRAzxL4bD+Fq7z28z7gw4+WCqcN7eGwkB6HoXVuMTFkp2D7MH2RX0CRi7qEZTwaXC6RnMY/HMKgVbaDzHxOjK77ZHVxUzW/j7RIdk+kw4ohLZgyrrWzday5zolEl1nfd0nFQFVbXsuu8o2btnhkXCcuxpLRjythlWzNjMLrLIFcCQQMzg2vkhxXji0t4NTPpNp0CuCEPTDIaBXJNMuZLCxmF4TI/127JnvW/drT6saybD6LSSrnvTpZZA4gYiCDFmcAFncG+KEmGA3rHxBHf2qwpaHjMSZBR8anIyeD4EcByB4sOD33IFBONVUllldhUZANOqydd+Vdtfnv2rb9l2ham3VNtbXbvt//I821nkohA9rBAZQCIEFmHLyxnWAhEKHQKYFoJDcqCCNb5z+RzpMz66xruFx5W6iIl2IGOJENOe59mdAzznPRUF+HZPfF+Ek2aVDjXRoamy07RftEXkTKrjw+QBp8OzU1tVbQ2OTtgUcks8QBFAg00RESZ90P3AvRpsKN9RWkMg3Tv+je+SmTllH36gNqyreXNIP8Sof7dQUOprk/lEPIpwq6AfJTz9U67Vl9z778O/+se28/OriKNjpd8z2ZBbILJBZILPAu9QC+BH8Ljgi4kEwU4x89x/VgIQLfMFPowuYIk2i4fejLhHfXuCqFMRDJzBEGGgMUyLBAOgD6bTcvqGdKeXYPHngZXvlR49Z56FXHBNUVStCRgQO/c0UfhbOJc2Dkx4aGIzRNeznDEczOg7G4rnh0ahR7kns7BV4haU8qTaEjLcY/iZvfE/EQH5EDTguT05LTiisYhvcfVLh+cMqnjKuNAkVwpZMj2NN0ZUCAefkEvILR0o+Ip8iloy38OTmwpnTwm4cq9KAKZHuQf5QgAZSyZUrSBLeygxuo2j7uJ6vX+oibUZLgNsmlFZhWFWTx0dzXhQHHegHr/Dsv8GClC4z+DESgIUoJ3oAGcyj8EOuLhFownzkY/VCOopCg9CiH6K8rJERWYJqwe5RfvYlJ7Bx2hKkCu2Rc3VSEfcTVmu5uVqvAk3l5Js0y+HK62+xWuV4Xc0lI55W07pZ25kFzoMFcCgs/uV/Hu53vm4R9Xq76zYxOmDHn/2Bdf36STncEXd6USd0jAQIQGDaiZwkEkekIiRIID8g5Ojn0NehD4Ir8W1tkvupd3TS2kV6jKt8LQtnANaqRSgRUs39eFzAKJX6A+FUT6h1Alo0BGVN23bbFR94xLYr4qmpWSG3s5PWt/9pGz70XChjmzxv3r68HfIH8CuA5ZFQkUyDiAoRUZHACX0adUjJT2OSNqepcO0iz/pVqS7kYgo6hEpxCqXWWdLA15FwqpMOtXLaEDeIVtfUYvtUBW7d+labGO5RqeFBrwhDKWIAX31Doz4rxdE9/9zoOu+HhFDzfvC+UPniJLJrOVMMkY9RvYH8tB3vIXG7SEBU0wIQqlI/ACxiP0hkq3LSrNzQo1opCgAWXLNpzyX20L/9X2zHJe/JiCe3YPYns0BmgcwCmQVKLRD8ScASbOPzebG83XAhfhgd4jrqEn9gl+r+dngfdWGNHgWS5SyEh8jIq2DNwWd+as9/7x+sr/0Ineu5k8gHSW4gormZqkXKBLdXRB+yJ2TUtIgcBtomFFGWFzaZmAi5YiniUuPkjSoha02Fu2rlyfQKvMKHVEN2Mkr3c/Dlcgfio/h+vjJgIU4Gk00rF2ZemHRIKSFGhkdtRtFblcaMhiC/J9WGgCKVBvJDvOheAQmpGeSX/rNeYAf5VR1bMz4mlJoBjFzOYJ2Ip2pFDEHe1LANESWsRSVkjvMcBZu4YG471HGFgrDJgbAqyK+35PKcUDoIBhMHRDqNjuSFi6esrlyx+q6DpoQqDQT9UCU9iL4K/YAOLAkKTJ5rsP6k7BEi/MKAJ2fEYkBBB7XlfUC16DDllOemTFjdbYN9ggJhvYAO3DlKAFlHpeaxpBI0VaAHVMlaotj2vfuU0uERzyVa39TMZau6ZMTTqpo3azyzQGaBd7sFKHt74vkfWefLP7P86LCDqoVsEp0I4ASihtHLKUVFeUQUhA5ElICDEyAiSEqJKBwMeYPaB3J2UuQNFfBos1KOvFbOuBxHJSxaJQdMdFC9XjUVwXnRFqMgnFC/aYftuPk+lVfdbnXK8VRfX2fl+X7LH3zKpkf6HAAsJD/7uB+gEfl5IX+IiiKqKyTedh0YCdL9OLfglCU/cVpDmnJ3RKTNsKrQUcmjXPLiiKsEIoDSPqVOQAKihuggCDRhEuWKCuCkprnNLr39AZFPtwkcCJwMddv4wEkbH+y2U+OjVn4qJGFXUwsusR8c6BCdBkjQlNbCFEPvB0hBdAQkB6BcbCwkT+8cnLDjvSM+dRD3D4irFTCCIOM3QSV6Sf76Ku2XLujm/YAe2t6891J76Ct/bNsuuaoAVKNs0c7xffHe2VZmgcwCmQUyC2QWyCzwTrMAUUDDvSft1z/7tqolf8ML1ni1M0cM4DvhCJETEB+FlxNRRIrPeQXjYeUCzQlbgcecCJORnKwUcQE5A+lTJUzi1YQhoCBykhfECHiSgcAQkQNqSS8gl0AXCcaK6Ji10dykCI689SmNwoDnv5y2lvoqW9egQbiygAEdBkqHQDKKKIIwIpKrEIXFoKlpQHXKkH8sN+7k2Zx0KpBTujN5iyDdovzVItGoJlwj3MW2y5+06Tow8qcW5i9BB+AwxXtyIogGFImP/P0DIzaapLNoqa+2Ta3KO6aUTNgxcksCwd4PkETIXyk90MfJNNl3WjlWaWNEhWVIlwIJBYZECnR0Mk7nIR/yOqEmEi30gfRwUo1+CIPJkWRcSAc0cdJMuTjA032aTUAF5SERTsxUYLrdjov22Z0PPuzRTs1ta+c3s0rvMuJplQybNZtZILNAZgEsMJkbto4Xf6rXT3zEKpAtS9smkgo4NRws+ZQi+YHTmJ7WKxJRAiS0y2tUTuZI96jnGsLx1Mnp1uOsErIGogPCgyAnD1mWh4W0gfRYo5Gt5m17bM9tD1jj+i1yfmHEaM34gM2eeM7mRnv9HktLH86IBImTaQqN9mltInEg05hq6DminMCR/NITymVaup4cHLej3SOW1yhTtUbjGupqJLPkhmziJR2YIoijjmRNmAuvsGslRtx5wz228+rbrEGjN3XM/5eus7kBy7W/Zvn2V1URZnK5Kvh5QY/YDxo1LER2xVxdkGrzpxiOa3TpaM+YSECN8Mm2tQJADZIF29dKp0A4afRTQAUdinpghzW2Ydc+u+eLf6BcW5cF8MLIXfKKo8AIxzZLfF78TfYns0BmgcwCmQUyC2QWeEdZgII13Sr48uLjX7MDz/7EJpXfCxxUXPQmeR+JKKJvTglnTAmTTIn4IE/mjHAWuAzcRXQ5GNPfe2OhAVEoTuRUQoB48utKHzyDyIEIgQSJU8MqhGu4H0VW8sKgI6MiayA6RNY40SHSCHwHobK2tcW2b1qriKGZBBMXpXfhC/JHEkfVGIV9wIbIPzV9SoOwwlvIz8AfOkT5haX4xxLljySOk1CaVlgDDoNMK8hfJNPUlAYLRfApuqlfuTohnAYVpUX1YcfIwpKVkqWtqcY2t9ULzymiSyTeaX2AAIih87FLiFZShWUV06ECMqSW5ytFB8mOHuk+8d8JyfVEOHF9JKKQvdZ1CHrQB0StoSfnQX5NqSNy49OSHdJvzPqGRJqJ7GLgF7mIkNu8fZfddv9Ddtt9D9m6TVuQ+LwsGfF0Xsyc3SSzQGaBd6sFplQG9+TLT9iJF35o+eEBOZjgFM/WHvIlWlJT2zwSR8SHSBByExFZhFNhRIUE1we7hj08uKW+xpprK0U+KbJGjomIGyeCJAdO1gkb39aoiyp2tO7YZ/vufMia1m92J0bEkUKGbPrYszY7rKghOchzXU4joojqSqa0TYmMcvmlV258yg51D1unorfIO9VaV20N8vD1cq5VAjh4+QJRA2nDe70AIjWq1LH3lvtUreNGD932csGEoWskbKb3iI298aSmDI6eqwp+XUEPEX4AIAi1QKaFyC6mGEIKDmjq44GTQxptmrRm9UNLXZU1Knwa8qxAOKV1SfTgCVm7fa/d9PCXbcOOiwQ4COEOr5CLIeREAGTE95GAelOKZRdnFsgskFkgs0BmgcwCF6QFwI8kGj/x6rM+5a59/4vCIKXER4nousYJEEUE+QCVMB0xNnNzaxwzERVDReQwkBlIHCd1IEW4NiFyaLUQVSQcA3EDCVXrZE7IczQ2MWs9fSNe3ZfIJDAdUUncl8rKDAZe8p5r7KprrrXJvuN26PmfS59S8iwtv+6PCFpiInM1pF3k6ZT8kg/SKcgPHgszBgpElMvP1aEdIooCbiKqiyl5kDi8lKtJuoxr1oATNSLMiEoiIgm8GfE3EfdNitjavqHR1rXU+gyEvKKJuO/iS6IAK4go+oGBU63nXA8NjEoHiCfXIxnEjDp4rlBvImlHjYDLC4QakV3eD+oLDdLOrim3odEJ6yG6aUjVopW0P5JmTsaJiFy/eYvdfPeH7I4HPm6bRED5c7G4Ait6JCOeVtScWWOZBTILZBaYb4Gp/Kh1vfqUHX/mccsNM1Vt/vFzfRcdIQ4FImlGSQxjJE4uP24nuofk/Md8Sh0RTxW6IEQFJUSNrvNIJwkU9kM8Vdr6PZfZ5Xd/zBrXbXIHzWjLqfFBmz7yK5se6tS95leUO1f5uc4JHAECJ8IEfJjWBhFFDoI+OcyjJwdsjXRrFulUJdKMhXNdZ8nN9MBIOmnTj9W2tNm+2x+07Vfe4DkPIGQAGnJ2NjtwzMYP/UI5BkYTQOVNvuk/rofLI9AjoBWnGJKHoEvO/6SmDtZVrrEG5uw78YfOif0THQp9gSKy+dodF9uNH/+Srd2y0+X36DOFRgM2QjJRRsAATLUCHQJ9AhPZklkgs0BmgcwCmQUyC7xzLUCET06DmAef+Yk9//1/tIGTx0RcpHGZj1KewQABhIJbPN+lCBCv1qbdkB+QKFPCYyQDnyC6XgNrTtxwfrpVYR7tEj4RPlN+plPCJyMaZKMyIVFH3n5yBUQLxV32XXm13f3RTzn51PHas/bst/9WEVwHnAArNj3vLsXdha20/Do3kZ9oIggzIomI7oJIm/B0D2FaIcLObzm0A0b0/FjKz5TT+WM55RiVHdAtfQX5lZo0eLh1XYNtaqvTdLcyP29cA6W8wHSud0HO+Xcr7PaNcG82nYjiZpIDIgpc6yQUEWr0A4PM6gfw8YI6qCkINceIwoJTIuRGRfoxIJomzbhXmfBj27oNdv0d93hepx17L/GILI6dryUjns6XpbP7ZBbILPCutMD0RE7E09N29JfftdwQU9VW3gw4eDwqbo72yQM1NDRsJzu6bVqOlFGrAkmTEB2R+OBYiBbSGJKIp40XX2VX3fuwNa3b6A7Jiaf8oE0c+aVN97d7lY5VUEH+FBAU5AdYQT4h/4hChF1GDSgFHRLiKdFDg3UF8onr6lrW22V3PWQ7rrpBc+wpTxtGuBgjmxk4bmP7f27TeXJtrVI/qFn0cHIMgCgA0H6iyyYAY0SYaV8kAOMUxyJ5FggpgNSGXZfYTY982dZuDqVtPUmmCDRINAdKyh9AeelIPLE/WzILZBbILJBZILNAZoF3tgWoljbU1a58T/9i+5/4ruXHNKVf5BN5oMBLvIoLyPBMSzg3YDCdmxA5CrxRtPaUJ6GGxADXsJS2BvG0RgNfqg3jkd/hnPlnUVhl687d9v6HHrX3fehjjl16jrxqLz3+j3b0xV+IKAoVkcPAYoy08tstcMe4P66jrmBIvUTgMLVwVgTMmOdoynsyckHAgvBROtakmCgTaSZax4k2bJcmnLgLOJKUD9s2NmuKXa2KwgQbY2ZIqmmRRE7aJdFK6BH6IMpGK/GubJcuxfMKRJT6gcg0KtANauof+a2IsF+oH9C7jCmV0oXcWiHSbP79uK6+vt6uuO5mu+/RL9gl773Bk6CXSrLa7zPiabUtnLWfWSCzwLvaAtMqg9v9+q/s8FPftNxgj4+InL1B5juQJa+XDxtTudeO9i7Li/iIJJOTIfKUhTXb/j4QIuUiMzZferW9975HrHHtBic4cGhz40M2fvAXNqGpagCec1vOTocZTRns6uyx/v4hEWmBrJlHnkUCraADusxZfdsGJ852Xnm9J6iEpPGXhIZ4Gn71JzY1pimPjkLOVpOz04HWqV7S3t7pBFogo6LNWUOmBYDCdiSkQBYbL7rcbnv0t61t01YfUYRYiqQTkU5EOUE8sc1IF/2ULZkFMgtkFsgskFkgs8A73ALCPVPjY9bx66ds/08es9H+bidNPHWBosaZIkYU1JshoiCgpmbXWJ+mbRE9D7EVcUZEG0QykaRa4MTvCeGSJm0Ev7ygTWN9raKcrrW7H/mSXXbj7cqzKUKr/YAdeOKb1vW60jgIAEXZPXIf+UWyoIPncXJexv8kHRslWKifw3kQOEoHpYI1M9Yr+YneCjApXOt/tYMcWGUiz2YkOxHraYKI80lPUac8V+tam237lnWKehKWnNL0NfUB54LLqqpqtK50HdAj5DMNKRdCP5wjESUBoMHyUqR3aNyGNf3PbRwU0ZGwkFKCfhDX5pFRLlpyjHO8KI/STbS1tdnNH3jA7nj487Zuy47kjPO7yoin82vv7G6ZBTILvMssMD2Zl2N9xg4+8ZjlB8iRtNIGSFxP9EA0r5GnURFPRAyFpIjF6WlOQnGKHD0jMpHswJmVK9R42xXX2dVOPK33+fyQNhBPo288YfmugzbnjnkVdEjLr+Yhnro7e514YiSpQJZJbmROT01zPZL9jYrUuvqDn7Qd0oMEipF4ovmp/mM28PIPbGqkPxmNWkk9FugHNU/p3472bhsdGk1sLXDjsoY+cPvHfmCtYxLatu67ym7/1O9Y68atTiyhRwA4xel15HdifwSDK6lN1lZmgcwCmQUyC2QWyCxwIVpAeZmU6wlsefTpb9uEMA04CZID0slJHBEtkDjzCtEw0MVLWKO4lICv4gEfnstNnbKugbwNJqQHbEe4guldoXobl3DveESwxNMKeDEVTUmrV7TQdmGa6x/4lFcchgjJ9bbb0We+b30HnvOcRQzCgUOJ1qH4TNBh0qf6kcfKE4rrHpwTxF+GDhKUas89wxMibnKyRTFiCJnBVOAooqRc/qTJSDhF+SGeWta22eatm6yu+pQXDSLSiSmI5K6qq2uwuvoGmnT5aCuST16ZWmTUjHKaFghBdEWJZfbDrKYRDo/PKO/pmI3lVRyH65J+AP9RQQ8CzW2jtjkYdagS4RT0WGPNrW12zV0ftls++lkf1HSBz/OfjHg6zwbPbpdZILPAu8sCM5PjDg7e+Nk/W26ga76fOYMpgmM/wwlnOITvHFNVEYinnFfjCI6ayiCMAk3hAOXc55E5clYV1TW286ob7Zr7H7GGVpVWPTUt8kkRTxNjNrz/Kct3vhGIJzzaMpblnbVwQ8jX3dVv/X1DDqjmySqnCz9TIM1472DklJKib7FrH/y07bzi2nnEk3COjfcet94XvmeTwz2Jw19awqXPWFj+uBfiqb2j10ZVGSXqUIjccj0C2VTQRYoBgnZcfo3d+ZmviHja4uQSUU1xah1rB0vqh4x0ipbO1pkFMgtkFsgskFng3WGBGaLp33jWjvziWzauNA7gChYwAVtgIiKePHcmmE/kB7mCIHSm9R4ix89JsJNfXPhTRD6kMxjKKXK7f0w5nCYKZzD9rKpSRU9U9AUiS/8ZM/MIpxqVEq4V4VStNfJQuKZ5y27be+v9tvPK66xRU77KT03ZyLFXbPCNXynvZkipQOMRXjpekmzISZ6pEElUlD9WEo7YT6CuIJuzMsk79o4q6XnHYN76h3OyCfmbglzgqCpVhUNbdODe5OGEqKlDfuXmpBBMWVmFNW3YZHsVtbVu41rL9Z90so+q1XOK3iICvba2wduNQng/gPHUL4EQTOnghGASEVWI7AqDwfH6tA7sm1JHdItAo+jOBFMfkxM9yTjEkwgm10EKQ+xRBZoKyvQFOV7poLqmVrvmAw/ZrSKeWjecv0p2RZ2klYRM91T6WLadWSCzQGaBzAJv0gKE5Hbtf872//hrNiZndb6+cnMaFekU4UGuJKbQVdfWWX1Tk4+K9PX02kBffyCfEseI866sqbM919zixFOdQqOnBjvEPY3bKZFAuZP7baK/I5lqF5zYmzTN4per+RmNTPX0DFp/76CHeAfSJkxNC1FCpcRTcNotm7bZDQ99VsTN1SJnQsSTT1GT4833HrOuZ75jE0qS7g664LoXF+XNHoF4Onmyz0ZSxJMDEdkdGdAFwKhVIKbUDxCEu6663u767O9ay/pNTjIFYKPcAqmpdQCbbMkskFkgs0BmgcwCmQXeXRZgULPn4At29KlvaVCzs0A8lVoh4oRIMhFRFAvRUBEZUicSURAkgcihlUgPrBHpMeekR3vfqOWUPoABSQiPWlWFqxDhwcBelVgnyI76hHDyQcsE30A81W/aYVuvucPW7twXBtF0bfnEoE0df8GmBk44BiqVnfcR5gSMFCKiIhEViDRINHQI0wuJRAo4O8oPbjQbUL6q471jItFEnqkx5K+RDFWkKpCuTjhJ/roUWcM9icQiD1Tjxm2277Z7bfd7bjAlCrXpkR4VfO608cFum1Pe0PI5krAvvoR+KBJR3g+yP30R9ZiWHkwxhBwjdUT69wJT7sYmZ+ykos+6BhW9pfPKNZBcpWgs9IAgU1dYtf6gA9WTK5UQHV3BmMwSqGtqsWvu+Yjd+pHPiHja7MIiV3xG4npxLd78kYx4evM2zFrILJBZILPAohaYmZq07gMv2Gs/+kcb7cG5Fp3hohed6cBiXENsVsdDVNMpJSMcV9LHSiec6hubrLquVmHWs9bV0WGHXz9gY2M5d6ryqw42IJ4uvuF9ds29HxeImLb8yVdtlpEoKuaNDthMnlGpJMyZ+0kX9PFbo1fYKL4/TY9E+MV0SJ1PXqfe3iHr6x0QoJAjVtuRsIGs4b6FKCG2IW90fevm7XbzR7+QEE9hKhrRQoCgfN8J63j6G1qLUJMepSNKqdsvvbkMHWhkQiAN4omIJ490kpyBOIvrhHBKdAD0keR9z9U32gc+/z/Z2k1bCgnEIZ0g0c4HOFjaANkZmQUyC2QWyCyQWSCzwFthAQY1+w695BFPY5q2FiOelpIlEjk+mCe8AdGRjiaaFBF1+rQws7zSH7T35TzyCXKnrqbK6muqk8gaEU5O2CglgLBRxGoQPhAo4NCWrXtsxw1329rtez2Km6icNfl+m+sUzhxqB04ub1H7wC/OBy8hP4SNT22bnHQSByJtHhEldDipBOBdQ3k73jPqutQo4XlDrfJlSm6is+qrRESJrCE6iLYdrzkukxIi1erXbbEd17/ftl5xg6bW1VqtdK9Yo6I1o32WO/GKjXce0CCtivksT4sCjnNCUIbyKYYJERX7g37wKYbSk/NmFPU0JALt/2fvvcMkuarz/7M7Oc9szkHS7mqVV3GVc84iI4sggRHxAQPfxz+wHxwwj/8wwdgYG4OxDdjCZJAAkSRQQkIBSbsKm3cn5+7pnp48/XvfW32na3LPTM9oZvetVW9VV1fdOvdTi+/xe88593BzzFrg37O2UyneQzFWrmY/SlLCWT5fAixx7yHkcxaWVdpJF19rZ13zOqtavtKJb/Qp/Sco3cDyDfz/IxjpBSUry5uEpywDVXMiIAIiECYw0AfhCc7By7++z6INRyD8UCCZZGjimDHOhqF6+C9utMZZDOIskLg4r9ClzC3KLcQKF7mWm4qQcYMbZroGICIl4nE7tHc/ag/Vu8E6EHAGIUyV2LZzL7UzrrjRFnUhWqr5EEQnLBM7gEE8jsijrhgG5BG246s/5/b4nfv0Mcx196R7jbGao9rwfoz4xiV9m1s6QsKTF2qCwRQY3aDqZoXcwMph1mzp2o124R1vt/XbT3eRQsGAmovjXBexdejR71ms8bCL3OL1k27jmDnqPYzTEJfzratrHRKeAkdsZF/AxjsH2DNCbdvZF9p17/iQLV+zzoVxU3SiIyDRaRzQOi0CIiACIiACxwiBAUxqthzcZYd/f791NB5BceyMPJpRdLxPwdpPgbiRTm3zqXmBKNJvbSjhcLAxapF4D4psF1gVPmHBhvcHq/VScEr5OTjHVeOqNm6z43ZebUvXHQdBA/4qfUAIT/21L7qFX5ybOMq6zE64PvB5fD7rK4VSCxnVFaQb9iNVsAeiTYc1Iu2uCJFCS0pof66LDmIRcW5ecPJ7thlEPK23TedebmtO3DEk1DBVj5FOvfUvW+LI8zaImq6MTJrO5l3iQBBkimRaEOR78JFpCfiUrPV0BNFnAxCiqkoKrbwQE8wQnpjayMcHbQT8mSrJ7/TJC0rL7Xj0YfvF11n5kmWWh0lZ+pb8uL6kRChO1vL7bCxcI+FpOv86dI8IiIAIZEhgoL/Xmg7sst2//B+L1B90hR0zvHX8yzCQ0MVgLSCKTbl5qPmDaKXc1GcxvnMgdoMwxCYWBGeu/+Bgv4t44ixKO1Lt9u89YO1tHRhoEcWEgakQxRFPPP8yO/WCS20wWm19sWYnGjFKqjeOWksu4glPDo+rfrQMW5vyIJwARWcI331By7QgFXQCvwSdCd+P9p3w1IpZHaTbMaTYDaRsBx93jPuCcykHJ+V0Ld9wnF38+nfa+hNPxcAZRAhxUC0qLLKeSIO98qtvWaR2rwvNDj9yto67ERpdX9eGVDusCpOy3fWBx74voT1/y0OtrZN3Xmo3v/ujtgwRT3QAZmPmabb6rHZFQAREQAREQARmjwAnNVsPvWSHUVw8Wndg2sLTKAsD7cLNF3ohhxFEjMJhzdDGVgg3EG9Q/gjRNvA/Idg4Xwx+ZCA2pcUb7+Mshi+2fPOJtuWi65zwRBfSiUWJNuuted76OMkJ3ydbm3NL0ZyzH3a5CChEcnWh9ERze8zqm6MoI9FvZQUQWBAdxEcHgtlwv8yfo/BUsXqjnXD+VbZ2+w7nj9EncxHo/T3W24BSFBCe+ns62bOsdMMLguxD4MsPGEU0ilAd8YTVoQ8xFHyn4FSEtEH2mbyDIu1BP7zoxPPkW1BWYVvOu9xOvPBal3aXgz5QXPIf9ofH4dIO2fY9JTxl5Z+HGhEBERCBsQkMIvS2Gc7Brl98y9pr97uIo7GvzPQsI5swOECcyCsssfyiMssrKnHfMa3kBqhAaKLYlPpAOEo68cYLUBCSMADXVtfZ4SO1buU1Ck9FpWV2EgSPE3ecboOxOjd7w1kpJzyhiGJvZ5Bql7YUI92IMTatQ434wQtMqQGQA6mL8sEeB7CVQhLT3wLng8JTC4Sn5iYIXhTOcDqJxrl6Rz6Ka/Oqjo6Yi9jigIr/nC0rNx5vl2I1uPXbTsEsToFhrRJbhDpVHEh7EbXFIu9tR/ZAzOp194y0Mt237Bz1MCe/vt0JT96JCZyztIMTRDux50E/CouL7bQLr7Db7v24VWKVPjog3gnJjlVqRQREQAREQAREYKESoPDUfuQVCE8/s7aaPS4NK9t9cf4R/Q80TBeLE5gdHXFrqGuyTqycTLUjHRmU9mnCPg5/z8nNt5VbTrHtl95oS9ZuRntYDQ73DkJ46qn+o3XX73PCyGzZ79tl7aREossaG1ss0hZFp0bYDFspojlfzf0WiFesUVW1dpNthXC29sQznO0UaSjKLBqA8FT/qnUeeg6Ts8gKQL+yvfn3wHbp7zKNsK01Ys2NragR1eN8WcecIhXthiud7kPQJ54vQnHxEy+4ChFPEJ5KK5z9QVZA0BeKTm6itqjI+cyc9My27ynhKdv/OtSeCIiACIQIUPxpPfyKvfiLb1rrkVediBL6ecqHrN9UWFppZSvWWUEJBg6EMHMg4nMGkBLnIptwzLpMQZQTCxXyk/qOYwpJ/B6DcHPwYI21YOU4hicXYTbkpHPOtxO2wTHoizHsCAMTZ4MGITpFsYQshCfcO7SNMcCmTwWDrx+C3eCFH8MDKEdLJxphlGQodE93N+yGIIU/rPHUhJm1VohPCO2yAkQsFZeVWllFOT4VLuz4wJ59qAPV4mZ4qDrxGas2nYCi3O+xTUi1K0CkU19Hg0VrXsGvCMHG6iNN+16wGGo88XkciKlouT885gdbapeydai30zoYEp46sJoKGuaHjhifEcwSBucCG4JHFCHybMcl19jtEJ5Ksfxttgf+aXVEN4mACIiACIiACMwLAvRnItWv2iFEPLUeftmt/js9w7yXNsnduIx+SwLRNg31TRaNYKVe3EI/Jpg8Swk2+B74Ot7HGbQcTAKu2Xa6nXT5zbZkzUb4VmnhqQuCTaL2ZbQd+F+TWDHGzxnan7qzB5OuTRBsWlvaA9HM2ZsWbLzw5Pxq2MQJUWYWLEFtqhMvvcHWpYQnH/GEMCcIZ69YbP8frA9+spsBHcPKiU9NoQ+4lAJaBPwb61usK5GgGxsw9+yxp/CU7gPfiVlxxRInOp0C4akIaXe+D9xTZPKiU3jl5IntnvqvEp6mzkx3iIAIiEDGBCj6tFXvsRcf/IaLfOLqG9MeX/HUxRBhiiqW2pJ1xyO1rhSD4gBEGopKqQ/T6Vx0E9PT0oJTkuITfgtEqOA3ptw1Y9W4I0caMAvUbRQ8TjrzDDvu+A0omsgi4shtp7OBgbcXq3b0dGI2B2169yAsMqWPPZpAZBoSTfwFI8ZXXsXBsR9OVBeKnQ/Cdj50MLkI+fgQo/qSVlJWZmVVVVaKfUERopgghvV0ddnh/Ydsz6v7MPByiV8uhbvYVh+3za552/vt+FN2YJWSpLUdfAGzgrshOvVYX0+3xbEKCQU0F3HFgZmjMfrpBmj0k99dAXXu2VP+l+ELG9E1B8LVeKqPWgdmB50zBk8t2PM53kHjsXuU411cUmZnXnYdIp4+ZqUVVR6o9iIgAiIgAiIgAiLgJtLaEel0EKvataLW03RrPE2MEl5NyLGhf5TopPDUYlEsmEK/xfszXmwKR3Y7QQr35CJKfS1WGj7lilttyepAeKJLOJhot/iBZ1xxbvqZwx42sWEZ/poyPrWjz9WDlYabmyg8ReAHUlgaKZil/DL+Rh+NwhMmeJdt3GInX3ZTSnhivfEg1c5QBzVR+5JFX30SUfVt6EK2C3IP7wM7zuLuFJ6aGlrh/2LlaWfneP0AZ/q2uK+karmdctn1dgpqPLG0BqPOGPFE0akoFeVE8YmRT0O+e4akM71MwlOmpHSdCIiACEyDAMWftpp99uLPv2GNB1BEEQILB+uZbKzpVL5irZUsXe2KHrpoJ4hPLsrJiU0QhyhEpY6DyCcvOgV7ClEc6Lsx+1NT32yNqKVUiKiik08/yTafsMktkRsILhh4cW0vQoh7GEacEp68jhT0g9FG4R4F35305H8Y9nvoWgouEH56MHgy/W8RVnTLgx25+cUGZQ0OSxGinQoxOC52/UmLbAj5jkRtD1bna6hvdANxDvLw1209ydVG2rT9VOuHE1C76xFLtDW4e7kKTBzHTkDDM90G+wLTUuIPXo6vR+UGaw7Y+ISFKseF17mhPNSXVEu+y/zFrWrXwFz8rmE1BJxDRmeB7ZBBqhneW4KZqDOvuMFu+9OPYkXCivADdCwCIiACIiACInCME2DEU3vNXjsA4al5//MuemcukCQ6u60Bgkc0ggm8lA8DFyl9zHNDok1wzNIQG045y0676jYIT+vp9Dlhg8JTx/6nLXboeedbZl94Gk6EvhZrVTXD36XwNFQPKWXv8PQ09inw/XIgPK047kQ79fJbIDyd5gSbIeEJZRtiNS9Z+8uPWU9Hq6u9Ovyp2f/GqHlGnDFyixOvgUAW+JPQpNLvYug9BMJT2dKVdtoVN9lpl1yLxYRKjTWefJQTy1HwmP2aLdGJJCQ8Zf/fg1oUAREQgSECFC3a6vYj4umb1rD3OUTdIB976NdpHCASiPnmhcjPLlu22tV5chIII5ogNg1QbBohQqUFKIpTvA6iUyrKhyJKB9LAqmubXP2kk0/bbqvXrXVRRbSdDoITnro7rbcrnnIOYLdTawLJJhBagmP2iIPW0MCVPj26swDBAulJ9KkPK3gsRh2A/KJS92FoNiOYKPgMIEqMtbJoB1MCnfiF6K1+OBCNCPneu+egxTELx9pXmzGr9rr3/7mt3rjZ2g6/ZPWvPIlIaKw0gnb6sQpMItpk3S5yKy08OZsDw8OTe85e965SzgedKT7bC1IMdw5EKYpHOA4uHtZPFhevSwlPYefAO2b+FrfHnU54Qsrj2VfdZLe++yPIwy8f1p6+iIAIiIAIiIAIHNsEuHBNOyY1Dzz+gDXsedZNbE1EZCJXbKL7Rv7W1YWSBU1t1t4aHSZwDIk29JPoN2Lvz+VhAnHjaefYjmvusKqV6+BnBal2/Z3tFtn3B4vsfxa+VD8eNbGVE/860tLR3+mj9aLIeAvS7Fqb08JTEKWVEpqc7SnxhsINfEeuNLzqhJPt9KtutbVbT4XwZEMr2yXhm8aqd1vzrt9BeMKCPJNEPM20D+wVBbNoJO7eQ1p4CmweqrmVegeB30l/d5GVL19pO9CH0y65zmU4+EgnRjv5ek5DvvtofFk5I+EpKxjViAiIgAiMTYCCRHv9IRfxVA/noBfpXkEk0djXT3qWos5iFPzLRcoZPnkFWM0uFRrr6jGhASeCOIGJ0U0jIp0YsYQBydvAQbAPQlULnAioTXbcls1WtWyZm/WgqOKEFbTVB/GmD+ITvwe+QTB8BqITrU6LTUMD1wQjLFMGc/IQ0YQC6YsR2YQv+I9pdDkpscnbHrY/dUzxB/2iCNSNSKlDh2qstrYRfVpkx596lr3hg/+fVS2pspqN2SA6AABAAElEQVRdj1o7RD9Gf7G/TLfrirbgHkZuBcLTkK2uC6k+Bd1J9WnoCw+cMOQOOKhDeArEMM6KQRRDm4zIGkAKo+ebFp66UxFPZIp74QDhyIU6edHJt19WXmnnXHur3fTOD0F4KnOP018iIAIiIAIiIAIiQAKcjGuvPWD7Hr/f6l9+yolAs08maV1dfRA82rEickp4cv5MWmSCyxsIUvCHfEQUV10+7oydduY1r4PwtMb5UfRX+zsj1r7nSWvd8xRKREB4SjuUs9aV3l76uxEnPPWzLAV9Q28z/Tp+nODkjwedj70GgtOOa25HVP0pzgX2K8DZYJ91HHnJGp9/CNH19ehDtlPtRqOgGBaJdqK4eFsq4mnsYuLhfpBtxYrVdva1t9uOy25w0fSsg8pIp7kSndgTCU+j36fOiIAIiEDWCFCAiDQctheQalf/6jMQnoJ87Bk9gJFAEFk488RBlGHA+QyT5Up3GEhykJ+9GKlpHP74/CBKB4KTE2uc3OEGTv7G1eO4RGtnZ5crTlm1dIlVLKl06W15WKI1B5/FiwLRpt/ZHgg2afspOPFbWnhyjacvGHaEq9x3zCFZXukSFM9eCVvznNgUiGQQl+CAuONwTaqUgOb6EjpmBFSkPWIHDtRgqd9eO+G0s+117/u45ecMWPULv7PuWDsYoM/4MDSd35k26Lg4q9N/Bd0I7KORaR8oOMfvzn4ceMGK54DR/cVoM9aeSqBWFcUlqkpMtaupj1gs3hM4M7iYjo17fqA78VFDG9srR12n86673W54+wdQALJ06DcdiIAIiIAIiIAIiACFp0j9Qdv32P2YZHvc+RUZUQncmVGXjnN6+HXwWRIUnhAtxFXhxhVt6OekBCn6OvlYefmEM8+3s69/vVUgUp9+DoWbAdQObUVtpOaXHnP+2US+4zBDxjB2jFPDbgm+LHI+MydaGfHU54SnlGgDe2mrtzu8z0UE/vrtp9lZ173O1m452ZnpayPBG7eOmpet7plfWkfTkcAfHOPJo06NYfAYp0bdxhMDWAU6Gk0gZbDN1Welu+mjy4aEs1RffFkHQmea484b32BnXXkTFumptHxEcnnRacwHzcJJCU+zAFVNioAIiIAnwIEs2lSNVLtvWR1mpXq6kfaFczPdkhCfKBp1xrtcsUS2ydxsppvl5uU7AWqYCIXZJWRuuwGfsyU9PX0QrrrdoMXC4j09va5OEosKFhQVWlExPijkXVhYABEKkVW5LGyOmR8IWrkUpJgHzg9GSifCQAij0OJ2IzoXDKYsGG4oFj6ItLhua4/1wBkpQ4TVFistKR4uPEHA8ZFarlaVi95iils44onXMO2uHyvc9VoDct0bm6K28aQddvM732/9HXXWjJpaA1hxJBCeKJ71WXc8isgtpAyOeAfORnYGW2qX6kVKKsNJLzaN5RzxTnJNxONI5Uu/4y4IT9W17YHwhGdOJDr5Z5dXLrHzb3idXXfXe104dMoQ7URABERABERABETA+UiRhkO2F8JT9R9/R+9r1qnQbXIRTxSe2rGqHZy6sQQPL3Z4f6cQC6ZsPeciCDcUnjDZCH+KvuZgd8xaXnnC6p9/GKUQsEjMcOcr6/0hod7eAdR36nBRT/ShnVBD3wx9GRJt/DGuZ3R8HmtUoYzDObB/zZaTnP0UbBgtlIsZ3mj1y3bo9w8gAm2/ayPrho9okMJTR0eXizyj/z7UB3Qw3Q/ftyACjf76irUb7eLb3mrnXn2ri6Zn7dQhv3bEM2brq4Sn2SKrdkVABESABDCgdTTX2Yu/+h+r2f0EimgjGoaj94w3ZslDyEENIRZ77Otjfjw3nA3+gxAFsQmpa4yAYo46B0oeUwCKI8KpI5aAE9EDAYtpa6lIJtjGdmm3L56YB9UpPx+CVAFqSxUyNJeCVD6+c/nVXAhd+EDwCooS8mZ3e3AAlYarrVCAiaLAdnM7woNbO1yYcHFxke3YcQpW0dsEIWtRsDofhCRfh8qLTxSYggioIGorqFmFQdVFcFF8GnT9qG+O2tL12+yKO95kXU37rLO9EYNwqm/oD9PgehId1s+UwVQ/w4ITDU77PYFIhzOBzuR/CLSpVN+G7/pQOyDR0YF3gXpUDuJiV7y9uqY1JDyRzfguIh9TUbXULrjpjXbtW9/tVh4Z/hR9EwEREAEREAEROJYJ0P+JNh6B8PQTO/TsQxP6FVnjBN+FvlwTfK1IezwQPLxIg9+GRA8e08+hH4S/ClEy4MRzLrFzbngjhKcVLtqJhawRfm6NiHY6/IcHsbgMJuyyZuj4DVF4aoEP2oqPT7UbEpxoM/vj+gTT+QfnKDxtQnH082D/2i3bnf0UnVgbKQcZAa2Hdtm+R39sLYdfcULc+E/Pzi+0LxCeIkMRT0Pik38f2NN2/x4YobVq03F22eveZudcfQv898I5F53YewlP2fk3oFZEQAREYFwC8dYGe/HX91n1848G9YUwGGRro16UQIoZBSRG3Ize8KzgPydEsWA3wqKcMMK8dhYi7MMBl2elgNMPkYfH/jsHYf7hRs1lcU6w/Go+xKYCJ0LlW1FKjCoozLOCfAhcFKMgcGEyyeIIy25HSHBLG2aY2mIWR4QWhS7OspSVldrxm9fbVtSVKi4pcu276CTYQadqaAW7VARUEnalBSgITi6FLhhcOcDGwSGvYrXtuOBC64nUBkXFeQ3acwMw2uzt6sT5sPgXKEleVwr6iXP8z50Mfg/UJ/46eqM0xfa7EgnrwBLDXRAD+wYWgQtSCFHQ/Eh1s3Uw1Q7XOJKp9zG6JT7TrHLJMrvoljfbVW++2wqx8og2ERABERABERABEfAEOCHXgWh6Rjwd+MMv4V/Az/E/ZrhPeTcZXo3L8IBENxZ1aepAqtd4whO1prTgwSnS4rJyO+n8K2znzW+xsiXLkeLFScwiFBhNWO3zv0Odqp8435g+0lS3qfXBp9pReIo5f9cJNvBVg31gt/PV6K85Xw3CE0Sm41EcfedNb7EN206GnxvURiooKMBEaZ+Lrt/7yI+s6cAu65/1PgRRTUy1owCYgO/PRw6z34tPQ33AItHwyddsOsGueOM77BwsXsPMiNdik/D0WlDXM0VABI4pAvG2RnvpN/9nhxEO3dXZ4QblbAHggMNw4USiB/WjGGkz2cCd/p0ilBNXEIJLpYV1oyhE9UPg6UWbzH/njBDrKAUfjM5jtM9wXabf5UN0KoTYUoxUvQKkz3X2DiK6KWbtWPa1uztIeePz3B/sy8tLbOPqKltaUWqFXFUDMzC5iMriAIkAKMeJolEQ4ZSq+wRbGBHlRaew09GP8OPBvBJbtWGD5VlvILQ50HQgKEChSDpm1fpCdbactjT0MmAZGqR9/M/9FX7A0HXBQfATuIEZnbFm1A1gfxMQnsqK8m1FZSGEp147jIinjs5AeKLjln4DIxrkE9Fo1dLldhHCoa98wzsgPJWMvkhnREAEREAEREAEjlkC9ItizbUQnh6wfU/+HH4IF1HJPo6wC8SpM6baUXhicWtKXUNpdU7sCAQQCk80hfbQpynBgilnXHadXXrH2yA8LXOlGijaDCD6/PBzD9mrv/uBdcUiGfivU+/fcPuZasfi4rFAePICDff4eMHMCU8p++mxFUAkO2HHTrv49rts0/ZTnfDEiC1XpwqL1jRDcHr1kR9gdcHnZy3iKdwPt6pdR7cTntykMziHhafgneAc30/q3wQzE9Zu3mpXvumddvYVN7rsh6nTnPkdEp5mzlAtiIAIiMCEBDrbm+zlh79nhzDAJmJRN7hNeMMUf+RgyZS7IG2OQg0H/WSgnaT+nrjJYGRyopBTXhajVlNQwJyRT4yI6kVtJoorncwnhxjEy/zmD9kKRZscRDxx1b04xTAIL9yC6CF36P6i1lVVjiV2V1ZYPkKVubIe0wLzUMSRtany4ZRQhMrJYaH01BN89BKez9HU/cExBTKKbt2wr7c/mJ0qZn0qfArwCQooMuUQD8XsFFe3Gy7/OKmJxqfsTD3Pdyxtdopm8EMfxLlOhJ23R5FCiGiuJghPFNiqygpt46oyKy/Kc4Lg4Zo2i8a5mmGooXEOyXUJaiBccseddvkdd1mBhKdxSOm0CIiACIiACBybBDiRFmupt71PPGB7ID4NoNh4Bi7G9GB5XwhODIuLNzdTeEpA2IC4ERJvvHBDX8fbwnpOpZVVdu41t9rVb74Hx0ucn0WfsBelDw4/+7C9/NvvW2ekZVaEJ9fhIftTwlNb3AlPnGgdEmz8sbMd3qXvABoogh920nkX22Wvf4dtOvFU+KWopwonln3oR1R786Hd9upvf2C1rzyd6oN/4PRwj3lXqEmuqByNdbv3kMAiQzDd/f8V9M1df1Lf/XvgrfSn1x6/za58I4WnG1w92DGfM8snJTzNMmA1LwIiIAKdkWZ75Xc/tINP/wrCU8QNENmmwgFmcDCIvmG9J9YZGmC0EgcijEr8kx630kdj2xGMuEHkD/5m+BGEqM7epDVCYOlETSk6GNy8oORbXMToJ4Tw9iL6qBc2DHkfoQfhEitGvah1y8tsNT68hkXSWSOJ4eJUgNKF0lmbCjNLiKbi7BIH/BwIVBRoGI1FISyGVeRoUw+EpyDdMKhPxRmefAhZri4VBKgiFknPW+wKpbvaVIiscoXSXX0q9JNpiEMbiaW3oH/ka9bdB4cPEUytrFeFAptt+NAOhpQvrSiyzWsqrKok37HphPh2sLoN13tmnlS67fAR+7Vk+Sq7/PV32SW33gnhqTj8s45FQAREQAREQASOcQKMBo+3NUB4+qm9+uhPnAAy3GvJPiC235Xot6aWmBOevNA0JN7AaeI1YdGGwlM56lbuvP52u/ot77JSrNobbJgwRQbAoed+i4nZ76IvTSnRJvt2+xbp0wURTxCeID454ckLTvSTcUE4Soj30WMrLiuz0y+6EtFCd0O8OTHkS3Mus8daDr3sxLPql54a8o1572xtPuKpuRmlHej30m7fD3SC74V9YX+5sQ958KHXnbAdfbjHzrrsWrc4kPtxjv+S8DTHwPU4ERCBY49AItqCGamf2P6nfmGd0bZZGZgomhQVFUNkKXZiUy9WqeNKdT2YjaGgw4giJ0QhTW06QhQFpkGsixeB01GPMGVGF3FQo1DCjTsKVCxevjgnzxU79+KUuwB/UXDKxyxRYS7qOyEaaPWKMqusKEY7i2ArCnOj4PkAooj8YOmGzdQXrsjBFfsoPlHY4nOYEsgV8joRZUSxjdFZwWjLsGkKbvwePJ2F1p1oxZRAV18AxdFRmyqoT8VC6VwJMBfCFAulp2ezgrsXgV8Q3RRBgfQWCE6tqFkVQY2DHrBlP3PRfiUiuDatKrdlFYVu1RMKUZ2YHTxwBMXFpyA8LV2xGrNS77ALb34TIrYkPPl/P9qLgAiIgAiIgAjAtYF/0xlpgvD0M3sZqWqMvBnpc2WbE92pRILFxWMW7UDEE3yfiUQnPt8JTygfcMH1d0B4ugciTsWQWb2JmB1Gjafdv/mOi95iW7O5JVFOwglPjHjChz4kmQX9oPs4XLChLfRtS8rL7YxLrrWrkKa2GnWSwttAX6+1HnnFXnr4+3Zk1xOz/g74bK5qF+WqdhAAWezdi06+L8QYJhkIT/m2fuvJdjXEszMuvcZNjIb7MVfHEp7mirSeIwIicMwS6Opotb2P/9T2P/kzi0da3SCXbRgUnooRDlyC1UOYssaNwgtrM7GYdy8EEgpRvXBOeNwPoYbn+TsHLQ5THKwCISmlJrlWQn/hdD+iqhoj3daAQdtFNOGcv5qiENPkuDHH3G8UnArwVyFS3Sg65UGkycvLsWXLyqwCYo0LV4YD0IXoIApagT3+7vAebfpm0YaLtkK/Ed8EprQNK9dhQKYAxSLpQX0qCFCuj4GD4W7HX+xnIEbBZohNXKEvWLGPRSPxgRBFYYqrASZ6BqwtEhRIb01FN7HwOTfawLbKivORXldhK5cUOxGKhuIXFFfvdcITBbLAKfS0wv1KH7OtZSvXoLD4PXb+ja+DDRKe0nR0JAIiIAIiIAIiEAhPzajv9KCLtgnXrpwtOvSfuJhNQ1MgPNGnGfBijd+PeDiFJ65kd8ENr3cLphTDR/Vbb1ccwtMjqIFK4anWRSD532ZjTx+XwlNzaxyL3SDiiXVBcZIfJzrhobxm5FZSXuGihK6CaLNyw3HDfnbCU/Ue241yGtUvPp7y84ZdkvUvtDtC4Qkpj6y55ftAP9j3I/xQep158Gk3bjvF+ZanX3RV4D+HL5qjYwlPcwRajxEBETh2CfTEo66+E0Oio021EFZYHJsjBP8bY5SbBiof8RQWnnwzFDMoD/koIIpOFI1Yf6mnJxURhe++kLiLiGI9JZjm7/VtsZ0E6j3VYOBuQuQPQ37ZPAUYhvIWQKhJdcxFOFFwKoLIVJS3CLWcnCHOUcnFueUh4Yk8WKspgdXfaJvj41pOP3n0UZod+x8IUYgzwnFQKJ31n/yHQhQEKTyjD7UQyCLAgr+9pwH7ciBo5UJAc0JUMZbKRcHzVgzwkQiim8CKdrEbFJXchl1JYa5tQPTWmmWlSONLp+vRHq60x4inQHga3YORZxgltWzVWrsSIek7r7sddaqKg36NvFDfRUAEREAEREAEjkkCXDAlgYnMfYikfwmiRx8KdQd+0+zhoKvE8gEUnljjif7rkNiB39IeWdoGTvBVLl9pF974RhcxFF4whasMV7/4mBOeok1H5kx4YqQQxSem2pGZE55gsncF09YHR6UVEJ4uv96ueuPdtmL9pmE/s7ZWW80+vIPvQkR7NOX+jkVi2G0z+kLhqR2ToY0UnhjxBMP5xEBAG900vVXWTWV9qqvgW5524RWjL5qjMxKe5gi0HiMCInDsEuCMSKT+oNW9+oy1Vu91efld0VbjoEsBhA4ER42ZiFAUXrg8bSly0Rcvzp0QtpNMIIoEK8ZRjAkioihEMWWNEVG9sJkClVvNjjamBmiKLozliWCW5VAj6hsh9YxCVR7EmmJECOUhlY3iTQEEmCLUUyrBPh9RTuwfHRTOjrnrITythFhTXhZEPPECPMbNRnVjIE0/FyeHNmf50LexDzj8BkJYIESlCqWjGehO1gPhKYp6Up1I66Md7A9to46Ubj2IpsphrSr8xqLtgeCUvoLP4FaYnwPBqcQ2rCzHseeetiEtPE0eBs/WcyF0Ld14gp1+xc120lnnW2VlJVIoi1CrKt+t9seoMtcvXOv3tEObCIiACIiACIjAsUGAPklXR5sdePrXbtXkbqStzYXwxEVj6hujFsWiKvTO+Ex6PNiNubFe55IVK+2im99sV7zx7cOiuCmW1ex+0tnfDh+ZQtBsbrSRC/EEwlPMPc+LNuPZT3tKKyrtHKwEd+Wb77bla9YPM3EQC9a01R60V1Ag/SDqVfkVl4ddlOUvXMG5PdIJAbADWQIQntC+ew/o31gE6VtSeNp80hkQnu6xU8+/LMsWZd6chKfMWelKERABEZg2AQ5Gfd0JiE6N1tFUbZGGwxZtrLZOFIdMQITqgdPAlDAoPG4An6oINSQ8MdUOK8FNdaOIwYHLp+cFAhRT8yBCMUWPQhRT8yDcUBTqw+pxjXA8DjRELI6BvAjRTuXFBVYMIaYEolIxRJgCrEbHCB4KPBgn3WwMB3l+z6fwBLEmLDwFNrOWU55j4J7rxLDgmT5ia/jQOloMGt73YBh2EUpUmeAExXsHrQGzXSxI7jcnQKW+kAVrSC3KzXPpibR55GjO9MF8/FWJIuKb1lZaRWkB7qYt6WGf7cRRD+FgNWo8Qewa37GBAIb0yIKySqtcu9mWbN5ulSvXWRmcHQpP5agvUAZBsaSkBOmUxUgNzBsSofzKKnyW/7AbfJf8rk0EREAEREAERODoIsAxvjsesYPPPIQaSd+2rllauCZMjT5MHAur1EF4CiKe6OHhT9rtCV/ujnMoPK1aYxff8ia74vVvR8pX4dA19IlrX37KXn7ou9Zas3dOhKduCk8QbJoY8QTDJ7OfxlJ4Oveqm12q4FJEpIe3wYF++POHkO6IBYSe+Q3821RGQ/iiLB9TeGprjzvhiRFPxM93MN5roCdYUFhox528w6XanbzzkixblHlzEp4yZ6UrRUAERCArBLwIlcDysdHmGotShMIn3lrvlpQdJkLhiXQwJt8Y8VQIgaJ8WsJTuH0nVzjRIiUaQWgK0vOCguUUhLhqXgz1iw5BeKpv67QSCE2VqHNURsEJaXX8Q4HJC01BHYDUd/QnHwLV6hUVsDcd8UQbciCalaIP+fmFEOIg1vmUQApgFKFSUVkuIgp28RnDh9uJxRZ2awA1odrifSiSjtkiFDUP+puOePIFzDmLxOeER3MvOAX1qhZDbMu3VSgoziLlwZZ+VxR+hoqLjyM88dk5WHmveOkqq9q4zZZs2GIlWG44F8IXBSb/KcBsFSOfKDzxw++MgvK/02b/8QJUWJRKGaedCIiACIiACIjAAidAvzBYFe5h2/3rb7sJTDdJNov9oisaj3dbrROeMJkGB2Yy95TC09LVa7FK71vs8tfdZbnwd/zGulT1rzxjLz30HWtBge65iHiiz8dIIQpPntdkfSirrLJzr77FpQouQQ3O8MYJ4w5MIr+MlasPPP1L+Iz9Gfrs4VamduyFp/rGINVupBc8sjX6mRSejj/1LBe1dfK5F4+8ZM6+S3iaM9R6kAiIgAiMJkDnob+3C7n6EKGaatzMSSBCMRKqxTkWrpA1I6FwezBApsWNdIuLXKpdIDwFxcXTv/kjJ7H4L1Pa++gZHxHFyKceiEDtUeTo17daEgJRISOc8Iiw4OSPw8IT+5APgWoNinGXlRamInOCPjnhCVFbXJ3PPRMNkpFrBzNJ4UgsilCsB9XPTyoSi9e5UGf0Lujt6D7Txl7oSXXtXdaIApOsLcWLeSU/rFWVhzQ7piIGol8ySB+E6lSI9MEipA+yQDq3wsI8W8U0O+yDu9PvZrjw5IuLu9vwVyrKqRQMVm+0qk3brGLFeitEVFN+SnDy4hP3FJH4objkxSbuKT75D6/jxwtQXpjid20iIAIiIAIiIAJHCQH4RZykZHHuXb+6zzrbm4aElNnqIX23WEp4akeNp8Dnmfhp9D+WrVlvl9z2Frvs9jvdqsT+DgpPDXues5dRH6np4O45Ep6wMnNTFOl2aeHJ2zPWnp5eGSYDz7v2VghPd7t6VeHrGOHUgQnkV3/3Y7dydX8/VnwmqFncBpBx0IKIJ6Y8JiCkTfYe2IcCTFxuOf1suxJ92H72hbNo3cRNS3iamI9+FQEREIE5IxCIUN3G+k9OhGpEJFT9IRcJRRGquxPpeEh588JKMLb5AY7CU6GVTphqF4glM+2QayX1Vx8ikRrqm62tpS0Qf0JRTj7aye1hpv/OfrJ499rVo4UnrsjHPhQWlYyZKkYxh/ez5hRFMK5e5wQo2EEhjKmBfa4+VTo9j7zSW4oBdp09g3YYywI3w4FiWxy8cyEuFRUWYGU61IbCc3y9qmIITlyRr4CCE2zgzBz7UwTBac2qSswmjU5vdMITUu0OVLelUu2Cd0ULGOVUtHSlVa7fYlXrTrBiODZ8f2FRyQtIXnjidy8+hY/5O+/z13NP0YkRUvzwd20iIAIiIAIiIAJHD4EerApX/cKjtvuX91kHIubpk8zmxuY7UKKgtj5ItaMvNNlGf2TF2g12CUQnik+5KGHgt/5erJC893nUR/qeNex7fm6Ep+5AeGpExBN9vMk2unxlVUtt57W325VvfIdboS98DycoO1rqbM9jP7Z9v/85/NHJ63mG75/OMYuLU3iqa4haV4bCUyEWy9lyxrkQz+6xbWfunM5js3KPhKesYFQjIiACIpBdAhwQB/p6XPh0B5aZZRRUR8MRi7XWWby9Ebn9HTaI1TRc0e9ULlg+xIzSklKXajf5cDo9e0e6GYxAamxss9ZmCk/9qcgkn1KHVDUvRKE/YeGpqCjP1q1ZYuWMeIL9HP+Za0/hqaSkzIqKxxaeRlrtoqJwMmh70NWgCtLzWJsqWCGP4hjPBel5jGIKhCiua9cex6pzDR0WSdV7KoQgVgLhKQ8CVD4im4pRi6qEK/KlIpx8H9gvMi5Gqt3a1ZXG+3gm8GMC+umIJwpPWAEGP7KWUz76V7Zqo1Uita58xTorwjsrwFK3Y4lOXmAaEpxw/2LY5s9z76OcfFRUPqK1CosKnZDFlDxeo00EREAEREAERODoIcAFamp2PYGIp/91ZRsY8T2bG/2bDtR4qq2PINo9Mebk4Mjn52LBmRXrNtlld9zpCoyzfqbfKDw1HXgREU/ft/o9z8668ESnrQvCUx0jnjIWnhZZ+ZKldv71r7Mr3vA2HC/35rs9hac4arXueex+2/vEz+B3Br7esIuy/IXCUzNWla5DqQvWePJ+8HiPod9eiBINFJwYtUUB6rXaJDy9VuT1XBEQARHIkEAgQvVad6wdIb21Q+l4McyyJCLN1oUCk1w5jwJEMSKFFk9LaBgpKWVmHIWnpgYITy3t1ofc9iAljiJTqJg4vBV3PrVny5VLl9j2006CyJNj3ViZpacLgzXup3hCIaZonIinyaxyvUhFRfGZrhA6hCfWh2KB9KBgOVPzgkLpPbC/FgP4fszg9WEwrywpcnWbWLOqBFFOwwukh/qBvnCwX7J8hW07ZZstTva6FWYYOp4WA1M1ng6juDhW0VuMmb7CqpVWsf4Eq1x3vKvlxCinAqbLQSDykUvce6HJi0l+HxaceOw//nqKV4xyYruMeuL5yZySyZjqdxEQAREQAREQgflFwBXnfun3thupdpHGI4gAD0d3Z99WCk8xCE81UxKecm3Vhs0Qnu6yC29+o/NJvGUDiA5qPrQbhbm/b3UvP4OVh2k/HjJbG4pSMUKoDrWRmlozWwVwMfy8iqXL7YIbXmeXozh6WdWSYdZxIrOzrcn2PPGA7X38AevFSn2zLQCmhSdEPHX3TurjBcJTiZ141vlItXsnUu7OGdaHufwi4WkuaetZIiACIjBTAhj5KTJxNZMYIqEiqRXyYhCkulAnKol6Uamwm4yeNExuGvYlfPu4P7iaS02MeGqJBBFPFJwo+FBk8h98d0IU/gqifhbb2uO32ZVv+BOrWlKBVf4Q0eVW+Kt34k0OHI9CrnySQRh32Mrxjl0zTghDal4/P/2p9LygWHoHlgc+UN9u7R1dVoWV+coLUCAdaXXsdbCSXqg/8IvYL/ZjMQSiTSedjpVa7rKcRVjZpP6Qc/4SqLWQgJjW393lnLSDSLXrTkLIQg2nCkY5rVwLca3M1XLyAhEFIx+55MSkVGSTE5wWBfWd3DGinbj31/KY13vRyotObI+/aRMBERABERABETj6CLiIof0v2quP/NCaD78C0YOr5wa1KemjZHtjk7HO3pTw1Dmp4EERial1qzYeZxffdqftvO72oQkx2jaAqP1I3QGkqP3Mqnc9bt2JTkzcoeYmHkSfMesilBOeUhFPLVMQnpatsPOuv8Muve2tVrFk2bAJPXLmpPDh5x62vegHV67uh49O/SyIgs/+e3DCExb1CVLtMhGeUBYCE7rbzrrALn392+wEFBnPhd/4WkxKSnjiv2ttIiACIrAgCUAQgYjSE4+64oZNB3ZZ/e4nrDva5oQRDnqTbeNLSqE7JxCA+voGrLmpPYh4cql2gTAzJDw5sSkQo7xgswgD3sbtp9vt7/24bdh6MlIGe10h9WgjiqvX7bdo7V7riTQ5pySDLoQMneTQdTYQlKgqBYXSBxEJ1W9tERRqrGuxRQN9WPMuiGxyaYKYgaPdCIZyex+5RWcjFyltWzCQ3/7+T1jV8pXW2xVDKmQD0iKrnQgVxQxkU32d7a+BCFW01MrWHmelVcuGUuCYBjcyvc4LSdzzQ8fAH1NgCh/77yOjnChC8b7XwqmY5A3oZxEQAREQAREQgSwQYGHrLtT/bD74ElaFe9XVBu1E2peb+OrhgiZehOLDJvcHJzOJLVB4qq2LWBsWlpnYxwhKJxSUVdiK47bbieddZltR3LqiosKtzMtJN6bhDXQnrB1+X9PBXfCdjiB6qMHVOe1BGuHAYH8g4DjTZ24/63h290B4QlHuxkmFJ0a1YyGZomLU4TzOtp5zKSKGdtrSZctRh5RR+UVDtTWT8BuZjcC0wXYIabFmZCNEmyFIRd1EMf3FbIpQXNWuxaXascYThCc3TTr+28uBr1q6dIVtOPUc2473sH7z8VhRusy9B0bG+4nM8PsMH4/f8tR/kfA0dWa6QwREQATmHQE6IG3Ve233L74F8WYfxBws6ToHVjKCqKkxYq2tSLXD6nBemElHO40WbJjjv+nkHXb7vR+D8HSK+Zx/Ds5dHa1W+8ffWs0fH8KKLeMVf8xILsus9ymBpiuBgplH6i0WiyFcPRCeaM+o6K3UOeyc8HTiORfZbe/7c6vCErt+oOaMHW1n3n9rQy2WHm63SPeg9fCd4EYO8mHRyQ/6Xkjy4pIXntguj/m7v4Z73kfRiQ4cP76ek7cjMwC6SgREQAREQAREYGESgJ+CMgXO5+DEFya8IvUHEUleg5XuGp0I1ReKhKJjmMmk5Fgs6PdMHvGEi+Cz5OQWWDHqIVWitEAVFlEpg/BRAsGmvLzciR4UPgIBpxjlBlAjExOQ3bFWi6OERAcW1ulAND+jh1wpBqzeN4A+BrbTMjxjWhtT7QLhqWkS4Yl+aUF5lVVgwrBqA+txrrbSsrTt3v4SrETsRDT4ZMnkgPUmOizB99B0xL2LeEqE6oqxJAYKj3Myln8Ic5pbkGqXCGo8jSs8saYohbMSK12+DjVFt1rVmk1WWrEE/Sh174Dvgu/A94E+JP3KsXxQmpoN31LC0zRfum4TAREQgflEgAUOOdOy68FvQIB6xUVCzWBcy7hrTnhqovAUQdodhCeMpZhjCwQofHFRTqm9j3hirSOG+t5278dt/ZbtQ8ITH9oLwabuxUftwBP3I50wOm33YuIOpIQrr18x/JrCU02jE56ceOZtxn4oegtAA2ENbg+O81DM/aSdl9lt7/1/WGJ31ZiDMvvc091t0SgKmEfasY9aN76z9hS3sJDkjzm4e7HJi09eeOLeC05h0Un1nCZ+4/pVBERABERABI5uAmkRipFDFG8iiCKKUsRpbXQTe6xBRH/RCR/w16YiQtGnnFh4YpQTxI5iiEqrNlgVSgtUrt5oRVipOA9+X15e7pD/Qp+Fgg0jh/gpSE2eMQUMCo31dkYs0YbJwOZqCFHVluCiOq4eaNwJbeiA8w+nJuBMJjwFUU65hcVWsmy1VW6AWLN2s6vH6SODvP/F7xRqaHsxCndzcZ98LBLjJhXR10XwhPux6mBXtMm9h2jjIet0IlSLdblIKIpQ9JYpQvFfpfsro3+eYeGpG8ITI7lGbjmYlCyAyBQIZ1utfNkqLDpT7PizD/ywD/z4d+AnMHnOR+PzOu+bhv1R76eOfO5k3yU8TUZIv4uACIjAAiDAkGrWGHrx59+w1kMvoY5Rb+BYzJrtwUDXjyinpuYOCE8ozs2IJ4yg7gPBhjM74e885gCbh0FtC0Kub4fwxFpPi3PSq5z0YqCuxfLA+7A0LVMIOShPbRs9AE9+P5yRLqzUUtNkcUQ8BSl26X74PjgBCjWe6Ojwk486VCdfcIUTniowmzfZbBDFJopO8XjcOjs78cwu68HKe6w55Qfx8J6DfPjDwZ8fOgR0bugk8MPv/r7J+6orREAEREAEREAEjnYCg/A56FNxJWSKUNH6I9hzdeR6t2IyV8Wj70jHjL7ZZP4WrxlXeILrlZMLEaNyWbCACiKdmN5VWFjk6ll6wcYLGd6foY/Dc/73QAyBiAM/kal4XoTqiiB6C3Z3ttZCREM6Hmqadnd2BCUZUpZPLkLB1/Or2rV0uD6n/w2wbid8q9JKK1uz2ZZs3GLly9e61eC8EOPtdH0IrTDsvqd8M3+tE6JcH+DfIhKqH6vd9SKi34tprMsaRKS147dwbS5aNLHfS+GppT1htVjVbrjw5NMDS6xk+RoIZ1usAlFOJYjccoIYfMVwH3jsfczweS86Be8iSMUb2Uf//tL8MjuS8JQZJ10lAiIgAvOaAAfcKMKTd/38m8gzfwHFszGbQi9h1jYvPGFVOwhPbW2xtPDkBKeghpIXbXAqsAd7Ck9bsZwrazyt2bx12Cp8fVwe+MXHbc/vvg/hKTKpIzS17o0vSnV1oW5BLYUnzKbRfnxcXadUjSfXj1Rh8UBAS2KGrthOvfgqu+09H3NL7E4mPHlb+V4oQlF48gIUj/v6+vDcwSERiQ4BB/ewYxCITpwlDFLrvOPg29ZeBERABERABERABMIEWI6Bq+B1YvETLuYSbTgUpIJRxIm2YmVh+j4s7M3/gsm18P08Hlt4CqKccouRsoWUripECVWs2WjFqO3EFXu9iOGFDS9YOP/Gizd+H5pc89cx5S0PNYryIZrkQYca7MHEHQSoSMNh94m3UERDPSWIUIMo6k0bA/udxSO6EBaefHHxVJQTJhKLl66CaLbFKpFeV1K5xEVhueeGBBtvl/fPwt/9Od9X75+xwHpBYRAdlQ8xrb+nE31odJFo7EcHorr4PQFhyqdFsiO+L8M7schNjg7VeOruwc+Bb5vD50BkonBG0clFORWXDL2HsF1j2R0+x2O+O+5zMTm8GAvb8Ht4wpPtTXWT8DRVYrpeBERABOYhAYoZnNHa9eA3rWHvc9brCktO3dDxpZmRbWF0x8YopyHhCUv5OlHGCzROgAoih2gfB1FueQhH3rpjp92BiKfVm0+AsAJvIrW55YF3/d5eeeg7SLULiqTTEXIbUtBma+vqwhK7KeGJEU+B6BSK2ILxFKPYDy+mFcLROuPSa+3Wd/8ZlthdOmnE00jbXVsQmhj1RAGKkVDhNDwvOHHvnTeGRHPgD2YDgyLiI9vVdxEQAREQAREQAREYi4AXobgCb7S5xglRMew725udiONTweh7BSJO4ITRh4t19qVWtYvDd0MtpzxEX2PRFCd2cAGVJStdlNBI0ckLGWG/xgs1fu+FD7/neYob9H98OhiPuXFFPwpmsdY6Z7+rCQURjSJUooNRRGMVV2dx8YFUcXFGPCURpZVn+eWIckJqYMW6ExDltMatOlwAP9X7XV6wCdvlbR6599eE92zHCzb5iFbPQb9IlhFpvh5okBZ5OChMjsV1nBiI0hMDSDuk80z2fBcUmeijMuKpDhFPjNZfRFGoqNSKkR5Yse54q1i9yYohQBVC7PIRWL4P3NO2sN3+2J/333mtP2YffKS99z/521Q3CU9TJabrRUAERGCeEuiA47DrwW9Z/StPo65Qwg2qY6R+Z9X6vl4KTzG3Klw/BlHoKEOpdl6g8aJTMGQaUtQKbOtZ59sd74HwtOl4VwDRG9WHkOO6l56yl399nwsF570z2cJS1UQtOeGprhkRT1xJJajrFAhDqWOc8/3xAlRRabmdefl1dsu7PgLhaQnMDD8tc6v5HEZAJRKYjUyl4DH9juc5sHPw54AfFp14PtMIq8wt0ZUiIAIiIAIiIALHCgG3ui9FnFi7S2FjUWxG4TAVLBFpxvlUUWz4I7y2I95rNRA8orFuyy8pt5KV6wLBZsU6K0LxbfoqFJ28OOEFj0DAoOgxvIRAcD4oI+CFD78fKXbwO68Pb85/QqRTT2c0iOZiXav6Q85+n8rGCc1ghT8LUu0ao9bUGrOcguIhsaZ8NaK0KijWIJo8FKnFZ/qIH28XbfAff87vw2KN9938ZKG3f7TvFohQrL+VwCqFjOJyUWkoFB/DMVcuDNIKWc8JohsW9Wlu68TCNaitilnSgnKsmswoJ4hOpUsp/KHgOd7DSNGJNno7vf1+H/4tfMw+0G4vnPGYv0+3vIOEJ/cK9ZcIiIAILHwCMawGsuuX/2M1u5/ALAoGWjc7Mrv9YkHxRghP7ZFOrAaHQoleoPF7OCv4z21DwhMG9hPPvtCtardqw2YMYGlHgrNY9a/8wXb94n9QTLLJiS8TCUaT9S5TKSjBiKc6rKgSD4SnsMjkjl0ZhEB8Yq0ndoqh5GdfeaPdfM+H3Eohk9ky2e906np7e10KHiOfeMzBnc6DF5046E93wJ/s+fpdBERABERABETg2CTgRZzuOEWoQPwIUsFqrQv+WCeKe7e2dVhtc6d1LyoKomuYlla1PBBsUmJHWPCgsDEkZMDXc0LHCPHJ/869F0JG+j0ZiR3wy7j6XQ9WlmPqGidjoxDRokxla0MqW7TNohHY34jFXnpzUAB9o+tDGVLsCrE6HQUnCmd8thdcvG2+H/S//LG31dsd3ofFGs+D92ayUSRjxFbCR3ShQHwEqZGBGAhhqiMCvztqjZFeW1yGmlqM1Fq9AT5p5bD3QBvYD368bd7m8N7/xn34mPfR9rDoxPsy7cdYfZXwNBYVnRMBERCBBUiAjsKuX91nR1CcuxshunQiphuFM7L7442XvYh4asSytBEKT5iFCUSadHSQMwGNefGIwy5XL9l+3sV2+59+1Fasp/CUHowHUJuqfs+zrkg6+8M++HtH2pTN76zxVFfXZvHOhEup88ITtDRng6v7BFt4PuBqKNhYYededYvd+M4PWklFZVbMofjED+s9+ZpPdB68A0FWYV5ZeagaEQEREAEREAEREAFPAL7OQH8fIm0iLhKKK8u11R+2htpqq0bEUCKnzIqWrrZirFjnopycYFOQSk9Lix1eyPBCB/0Xf+x/CwseXuzwk20UPqbn9wRRRKxdFazwV+tqWjXVHrEjtc3W1g+RaQnsR5odo4NcpBP23t+iTbSFtno7w7aHz/vffT/YRth+np+u30Z/06UVQvTrQBQahTS+h5qaOquD8ITl96yIwh9WrGNqnY+uou3+4+3z3Efuvd3hPrEPXnAKC2fT7Yf/ZyXhyZPQXgREQAQWOAGu9LHr19+26ucfsa6EL5w4u53q6xu0hqaOoYgnL9gg4CkQaLgPmeCEJ9QpOuX8y1xtpOVrNwwbkAcQMt2w94/2ws//y2JNtRB6uOxvqIFZOnSpdvVt1hlPoL4TBSYWR08LaP7YCWH4jVpZKcSmc6+51W54+wecCJVN04LnBCKXd7pmOuBn0z61JQIiIAIiIAIicAwQoAjFSCIU8I62tSBNrd3aOlCXEhN1nCCjb+IFm4nEDl43nuhB8YP3UsTyggfb5PXZ2NwKf91xi7W3WktrqzVjsjQG+3sQXc6Nz6bAErY/LNiMZbsXavx1vg0vOnn7s+W70S8cQFYAa1i1teI9tGPSF+UhElicZgDlGWhHuA+0x9vmuft++L3/nXv/YRv+PXDPdrLVBwlP2fjXrDZEQAREYB4QiCOUeDeKch957mHr6pwb4akXqXYNCFtuwyA+4IqLp2o8US0K/htGhsJTUXGxnXLBlRCePmJLV68dNqBxhq1p/wv2/E//0yLIb6ezMBcbhadaRDx1dnanhCeIThCeONCHo7jQpUBJQ0fKUQ/g3Gtvsxve9j7MmlXMhZl6hgiIgAiIgAiIgAi8JgSc+AG/rAuCTayjwzrwYW1KLpLCaG1u44kc/nx4n4MV03Kx0htFGoocFG28eEKxI1uCRxjWAOykvbQ/GkVtqJT9FNHC9ns7vUjD7+FjL9RwT/tpN+1nP/h9tuynjXwPvb19sD3u3kEsFnNlGnykvLeTtnk7xuoPf+d53wfa7YU/9sff78Bk4S8JT1mAqCZEQAREYD4Q4DK5Lz/8fTv07G8sEY8GEUezbBhT7eoQdu1rPPlIp5TuNOrpTnhCLv1pF12FotwftiUr1wxzLAaxgkfTgd32xwe+bu11ByE8ocj2qFayf4KpdrX1EetMdAeRTr5IOiKuhqKd+NiUmMaIp3Ist7vz+jvsuj95j6v3lH2r1KIIiIAIiIAIiIAIzD8CFD+4EAprUlK84YfHFD+4YAp/Hyl6ePGDex9dFBY7KNpQ7ODGe2dz8yIa62l6+7nIC7+H7acNYbvDYg2PR0YIedFpNm0Pt+3LM/gFarjne+C78WKgF6LC/eCx70teHqOcslvPKWyjP5bw5EloLwIiIAILnEAi0mKvPPojO/DUg5aIzZ3wRMGGwlNfKkJoPNGJeOlGsCbAGZdcjaLcH7aqFauGUafQ1HzoJXvu/v+wtpp9Lnx42AUz+TKeDwMxKUHhqQF1CyA8cVU7TtzRKeGg7eo64bnhfjnhqWqpXXDj6+2at74LfVLE00xeje4VAREQAREQARFYmAS8+DFShKKAwy0seHixg4INP+EIG14324LTWITDIlpYwAkLUGGhhn3wqXXefi+avRb2s09hIY198B8KaXw/I8Un9oGffIpOqfpQsx2tJeFprH99OicCIiACC5AAV8DY+/j9tu/3P8PqI+1uEJrtbvT09iNFLeJS7fopPPGBqaigsZ5NwaaktNx2XHqt3XT3h6xy+cphlw0ODljr4Vft2fu/ai3Yc8bGNTjsqvCX8dSk8DWTH1N4qqtHyHWix6XaBaJTKs0upDi5/qE59qNiyTK78KY32VVvfieEp/LJH6IrREAEREAEREAEROAoJUCBg34bRY94PD4s/csLNxQ7fJTTXKWmZYqb9lNsooDm09d8BJQXz7z9FM18PScev1ai2Vh9Yz+YTshILr4HHnsRzb8HCmcj3wP7RoFqtsQzCU9jvS2dEwEREIEFSKALq15QdNoD8akTy8ZSPJntjcJTTW3EWlnjiXl22CZ6qhOeysrtzMuut5uwGlzFshXDTExisGyt3mPP/oTC0yvWj5DtlJw17Lpsf+lMIOIJAhoFKFdcnFFP4EeGId1p6LHsR9XS5XbRLW+xy9/wdhfFNfSjDkRABERABERABETgGCQwMvKmC8WvfdQNRY+RYocvXj1bYsdUX0Ew8RisLuyjhnwNK9ro7feRTvw+m2LNVO3313sRkLazHz4Nkr+7SKdQtNlcRWtJePJvR3sREAERWOAEuuMR2//kg/bqIz+yOKKf5kp4qq5tDwlPE0cgUbApRSHus6+8ya5HUe4KiDfhLYmaSm01+53w1Hxw95wJT/HOXqtxwhMKZEJpGquuU9hOJzxBNLvktjvtsjvusqLS0vDPOhYBERABERABERCBY5ZAWPjwokdYuAmLHfNFdAq/LNrvI4conrF2VRKTknn5QQHucFpa+L75dOxFNAp/FKB85BMFwLBwNlfRWhKe5tO/DtkiAiIgAjMg0NMZtQN/+JW99NvvWyfqPc2F8NSNiCcnPLV3OsEmqOI0fico2JRVVNo5V91i1971HqSrjRSekhapPwjh6WvWeOAF68dgORf9iMd77Ehdu4t4mkx0Yu/YjyXLV9mlEJ0uue0tVlQi4Wn8t65fREAEREAEREAEjjUCXvhgmpdP9WK0DaOc5krsmClzik+03Rfr9vb7tLSZtj8X93sRjX1gXyj08R3MdbSZhKe5eNt6hgiIgAjMAYGeRAdWtHvIdv/mOxZvb559wQYD15Dw1BbPXHiqrLLzrrkNRbnfbeWokzRsQ7RRpPGIW9Wufu+z1ocZmrkQnmIQng7XtAXCE9PraBT+Gi9tkMLT0hWrXZrdRTe/0QqLJTwNe4/6IgIiIAIiIAIiIAIhAmF/bj5GOYVMHfPQ278Qbfcd8n3g97nuh4Qn/xa0FwEREIEFTqC3K26H//hb2/3rb1ustRFCEDs0nnSShc5OU3gqx2pw5193O4py32NlOB65RZuq7fmf/ZfVvfwH6+3pnhPhqSPWHQhP3YywAjV+RhoW+k7hadnKNXbFG9/pVrYrLC4J/apDERABERABERABERABERABT0DCkyehvQiIgAgscAL9EGka9v3R9jzyQ2ut2We93Qnkow864WZ2RKhFxuLiR1AbqbUtlnHEU3nVMjvn2tvs0tvvRLraSlfkMDzrEmuutRd+/g2r2f175KN3zZnwdKi61RLdyOGfRHTiPxMnPK1a68QzimgFEp4W+P96ZL4IiIAIiIAIiIAIiMBsEZDwNFtk1a4IiIAIzDGB5OCAdXWg0PeRV62tdr9Fm45YZ2u9dba3WA+iofg7Q2yzJ0JReBqwagpP7TGsajeIHiMUaJyNv+QVlVjV+uPtuDMvtC2nn2PLV6ywUhTmLi4uNl+oMdHeaLt+9b9W/cJj1kPxjErQLG/RWI8dOtJiiZ5AeJrscezL8tXr7Jo7323nXnOrFRQVT3aLfhcBERABERABERABERCBY5KAhKdj8rWr0yIgAkczAUY59UGwSUSaraOlxqKomRRtOGJxiFDxtibrScSGRChKOtMXdgLhyUU8QXhi8cKxhaekLc7JtcKKpVa5/gSr2rjVypautCJECZWUlDjhqby83O1LUKQ72ROzg0/82Op2P269WEkkVXFpVl8ZhaeDFJ4Q8ZTJRuFpxZr1dt1d99pZV94o4SkTaLpGBERABERABERABETgmCQg4emYfO3qtAiIwLFCIJkcNKbgJaKt1tFcY5GGQ06IYiRUvK3RejopGAWRUBSgpiJCMT2uGxFPR2qDiKexhKdFiIDKLSqy0hVrrXLjNqtcs9mKyyoR3ZQ/tKIGV9XIy8uz/Px8K8K1OQPd1rL7t9a672ln+1y8qyiKizvhqWsKwtPaDXb9299nZ15+vRUUFs2FmXqGCIiACIiACIiACIiACCw4AhKeFtwrk8EiIAIiMD0CFJX6e7utCyJUrKUuiIRCNFS8pdZiEKG641EbHOh34lMmIpQXnlyqHWo8DU+1S0c5la89zqo2bLHSZausEClpBRCYKDT5pVy5JG36k2vJvoRF9z5h0SHhCXFZLKo0a9si64DwdAART11dKC6ewXNcxNO6DXbjOz5oOy65xvIhmGkTAREQAREQAREQAREQAREYTUDC02gmOiMCIiACRz0BCksDfT2uJlS8lSJUNdLxDkOQqsGKeA3WFaMIxXpHQRQUdtiGSzLjCU8UZXILi61k+RpEOW218jWbrMRFORUiqinPiU4UntJiUyA8LV682J2zwT7ratxvHUd2WU+k0fqQGjgAwYwphG7LugYVCE9Bql2wql3woPH+hqiWm2crN51gF956p510zoVWXl7hIrYoppGL/4zXgs6LgAiIgAiIgAiIgAiIwLFCQMLTsfKm1U8REAERGI8ARah+iD2xdtSB8iIUIqGQmhdra7BELILfeyD8DBehvPAUTrVjLaeC8iorW3Ocq+dUxign1HIqLCgYEpxGik5ecOLefRjdNNhv/YmI9cVRGB3iU3d7g3V3tFgvorKcCIUUQopi3Px+vO5Nft5HPLVaVzf6OVxfG3b7UOrgynW2bPNJtvqEk2zF6rVWVVUF8anc1axiumBhYaGL6PJ9YiPk5bfwsT+nvQiIgAiIgAiIgAiIgAgcjQQkPB2Nb1V9EgEREIHpEnAiVD9qP0UQ+VRvHU3VqAuFSKimVCQUVs1jpBRrRw3iWl/jqa09bovy8q14+WqrWL/VKhDlFNRyKnCr1bF+k0+vY6QTI4O498JMeO/P5yCqKGcxhKX+XohQUeuNtVpvtMm6IhDD2rkPVusbHBjARRCi0OfpiVAp4akawlPXeMJTkDpYULHEKtcdb0tQr6ps6WrLLwwENa7Ix5X5+GHBdH4oQI3st+8b+xsWn/hdmwiIgAiIgAiIgAiIgAgcjQQkPB2Nb1V9EgEREIEsEWDNp+7OKCKhGizG4uT1FKGqnSjlCpbH4na4Fr/351jJyo0QnU6wMohPXLGOYgyFl7HEl7AAM6bolKr7tDi1z4MIVYA0vZxFiM7qjkF4anSiWAdW64shSqsTQlR3ZwfSA8MiFCFMEL40xIjCU29Q42mMiCeXOojaVCXLUSB9w1arXLvZSsor0S+KTrlDtarCkVzsM/vPcwEDzyKobcX+hz+8LixEDZmmAxEQAREQOGe5rwAAIitJREFUAREQAREQARFY4AQkPC3wFyjzRUAERGCuCHD1ux6IO50oRN7RjEgoiFDNtUdsf3WTdQwisqlqtRVXVCHNjKlmQaQTBRV+fISTF5y4p9DCjxeevBDD7+Fj3s/ooSCCqAC/MTooaX09XalC6fUWbToS1KhqpgiF1DwnQqFQOupCBZFQpDRahAqS3xZZdEzhKRXlhNTBoED6VnOpg0UlEJPCtaooPgVCEvs5sj/sS5gDr/E8KEoxLY8f3qdNBERABERABERABERABI42AhKejrY3qv6IgAiIwBwQSFKESsQt1t5sTS1t1hpLWCzWad3dKAKOFDwKLYz4CYssFGAoroTFpvDxWIKTF50ozFCk8feHu8jnDa3Wl0oPjDISCqv1xSGSdaFGlSuUzhpV/OP0p0CEGk94clFOENCKlzF1cAtSBxHlhDQ7CmpeROLeC0hhoSzcD3/e7/kbP7yP97NfFNTIiue1iYAIiIAIiIAIiIAIiMDRRkDC09H2RtUfERABEZhjAoOIKurp6YHwFLNoFGl38bgToPr7+50lXojxEU4jxSYvxnhhyotVFGN8NBBFGn//RN2jCJVera/BrdYXaTjoRChGQnG1PlejKiVC+SCojnifHahutgRqPC2CAJRfWhkUSN+A1EHUcnIF0iE6UfzyolFYdPJ98H31ey84+b75fTjSicc8z/5pEwEREAEREAEREAEREIGjjYCEp6Ptjao/IiACIvAaEhhAjSVGPSUSiaEPRSme94W/KcqMFJ9yFiMaCil0FGAoxFB08pFAFHgyEZ1GdjsQoXqtO87V+hpQEwo1qhpRo6oZkVD43tXRZv0olI4q6RaJ9dj+I1g1b3CRFS1dZRXrtlj5mo0uyqmgoBD2pGs2eWHMi0h+Hxaf/HEuVvnLQRqeF6K8aOUFNfbV8xhpv76LgAiIgAiIgAiIgAiIwNFAQMLT0fAW1QcREAERmGcEXPobIp68CNXZ2emEKB8FRSHJi01DIg0EJh8JFNRzCqKLshEJ5ESo/j7UqIpaZ2ujRV2h9EOuYDpFqIb6RjtQ32GLy1e61LoypNgVYmW6QghgFMFol0+to3jkhSRv+3h7fy1/96l1FJ3YZqZRXPPs1cocERABERABERABERABEZgSAQlPU8Kli0VABERABKZCwAk+qSgopuIxEqq3t9dFQIXFGgo7/FBwojBDUWbW0s+Yjpdara+zrclFQDXUHrHDDRFLWKFZXlCbyqf6hUUn2jQywmlk9Bb75QUnfz2/s18+isv3LRui2lTeh64VAREQAREQAREQAREQgbkmIOFpronreSIgAiJwDBJgHai+vr6h9DtGQvGci3yCmONFGe4p9PD8XIkyToRKdFq0I2btkQ7UqYoYI7QYnUUbKBrx40UkCks8P9ae53idF564D0c6sW88N1d9Owb/qanLIiACIiACIiACIiAC84yAhKd59kJkjgiIgAgcrQR89BMjnrq6ulxBcopPFGZ8JBCPKd68VhtrUTEqi8KT//gaVbSJgpH/hIUnLzhxzw/FJX4oNFFM84Kav+e16p+eKwIiIAIiIAIiIAIiIAJzTUDC01wT1/NEQARE4BgnQLGJ0USMgKIY5SOE5lMkEO2ijeEaVTymzRSnuI2MeqL9XoDisRecuH+tBbVj/J+cui8CIiACIiACIiACIvAaEpDw9BrC16NFQARE4FglQGFn5DZf088oNPkoLV8k3QtQPsIpLDiFU+vCRcRH9lffRUAEREAEREAEREAEROBYICDh6Vh4y+qjCIiACIjAjAhQKGOkFtPuvPjkU/CQfGeLc4L0OqbW+QLpquc0I+S6WQREQAREQAREQARE4CghIOHpKHmR6oYIiIAIiMDsE/Bpgj4Fj+ITU/IY8UShqbi4WPWcZv816AkiIAIiIAIiIAIiIAILiICEpwX0smSqCIiACIjAa0/ARz8x3Y7Ck69VReHJp9ZRiJqvqYOvPUFZIAIiIAIiIAIiIAIicCwRkPB0LL1t9VUEREAERCBrBLwAxSgoHvt6T37Vu6w9SA2JgAiIgAiIgAiIgAiIwAImIOFpAb88mS4CIiACIiACIiACIiACIiACIiACIiAC85mAhKf5/HZkmwiIgAiIgAiIgAiIgAiIgAiIgAiIgAgsYAISnhbwy5PpIiACIiACIiACIiACIiACIiACIiACIjCfCUh4ms9vR7aJgAiIgAiIgAiIgAiIgAiIgAiIgAiIwAImIOFpAb88mS4CIiACIiACIiACIiACIiACIiACIiAC85mAhKf5/HZkmwiIgAiIgAiIgAiIgAiIgAiIgAiIgAgsYAISnhbwy5PpIiACIiACIiACIiACIiACIiACIiACIjCfCUh4ms9vR7aJgAiIgAiIgAiIgAiIgAiIgAiIgAiIwAImIOFpAb88mS4CIiACIiACIiACIiACIiACIiACIiAC85mAhKf5/HZkmwiIgAiIgAiIgAiIgAiIgAiIgAiIgAgsYAISnhbwy5PpIiACIiACIiACIiACIiACIiACIiACIjCfCUh4ms9vR7aJgAiIgAiIgAiIgAiIgAiIgAiIgAiIwAImIOFpAb88mS4CIiACIiACIiACIiACIiACIiACIiAC85mAhKf5/HZkmwiIgAiIgAiIgAiIgAiIgAiIgAiIgAgsYAISnhbwy5PpIiACIiACIiACIiACIiACIiACIiACIjCfCUh4ms9vR7aJgAiIgAiIgAiIgAiIgAiIgAiIgAiIwAImIOFpAb88mS4CIiACIiACIiACIiACIiACIiACIiAC85mAhKf5/HZkmwiIgAiIgAiIgAiIgAiIgAiIgAiIgAgsYAISnhbwy5PpIiACIiACIiACIiACIiACIiACIiACIjCfCUh4ms9vR7aJgAiIgAiIgAiIgAiIgAiIgAiIgAiIwAImIOFpAb88mS4CIiACIiACIiACIiACIiACIiACIiAC85mAhKf5/HZkmwiIgAiIgAiIgAiIgAiIgAiIgAiIgAgsYAISnhbwy5PpIiACIiACIiACIiACIiACIiACIiACIjCfCUh4ms9vR7aJgAiIgAiIgAiIgAiIgAiIgAiIgAiIwAImIOFpAb88mS4CIiACIiACIiACIiACIiACIiACIiAC85mAhKf5/HZkmwiIgAiIgAiIgAiIgAiIgAiIgAiIgAgsYAISnhbwy5PpIiACIiACIiACIiACIiACIiACIiACIjCfCUh4ms9vR7aJgAiIgAiIgAiIgAiIgAiIgAiIgAiIwAImIOFpAb88mS4CIiACIiACIiACIiACIiACIiACIiAC85mAhKf5/HZk21FBIJlMGj+LFy+ecX+y2daMjUk1MDg46I6y0b+RNrFt9jknJ2fkT1P+ns22pvxw3SACIiACIiACIiACMyQwlh/Ic97HoS82HX9srHZnaOqMb5+P/qXn5PeLFi2y8GfGnVYDInAUE5DwdBS/XHXttSfQ399ve/futWeeecbe/OY3W25u7oyMOnz4sP32t7+1a6+91lasWOEGuxk1OMObm5ubnT3FxcV2ww03zLC19O10NmKxmD322GO2b98++9CHPpT+cYpH2Wxrio/W5SIgAiIgAiIgAiKQFQIjfUoKHj09PXbo0CF74IEH7Omnn7bLLrvM3vve9075efIvJ0fW19dndXV1zjd99tln7ciRI7Z27Vo766yz7Pzzz7fNmzdPS/Sb/Mm6QgSODgISno6O96hezEMCHR0ddv/999t3vvMd5wRcc801M7YyEom49n784x/bxz72Mbv44otf00HuySeftHvuuce2bt1q//u//2sFBQUz6qMXiSiuff7zn3eD+/XXX28/+tGPptxuNtua8sN1gwiIgAiIgAiIgAhkicBIn/LEE0+0L3/5y/bTn/7Udu/ebQMDA04EoW/44Q9/eMpPlX85PjJGN5HP9773Pfurv/orq62tHXYxBcCNGzfan/3Zn9ndd99tJSUlw37XFxEQgRQB/I9JmwiIQJYJNDQ0JD/96U8nL7/88iRmoLLaeiKRSELMcm3/8Ic/TMLZyGr7mTbW3t6e/MIXvpDE/ylJbt++PQnnJ9NbR10HkSgJp8q1cfXVVycRJu7aRYRY8pZbbhl1/UQnstnWRM/RbyIgAiIgAiIgAiIw2wTG8inj8Xjyj3/8Y/Jf/uVfkuvXr3c+E6Jvkpi0m7Y58i/HRodosOQHPvCBZF5envvk5+cn+aGP6v1V+sLl5eXJe++9N4kotLEb0lkROMYJKOJJEqQIZJlAU1OTffWrX3VROv/4j/9oO3fuzPITzOAcGEQng8Nhn/jEJ4xRQZxxmctt165dLgXuoYcestLSUpdK+JWvfGVadhw4cMC+/vWvO/OZtsfoqRdffNGlJjKFbyoRT9lsay556lkiIAIiIAIiIAIiECYwmU+5f/9++9SnPmXf+ta3ZhTx5J8p/9KTCPbRaNS+8Y1vuEin6667zvm9jDZj2t1zzz3nshC++c1vOr+cd2zatMn+4i/+wmUDDG9J30RABFi4V5sIiECWCLS1tbnZJuR5Jz/72c9mqdWxm2lsbEzC2Uiee+65SeSaj33RLJ3t7u5O/t///Z+b7cH/GXUzbWeeeWYStaym9URGKfnILThZyb/5m7+ZUcRTttqaVmd0kwiIgAiIgAiIgAjMkEAmPuXBgweTSO/KSsSTN1f+ZUCCvukjjzySPOOMM5If//jHk6ix5REN7Ts7O5OYLE0uWbLEvQNMAruMBEbxaxMBERhOQMLTcB76JgLTJtDb25tEccfkmjVrXHoY8sGn3VamN1JwQkHD5G233ZakgzJXG2bYkm9/+9uTRUVFyaqqKjfYLlu2LPnJT34yyYF6Jhtml5Jf+tKXpi08hZ+dzbbC7epYBERABERABERABGaLQKY+5WwIT+yT/MtksqWlxU0i33zzzcmJfHqmQiLKyfmtnIydyUTsbP17UrsiMB8ISHiaD29BNhwVBJAalrzyyiuT27ZtS/7gBz+Ykz5xUPzMZz6TXLp0afLP//zPZyz6ZGI0o4l+85vfuH7+yZ/8SRLFxYdmeS688MJkdXV1Js2Me002xaJstjWuwfpBBERABERABERABLJIIFOfcraEJ/mXyeQrr7ySRMHwJFLpJn2zWBQnWVFR4fzhLVu2uKyASW/SBSJwjBGQ8HSMvXB1d3YIsND25z73OTfgYKU5N0uSyZMYHcTQXeSKD3343aeKZdIGB7vKysrk6aefnnz88cczuWVG19TX1ydRVyq5Y8eO5KOPPupENqxm5/q+bt265Be/+MUZtZ9NsSibbc2oU7pZBERABERABERABDIgMBWfcjzhaaR/OVXfkmYe6/4lo/u/9rWvJWOx2KRvjaUmmJLHiCfUgEqiNumk9+gCETjWCEh4OtbeuPo7KwRQYNClvKHIdvLd7373pM+gQ8Aw6j179iT/4R/+IcnIIUZLoXChm13hqnXMD88kbe35559PUuziahrve9/7MrpnUgMnuOCpp55ydaWYakf7sIxv8pprrnGDbU5OjuvDTHLbsykWZbOtCZDoJxEQAREQAREQARHICoGp+JQjhSdOglJk4nn6lzfeeGPy0ksvdf4ha3OyjmYmviU7Iv8y89fJFQYvuOAC5wtzYpa+sjYREIHhBCQ8DeehbyIwZQIsLPj1r389yYKCGzduTP7bv/3bpG0wauiv//qvXT0orNrmooY4wH/hC19Inn322UkKWHfeeWeyrq5u0raOHDmSfP/73z8ngx0FpS9/+cvJrVu3JimOcfPiDvvPmR6GGH/729+e1O7xLvDtsS0uVXvLLbeMd+mk57PZ1qQP0wUiIAIiIAIiIAIiMAMCU/UpRwpPn/70p12aF1ZXSy5evNh9vH+Wn5+fvPrqq5MvvPBCRuKT/MvMX+QTTzyRJHP6rRT7sDpg5jfrShE4RghIeDpGXrS6OXsEDh065KKcKJQwzPb3v//9hA/jbNPf/u3fJhkdxBXpGPXkN85S/exnP3NFu4uLi5PveMc7JnUOKAb967/+qxN91q5d68Qr316294xu4oB67bXXuogs3z5ndrZv3+5sKCwsTL7lLW9xqYP+96nssykWZbOtqfRB14qACIiACIiACIjAVAlM1acMC0+rVq1yPtoJJ5zgovA/9KEPuTqcTP2iIEI/lWIUfc8//OEPk5om/3JSRO4C+u73339/ksIe/XBGnWkTAREYTUDC02gmOiMCUyLAkGgO4hzQzzvvvOTevXsnvJ8rhZx11lnu+p07d7pw6PANjHy66KKL3O/nnHNO8qWXXgr/POqYIdMPPvigi7jiKnN33XXXpGLVqEYyOMHUQBZN37x5s1vlI3wLI7hY3JwM+Dn11FOTDz/8cPiSjI+zKRZls62MO6ALRUAEREAEREAERGAaBKbqU4aFJ4pKjDpn5D1rh/qNq6596lOfSubl5TkfraSkxE1shq/x14b38i/DNMY/rq2tdWUyOKF8xRVXJPldmwiIwGgCEp5GM9EZEZgSAa7wxugkCi5c1Y0D/EQbI6KOP/54N+tEgWnkKnAsZvi2t73NtXfyyScnf/nLX07UnPvtoYceStKRoA1sczIbJm1wjAvo3LB+FcW1cJQWL2Ux9F/96lfJqqoqZwOLnXOmLdM6AuHHZVMsymZbYRt1LAIiIAIiIAIiIALZJjBVnzIsPJWVlSXf8573jGlSTU1N8iMf+Yjz0egrMkr9pz/96ZjXhk/KvwzTGH1MP/fJJ59MnnTSSa4MxUxKTYxuXWdE4OgiIOHp6Hqf6s0cE2AU0Pe///2hgfyyyy5LMj9/oq2trS35n//5n66gOO8due3bt89FLdExYC2lsa4Zec8jjzySXLFihbODNaK4DG82Nw6sXN1k27ZtTlAaq23azbpUtJsfRmtxKdqpbtkUi7LZ1lT7oetFQAREQAREQAREIFMC0/Epw8IT07w++9nPjvk4ThD++te/HpogXLp0qYtUH/Pi0En5lyEYYxxyovcv//Ivk0uWLHFRT0y70yYCIjA2AQlPY3PRWRHIiABFJopIFFpYvJG1j6azUdhhyDNT1v75n//ZLcXKNpmnf999903aJKOojjvuOGfHaaedlnz00UcnvWcqF7AuFYuhMwLrF7/4hYtwohMT/pDFt771LVe7iraz1sBnPvOZqTzGXZtNsSibbU25I7pBBERABERABERABDIkMB2fcqTw9PnPf37cp7EUxJve9CbnK7Ie51vf+tZxr/U/yL/0JEbv6bf//Oc/d0XFuTo1fU5tIiAC4xNYxJ/w/yRqEwERmAYBDDL2jW98wz74wQ8acuft5ptvtu9973sZt8T/+XV3d9urr75q//3f/23PPPOMIcrJ4EgYZqYMwpNhhRKDozBhm7zv7rvvNqxUYgifNsx42fXXXz/hPVP5EXWp7E//9E8tHo/bvffe6/o61v1YAcXxgIBmEOIMS/gaVr+zZcuWjXX5mOdQzNK++c1vGlbqMxTDNKz6Zz/60Y/GvHayk9lsa7Jn6XcREAEREAEREAERmC6B6fiUKEZuWLDG/uM//sMQ8WQf+9jH7MMf/vCYJjQ2Nto//dM/2d/93d+531GPyJBuZwUFBWNez5PyL8dGQ/8dC+7YJz7xCcPksaGuluM/9tU6KwIi4AhQeNImAiIwPQKxWMwVccT/mFykz0033ZRRQ4xw4swW09de//rXu2LjcBqSbC9c4ynTiKenn346efrpp7tZLOaZc2W8bG0Qm5Jf+9rXXE0qFqac7ONXTiETLi371a9+dUqmZDNKKZttTakTulgEREAEREAEREAEpkBgOj7lVCKe2tvb3crH9M/4ufzyyyctDyH/cuwXSO4f+MAHkldfffWouqdj36GzIiACSrXTvwERmAEBRCu5VDg/iHM1i0xWCTl8+LDLBUckUPLNb35zEpFCQ1ZMR3h64okn3GpztIMC1GOPPTbU3kwPXn755eStt97qlubF7I4rXM6c9rE+dXV1ye9+97tJFhenLRSpeC85ZbplUyzKZluZ2q/rREAEREAEREAERGCqBKbjU05FeEokEklE6Tv/jKsgsy7nZJv8y9GEWH7i7//+790KdvSLtYmACGRGQMJTZpx0lQiMSYA1jrgqCOs7UWi55JJLkpxRmmg7cOBAEmlxLkKKs01h0Yn3TUd4YvFHili0gcXFd+3aNZEJGf9GEe0nP/lJct26dRkVoWTDLDLOugG0hZ8TTzwxef/992f8zGyKRdlsK+MO6EIREAEREAEREAERmCKB6fiUUxGeGFH1la98xflmy5cvd0WxJzNR/uVwQq2trckvfvGLTnR67rnnhv+obyIgAhMSkPA0IR79KAKTE2Ah79WrV7uB/IILLkhWV1ePexMHfaaeMR2NK2B8/OMfH3XtdIQnLr+LHH0ngHFlvUgkMqrd6ZxA7YAkajslWbCcaYGZbF1dXS4KzKfclZSUJO+5554k0wsz2bIpFmWzrUxs1zUiIAIiIAIiIAIiMF0CU/Ep+YypCE/Nzc1J1INy/urxxx/vop8ms1P+ZZoQfWsKd5w0ZtH1iTaubseSGlOJ+J+oPf0mAkcDAQlPR8NbVB9eUwJMRWNtJx9t9OKLL45rD4Wcd7/73e7a8VZ9C0cMZVLjyc+Q8fmlpaWu/XENmMIPbJcOB5fnveOOOyZNIQw3/fzzzycvvvhi10/atWPHjuRTTz0VvmTc42yKRdlsa1yD9YMIiIAIiIAIiIAIZIHAVHxKPm4qwhOvfde73pXMz89P3nLLLZNOUsq/TL9QLFaT/K//+i8nOk02EcuJVqbgcWVnMtcmAiIQEJDwpH8JIjBDAlglJPlXf/VXTmTZsmVLEqu4jdti2KFg/aPbbrst2dvbO3Q9B3msIJLcuXOnay+TGSlGUf37v/+7u37Dhg3JL33pS0PtzeSgpqYm+ZGPfMSl2TGseCobZ9WwGt+Q8FRVVZX86Ec/mlHUE2eU+DwKVoyaonM03S2bbU3XBt0nAiIgAiIgAiIgApkQmIpPyfYobLB8A30mThR+7nOfG/MxFEMefvhhF6F/8sknZ7QIjfzLACUjl+67774kVmpOPvDAA85vp+8+3mfPnj0uowGrC475LnRSBI5VAhKejtU3r35njQDDaR988MEkxZXJcuZZVPzee+8dEmS2bt2a/N73vucGL0bncDU6Rk9VVFS4axgVRQGHgx6LGdIJGLmxzfe85z3u+vPOOy/56quvjrxkyt9Z24m1q5gOuH37dnc8lUbIhHWdfO0rOkRnnnlm8tlnn520GRYt/+QnP/n/s3f/PjpsYRzAn0sjZCsJlRANNlTCH6DSSoiQkGi3UfpREBriRxQS0YhK7Q9AKxGNSnurVSlUEtXc55lkmCXv2vXOce+1n0k2O7szc+adj0n28Z0z5/TXs2nTpu748eNdBXK/skzZ1q+c3zEECBAgQIAAgbUKrKemrDYreKpeTFVn7dixo38QWjXTeHiDWq/9lpaW+jr10qVLK7bP+mzqy66r4SOeP3/eP4Qt36NHj878OnLkSHfw4MH+/wMV7r148WIWrd8T2JACgqcN+c/uoqcWGMZCql5MJ06cmBmU1LveNevbwsJCXyRUobB169auXqmrJ1X79u3r7t271928efNraFOvzy0uLnanT5/uPn78+MNHrzDn8OHD/R+66lU0z1LFSYVOb9++7Z/sDIXMtWvXui9fvnRVEK221PG1Tw2++PDhw6/XUO3UDCqnTp3qZ8P7vp3huDr3mzdv+gHS65j6qmurARxrWx1X+662TNnWauexjQABAgQIECAwtcBaa8o67zB2aNVYmzdv7qrn/aNHj/qJXqpuq+010/GZM2f6bTXOaNVTa1k2en1ZftXDaffu3V9r9qE2Xe37MKNzHW8hQOCbgODpm4U1Ar8sUIHI0OupnoZUN9tZS4VHDx486Hbu3NnVH6d6174GJ69BvOtVvHpSVbOIVAhV2yukqjDr73xa9f1S560/itVGBTQVGM2zVBfvW7du9Z+n2hy+Khyr8GtWF+7hnNXD6O7du33vpvrcw/HD9yqMqpfXnTt3hkP678vLy939+/f766zXBYf96/uWLVu6+t3Jkye7Gzdu/HTGvinbWvEh/UCAAAECBAgQaCywnpqyPsrnz5/7MTmrTqpeOVU7Vu1UdeauXbu6PXv29ON/vnv3bs2fXH3Z9UNfVG/9cU26lvW9e/f24d+ase1IYIMI/FXXmamthQCBOQXyVbjI8ZXi6dOnkT2P4uLFizNbzHApMoCKDKgiZ6OLQ4cORYYyK/bPV+8iX5uLDHAin2BFjne0Ynv9kOMwRQY9kb2oIt8lj5wl74d9/IIAAQIECBAgQOD/I7CemnJ8VTk0Q+TsyJEPAqtzQezfvz/y4V3k0Afj3X66rr78KZEdCBBYp4DgaZ1gdiewmkAFRVevXo3s2hzPnj2LHPNptd3n2paDGkaOCRXZUypyatd48uRJbNu2ba42HUyAAAECBAgQIPDvC/zOmnJ8terLsYZ1AgSmEhA8TSWpHQIpkOMLxevXr+PKlStx7NixuH79euQA2ZPb1FOs9+/f9+fJLtaR7/NHvsI2+Xk0SIAAAQIECBAg8PsFfldNOb4y9eVYwzoBAlMKCJ6m1NQWgRSoJ0WvXr2KHCQ8zp8/H+fOnZs0fKqi4MOHD33YVCFXDuIdOYsGewIECBAgQIAAgT9IoHVNOaZSX441rBMgMLWA4GlqUe0RSIGcySJevnwZOWB2XLhwIc6ePRs528jcNkNRkLOSRA4kHrdv3xY6za2qAQIECBAgQIDAf1OgVU05vlr15VjDOgECLQQETy1UtUkgBXJGkMgZRPoBxw8cONAPOD5v+JRT7Mbjx4+jBie/fPlybN++nTUBAgQIECBAgMAfLNCiphxzqS/HGtYJEGghIHhqoapNAiOBT58+9bPPTfE6XM10t7y8HIuLi6MzWCVAgAABAgQIEPjTBaasKcdW6suxhnUCBFoICJ5aqGqTAAECBAgQIECAAAECBAgQIEAgBE9uAgIECBAgQIAAAQIECBAgQIAAgSYCgqcmrBolQIAAAQIECBAgQIAAAQIECBAQPLkHCBAgQIAAAQIECBAgQIAAAQIEmggInpqwapQAAQIECBAgQIAAAQIECBAgQEDw5B4gQIAAAQIECBAgQIAAAQIECBBoIiB4asKqUQIECBAgQIAAAQIECBAgQIAAAcGTe4AAAQIECBAgQIAAAQIECBAgQKCJgOCpCatGCRAgQIAAAQIECBAgQIAAAQIEBE/uAQIECBAgQIAAAQIECBAgQIAAgSYCgqcmrBolQIAAAQIECBAgQIAAAQIECBAQPLkHCBAgQIAAAQIECBAgQIAAAQIEmggInpqwapQAAQIECBAgQIAAAQIECBAgQEDw5B4gQIAAAQIECBAgQIAAAQIECBBoIiB4asKqUQIECBAgQIAAAQIECBAgQIAAAcGTe4AAAQIECBAgQIAAAQIECBAgQKCJgOCpCatGCRAgQIAAAQIECBAgQIAAAQIEBE/uAQIECBAgQIAAAQIECBAgQIAAgSYCgqcmrBolQIAAAQIECBAgQIAAAQIECBAQPLkHCBAgQIAAAQIECBAgQIAAAQIEmggInpqwapQAAQIECBAgQIAAAQIECBAgQEDw5B4gQIAAAQIECBAgQIAAAQIECBBoIvAPAAAA//98898YAABAAElEQVTsfQdgVWW29Q7pPSEhjQChJrQk9N57L1JEQUQF7POmOe/NODN2HR1Hx4KCgliQIr1Lld57gBAIEEoSSEjvjX+t7+QGVHRAxX8g+yi3nHvOuTfr7ru/vddudlexiW6KgCKgCCgCioAioAgoAoqAIqAIKAKKgCKgCCgCisAvjICdEk+/MKJ6OUVAEVAEFAFFQBFQBBQBRUARUAQUAUVAEVAEFAGDgBJPKgiKgCKgCCgCioAioAgoAoqAIqAIKAKKgCKgCCgCtwUBJZ5uC6x6UUVAEVAEFAFFQBFQBBQBRUARUAQUAUVAEVAEFAElnlQGFAFFQBFQBBQBRUARUAQUAUVAEVAEFAFFQBFQBG4LAko83RZY9aKKgCKgCCgCioAioAgoAoqAIqAIKAKKgCKgCCgCSjypDCgCioAioAgoAoqAIqAIKAKKgCKgCCgCioAioAjcFgSUeLotsOpFFQFFQBFQBBQBRUARUAQUAUVAEVAEFAFFQBFQBJR4UhlQBBQBRUARUAQUAUVAEVAEFAFFQBFQBBQBRUARuC0IKPF0W2DViyoCioAioAgoAoqAIqAIKAKKgCKgCCgCioAioAgo8aQyoAgoAoqAIqAIKAKKgCKgCCgCioAioAgoAoqAInBbEFDi6bbAqhdVBBQBRUARUAQUAUVAEVAEFAFFQBFQBBQBRUARUOJJZUARUAQUAUVAEVAEFAFFQBFQBBQBRUARUAQUAUXgtiCgxNNtgVUvqggoAoqAIqAIKAKKgCKgCCgCioAioAgoAoqAIqDEk8qAIqAIKAKKgCKgCCgCioAioAgoAoqAIqAIKAKKwG1BQImn2wKrXlQRUAQUAUVAEVAEFAFFQBFQBBQBRUARUAQUAUVAiSeVAUVAEVAEFAFFQBFQBBQBRUARUAQUAUVAEVAEFIHbgoAST7cFVr2oIqAIKAKKgCKgCCgCioAioAgoAoqAIqAIKAKKgBJPKgOKgCKgCCgCioAioAgoAoqAIqAIKAKKgCKgCCgCtwUBJZ5uC6x6UUVAEVAEFAFFQBFQBBQBRUARUAQUAUVAEVAEFAElnlQGFAFFQBFQBBQBRUARUAQUAUVAEVAEFAFFQBFQBG4LAko83RZY9aKKgCKgCCgCioAioAgoAoqAIqAIKAKKgCKgCCgCSjypDCgCioAioAgoAoqAIqAIKAKKgCKgCCgCioAioAjcFgSUeLotsOpFFQFFQBFQBBQBRUARUAQUAUVAEVAEFAFFQBFQBJR4UhlQBBQBRUARUAQUAUVAEVAEFAFFQBFQBBQBRUARuC0IKPF0W2DViyoCioAioAgoAoqAIqAIKAKKgCKgCCgCioAioAgo8aQyoAgoAoqAIqAIKAKKgCKgCCgCioAioAgoAoqAInBbEFDi6bbAqhdVBBQBRUARUAQUAUVAEVAEFAFFQBFQBBQBRUARUOJJZUARUAQUAUVAEVAEFAFFQBFQBBQBRUARUAQUAUXgtiCgxFM5rFevXv1RgO3s7H70dX1REVAEFAFF4JdD4HqdrPr3l8NVr6QIKAKKgCKgCCgCioAioAj82ghUSuKJDg3/lZSUmH9FRUWSl5cnBQUFYnNwysrKpEqVKuY4BwcH8fLyEjc3N+Fj7tdNEfi1EaBMlhRDZktLjAw6OjqKvb39r/0x9P0UgduKAHUzdXFaWprRz06Qcy9vb3F1dVXde1uR14srAoqAIqAIKAKKgCKgCCgCtweBSkU80aEpLi6WK1euyMULF819bm6OpKdn4PkF89yuipXZVFpaJg6ODiJIhHKDw1O3bh2pFRYmIdWrS2hoqHh6et6eb0Svqgh8BwEjtyBHU1NT5XT8GSOnLq4uElojVIKCgsQbTjkJUd0Ugf8mBCi33Gxk/s1+tvz8fDl44ICsX79esrOyxRukf1SzZhLdLNrIu5KtN4ukHqcIKAKKgCKgCCgCioAioAj8dyBQKYgnOkDMakpPT5ezZ87Ijh07ZfM3m+QCyKbikiIpzC9AxlO+FIGUEjs4S1dtZXVXjdNEp97Tw138AwOlaWSk9O/fX1q1bCk+vr7CrBPdFIHbhUBpaanJ/Ig7ccLI7bYtWyUpKVFc3VwlPDxcWrdtK506dZIwkKI2WbQ5/LbPdKuOv+08vVcEfgoCzCTNysqSnJwckzFatWpVcXdzlyr2/zlTlFl9p0+flilTpsiKpctwjVxxcnKS8IhwGTlqlAy/Z7j4Qu/qpggoAoqAIqAIKAKKgCKgCCgCdw4Cdz3xxAynNGQ4nYDjvnv3btm7Z4/EnThpskfoIBmiSeyMg2ToJvRyouPOx9++FZR52IGA8pRGjZtIr149pXPXLlKvXj1xdna+c75x/aR3DAKUQ5YbrVu3ThbOny+HDx02Dn2ZySSxQ5ZTFalZs6aMgEM+cuRICQkOtkqUQLAya4Qbs0NYJsqsKBsxdccAoB/0jkOABH98fLxs27YN2Xnx0KUiTZs2kcaNG0uNGjXF28f7R8tDWWK3adMmefXlVyT+1CmTccrSZspupy5d5M/P/hnZp3W15O6Okwz9wIqAIqAIKAKKgCKgCCgClRmBu5p4ohN07tw52bBhg6xcsUJiYmIkLzfPEEt0iP5Tv3CrUATHfUdC6MwHB4fIgIH9ZfTo0VK/QQMtdfoORvr01hGwZSoZ4hPCSfKIZOn06dOFmU6FeO4IaWRXJ+TmSSmy8xxBejZDGdJjjz8uEREREnv8uGzfvkMuXbqEI66avjgNkBnFrCg67C4uLrf+wfQMReAmEGC20rmEc/LJjE9kyZIlkppy2ShZPz9/aQKyvnuPbvjXXWqALP2h0lD22iPx9NHUaQgOXBG/qj4mABAbGythtcPk93/4g5Hl78qx6deHIIODA/qeOdjfcnnfTfx5eogioAgoAoqAIqAIKAKKgCKgCPxEBO5K4omOeyEi54y8r1y1SpYtWyZn4k+bRrUWTlY+kwmnM9sJO1lhd41hsl63iCe78iOuOwAPHZ0cpXZYLRkyZIgMHjZMwsLCftCZ+onfjZ5WSRBgOR0d7syMTMnMzAThlGfKi64g22kpHPi1a9ZKJrL2AlECWq+Kg/igZOlKWamcgqN/pcpVqRYSLL179zGZTbt37ZIjh4+YMifCRyecfaD6oTx0FDKjSE6xdEk3ReCXRiA3N1fWIzvvzX++iXK5eKhXDHGg9iTLjy0YcnjvmDEyesy9Uh298m40pIHHspfZvn37zG+iekgIMp/i5a1/vWX09MOPPCT33X+/yeCzff7CwkKTXcUMq2rVAoREq5e31w2vbztH7xUBRUARUAQUAUVAEVAEFAFF4NdD4K4knliucQIRcpYnrVixUhKTkozzY6ObSDCZVk7AuWJf+WOmQZmMEzz/bqkdj+Vmo6AcUP7BUqchQ4eg98g9UqtWLSWfLIj09iYRYCloYmKi7N+/Xw7tPyhn0IMsLe2KuLu7Cx3quLgTkovm92GQyx5OLtLW3UV8He0ltaRU1ufkyzock4qSO1dMXCSBVQrZdy9FphPevxD/siGtJShVIvl0D8rxxtw3xsjsjZz+m/zIepgicEMESBjNmT1bPv30U+hVO8hcoNGlSdC/ly5dNo8b1K8vjz/xuPTu2/d7Axpu1IuMzcWXL1sOMuuf4uHlIY8js6//gAHi4eFhPgN19cWLF2X6xx/LmtVfGx08dtxY6di5s7n+ja55ww+vOxUBRUARUAQUAUVAEVAEFAFF4LYhcNcRT3Tk2UB84YIFMv+rr8z0OkMggWkyuUsm+I4bOPIWg2TRSIZs4j6zfYdysjUbx8s8gseaR3jC3iN16tSRESPukaHDh0sIIvTq1Fso6u2PI8BSUDZSXr58uaxYvsJkbRRin00K+cABolYHxFFflNR1cncTX5BM3EogvMcLimRuVp7sKyuRIhzrghPCUIjXBtMYa4KcSi+7KoeLi+QYCKkc7GsaFSVPPPmkdEGvHI6m100R+CURyEPG0/bt22UVskzroKwzOjra6Er2e1qyaLGcP3cepZ7O0rVbV5BPT0hNEPUkqwoLCsW/mj+ylap9qw8Ze5ldSk6W2V/OltmzZqFPVCP545/+hEbjERUEP8v7jqO89OWXX5Yd27aLA8qgO3XqKBMnT5YWGACh2X2/5Des11IEFIEfQ4C2oWUfilA3mT6iOIE2IR/bJnLyGOomGzFuu/+xa+trisDPRoDyyYvgnj6Qyt3PRlQv8P8ZAepS6lreU575T33w/89fyn94+7uKeOLCnojo90o48bMReY87edIil6hqIYzWRsPAemzt4mPLWPiuErZUNOkq22Ydaz279tgFpECTJk3kXmST9EEk39/f33aC3isCN0SA2UmcqkhydMH8hXIBvcicSkvEHbJZBonLtiszGUveENKejk4yyMNNQkAemc0IpJ0kF5fI4qxcWQtyKR8yXL+KvfR3cZX27s7iA4KqEGIfD3JqTW6+bMNvwy00RMaNe0BGjR5lMqBu+MF0pyLwMxBguV1KSor4+fmZrCQaAwkJCTJz5kxZ8NV8SU9LlwBkQg0bNlQCA4PkwIEDKDHNkOboU9a9Zw/TL4/ZTDQk2KeMpNVnn30m584mSO8+fdDj6fdGdm26mtdnH7/333sfmVHLJAPX8sMUvZGjRsrkxx6TgIAANa5/xveppyoCisB/RsAaYpMmyUnJkpJ6WbJQMh97Ig4Zy3G0LsXF2UVysrPEDZnJUFmmBL5tmzYYVNPYEPCBmJisztJ/xlmP+OkI0D9KxdrMfom0P0NDQ02AiP0WbevpT7+6nqkI/PoIsCrkJHTsmjVrzH0g7L3WbdpKuw7txcfHR+X61/9Kbuod7xriiQ5IOnrirPn6azg5n8rRo0crok02JK5RRbY9VgYTb2kcGH8eL5GXspXiXTvSdqzFZRlFDQPCIqfEGBQtW7WUBx98EBH9bppRcj1w+vh7CHDU/KZvNskHGBt/aP8B8YckNbd3kHCQTNlXy2QbMp9OoY9TICKlI0EmdfZwEXc8xmFGECmr6aVlsjInT5ajvM7RrooMcHKWXjiuKvo6WfJsJ8XMegL59CWOu4BSpf6DBsmkSROlHkqe1Nj43teiO24RAepdkkSUJdu/716CxsEu9B577dVXJeZIDOTXTnxhFJTiPPY1K4MRzGl3HTt2RP+nMdK2bVtMZ8yXpUuXmgBC7PFY8XD3kGHDh8nTv3n6e2QSyS42JJ/64YdyEEQWHbvWcOqe/euzJiDwQ43Mv/s59bkioAgoAjeLAHUfHXiS3fv37ZeZn8yUHTt2QK8hHxm6rQwl72VYf+0QRLKsSwYxuYAza7lUqkAPuqCkvnmLFvL0008bvceMKF2Xb/Yb0ONuBgGuz1fQI5TZyIsXLpIduC+Djcn2Cx0xdGbI0KHSunVrlbubAVOP+cURsOlR6lJu12eC/tibUa6T0cZh9uw5MmPGDMmA/18F+pP9Qznle+y4cRKIIKdu/30I3DXEE/s6HT50SD6ZPkNWr1wlBXDcr5FJFuVkW/YrvHfzfdAksMwBQz/BGODrtn08pIKEspXrcR+vbsuc4vEgBVgqMmDQQBkP8qkBJt3ppgjcCAEqTJYdMQuEJaEliEJ1cXSUgchqqomm9WmITC1B/6avC4vEu4qdjHV1kTZuLoZcshGdNE6voM/Tsmyrz1MtKNx73V2lkYuT2JfLMIQUBoadJBSVyKysHDmGUr2ufXrLY489Kg0bNjQye6PPp/sUgf+EAKOnbISfjFI4Zix5wIHyR7SJmU7fNRxoWJw6dUr+iT5N69EoPw+kkhtKPX18fA0JlZmZIXkgRj08PKVXn17yBMrw7CD3b7z+umzcsNFMd+R1manH1/xukFHK7MEpIHHnz5sn2dk5hlgl8cSy0u9OwPtPf5u+rggoAorAjyFAJynl8mXZunULBoAsNT0aM9MypKScaGL00ooRleEyDASVmXUZXJSxHe0QKOLrYKjEydFZQmvVlMEICo25f4yE1qihJMCPga+v3TQCXKc5ZGkmHHPamlwbrQ3GIf53c3OVNgj0/PZ3v5OWKE2nbcpAEYfd0MZk0IbrJ1uKKCF607DrgTeJAIOGHIa0cuVKOX3mtOk/26tnL9OmgcHIH8sC5dTvvXv2yIcfTIWduL5cPu3QH9dNunTtYjLeKdO6/fchcFcQT1SWLMtYiJKlz9DY9tz5c0D6etrJMgF+DP6KIyzeCYfaHhiKyVyP+7j32lZxltnljHTqqKhImThpoikL0f4i15DSR9cQ4KK+Y/sOlAe9J7FQnNF4aRBIowj0v3HCYp8PY3RLboF8hRI5e0M8uUlrlM854jVmc1AI2f/mLAiledl5chjGRUdkSt3j6SZBTjRyIf24If8EO1jO47jZMDgOoKdE8/btZMKEByUapU2enp7aA+fa16KPbhIBlpWcSzgn33zzjWzbulUunD9vyoubRkZKt+7dpWlkU9Mc//rLsRzu3X//2zhpjLa2bNkCDcC7GMM2JiZGdu3YKcmJSRJSo7r85je/McT9v9580/xO8hFUILHVo2dP+f0f/2B66tl6pfA9aFwfPRojb77xpmzdshWGcwGI1Qj5v7/8xUR0nVEKrZsioAgoAr8EAnTMqbOmTZ0ma9euMcS4IZrMost1t9x25ELMzTzlDddlBCnLX+c9T6GtysXay8tLBiFw+cwzz0g1LREmMLr9BAQoY9x4z0wnZg6//dbbKIFPhZzZAubWMQ5ozxAcEmQmxT766KNyEu1JFqD9wz5k8HFzRcAzomEjkxXVEpl5Sj4ZWPTmF0CAftBO2H0ffvChsSONbkQChy8Ckm3atJZR944y9hsHLd1oI/HE6cczMFhm185dJoPPE9OMk5MvSVW/qvLwww9Dnw76no/D9zHvBZ2r8nwjZG//vruCeGKT5uNHj8tH06YZJVtcUnwNOepXa82/tu8mHpWbDtcded2Frntoha2s9yA7G4o0P04OG4OR36zb100RuB4BkqScwsUeZIvmzBVvZIwMQ/ZHCxBLLjRIESkthlAdQnnc/JxcNBG3k3sRlYp2cxYHGqr4j7JZjEDqofwimY1MkWREU4dg4l1fT1fxQm8nY1LQ+MCBJJ7OoBfUl9m5cgDyGYQpjM3Q9Jm9JSJBEDAzzxc9ca535K//vPpYEbgeAZaQcErdnDlzZN7ceZDlC1KCkk/KJHszdenSFRmfD5jG3rYG9lzk45Hx9Na/3jK1+IxkPfroZPRhGm0IqpNxJ2XG9OlGdzuDfL0PunMo0v/Xr1uHHmjzTcSWvxsOcZjw8EMyZMgQ8fX1NcYDM12Z7fT1qtWm1CUpOUlINHXq3En+9L//K+Hh4RWNyK//O/SxIqAIKAK3igCdnZ07d8r7779vnKZSZB1jlTXrtnUtrru2ddoiluzKnX2LaLLKkm2OT8U5RoMKsub95L6x4+ThRx4Rf2R5qmN0q99Q5Tye8sQsvIL8AtNjkVnEzCjet2+vvPPuuxKHfmPOOKa+nb00c3CUEsjkIQRs4iC7jrA/OQiE5XZbt2xB5chhKcJrvCYDn1zXO3ToIE8+9ZQ0b95cZbJyitgv+ldTVi/CbpuDMjmWKFNeaUNavgvK7ZBl16J5tDz08ETp0asnbDqn770/5ZNBAE4FZ7mzt7e36V82DRlQ5xEMHYE+nxMnPmJIfJ7M4zkA50TsCfQMPSthsCcjGjXUjPjvIXv7d9zxxBOFKSsrSzau3ygfffSRHMBY+nLxhaDR94arToeeDjtL4/jQiLd5wCfYbIaC9YzCb73KW/NT+NYZtutaBgaOxSG2oxi1YmT+EWQ9UZn/WKqg9W56W5kQIEl65PBh09vpwMZvpAOc9sEerhKExuEWqYTm4mCLLsKg3ZZbaOSwPUin6shkMvl2EEn8aKUA/3bnFcpckFMF9iCnXNykI8grVxgKhprC6zyeJNZRTA2bhel3h6+WorMEOkzg9+CBbKdIZKgMGjxIevXqZaIFKquVSRJ/2t/KKNWWzZvlnbf/jaj/USlCY3ujK6ljoQQ9PD2kG3rcMeuTGVAkgWhkHEIZ9MsvvST79u4z0ahHEI269777pCpIz/T0dJQBLJR333lHmE01AvX5Tzz5BH4HpbII+1nDf+bMGashL8oCnsFku/roUcYs1zg0SmUD8s34TAloQM6+UazxHzd2rIx7cLxpMPnT/lI9SxFQBBSBawiQdNq86Rv5x8uvoJFtvJQgc7PCcoQRyPWW7RfY08nYlNCHHBViSu3wOjs7MRBEgxFzlyz7lMdeZbDIIu9RY2zIp7HQXw9PnAhd6YcTdFMEfhgB2pRn4UgvQ8nnWjRZvnAxEQRUnsloz0dZe3Zmlnji9E4gnEZ7e6Cdg4OxC08UFMunmTmyG+ssBNIilGA3OkOGPbGD8p2F+9IqV8XL3VO6dO8mf0DGsbYR+eHvQl+5OQRo57HJ/cfw2VcsWy7VkKQRhH5MLAW9gIol+vSenl7Su3cvMwG5YaNG5sL097ndiJDPzs6WdWvXmSAmbc4Hxj8A/2ZwRfa9zfeahgSVDes3SGuU4U2cPEk6oR2DBt4NrL/azR1PPDESTsZzLiLwnH50+dJliiX+WQJqIWlz6W24Xv+67THvsZFF4vnlAv6ta8G5MoaGubR1Xrm5YU7lDcvrGjdpbNL8+vfvj1RVt4rX9IEiYJXZbTdp+md27ZYBMDR7IVPJ276KMVENQpCvIshfNmSbdJMnMpXALVmiWH6XDwuW5Xjzc/PQUM9O7nN1kzYgnpwho0Y8cUMuIAvE1iYctxBG8wVjKF/7DiirTZD19BBIgO4okWLE4EYK/doZ+qgyI8BF/zxK5phZunjxEklDM0cu2JQbNzTA58KfnZNtnvcfMEAenDABBFE90/CRwx5ef+01NDjdYc7pihr8SZMnG/KzCEYIh0K88fobwpr/4feMQHT1CUNKMSr2OfT6l198KenoKdWgQT3TjyI4JEQWLVyIFOudKPtLQE+KAnw1MJC9vEH89zDEV2NMGmVvCt0UAUVAEfg5CBTDud+3d6+8igEJJM9JcHOz1kvYl2bRLX+HCjvRshHNwk27Eg69ZYmWH/cjd+wX+uCE8fL440+ICzJSdFMEboQAMz6OHDmCNfkjrKEo+wTRRFGkuDHTjjLnBTHshHVwFIJCoSCdSimskNFM2IZrkTE/Kw/kFI5h6DMEpXd9kD3PYCftzx3IvN9YVChXkEkf0SBcHsWk2BEjRtzoo+g+ReCmEaAtyYAjWzXEHjsm7TBYphHIJQYYv5z1JezLxVKIbPYamLw4GhVE9yFISV+fE5OZgcfg4vWtbHi91NRUWbxoMbKovjTkKKcaM/nDttH32r5tu3yIITRstO+N4Hu3rl3lYQRJW2gvKBtMv8r9HU88sb8H65I/mTEDY+kXmKZ4FchRA3OzkUnWM+uWr9Eu+NZWTixhn81kuPaydcL39+MI27Vwz6a4NBpG3ztaHkST8RD8QHRTBGwIcJod2fYpSNW/iKZ6nETXD8STHybRsW9ThUjiQQnkqRAEkyMe8x+NXNoMzFjKwf416O+0GKnVHpC5cSA4W4J4cjAXwA0OZMHpycJiWQTjYh9+JzRfq+LcbFwjFTRXEZ57IkOPGSqMDrRADb82YrZ9U3r/XQS48DNb78UXX5Q96E1GWaxduzameHaV6sHBJkV/EzKP0tKuoMw4CDrwXhCa3cQf+pCGwYply+Qr9I9IQH8oklXde3SXgQMHGnJ+GwyC2V/OEkal+oGwHz16tInYlsE43rd/H3pUvCVJ6AFVp3YdZJM+InkgUqdNnYpAwyVcG3ob6QTubh7Stn1bQ/pzMp5Nlvne/MdrUT8zs08J1u9+u/pcEVAEboQAo+cnEJ1/Cz3nVq/+WopNeR2UHzY2Cf9+qV35Pqzm1JGm1A4ZTmZpRtYxCphwDtZ6s0xDd5VnPfEAZkhdRQYUS5zq1K0tj2KYwj333GMyR/l+uikCNgTo+xw/dlzefe9dWYWBSnzughc9sR4Ww+fJwGNmx9cDmTQODZfbueNVkp+GlUJwE53u9yMbfjqy5s9iba+B44ajxKkfeoW6IJhJgiq7pEy+Qa/ROTiuqKqPaYD/+9//3vg4ts+h94rAT0WAdhk3mz3G1gkHMJmYwU0GI9k3mT1DIyOj5NTJU2ipcxSDY+qZMrpevXublgs2QoqtGb744gtJAHnVu08feQykfXhEeMVHY5bViRMnTGXUwvnzjY/EQQ7jMP3uAfjqJLR0+3UQuOOJJ6Y/79mzV6ahQdnGjRvhvJenLHPR5+Jurfx4xEWdyz1vyvOUzELPHeXH8mH5URXHYg9sAP4yzLlX4fBb17ruFg+hz7FZ1/VCDxNmO02cNMlMD+MruikCRIDEE5sys0dE3IFD0qaKo9zj4SL1XTA1xEBkkZ8leHwOTcFPFhZJdUwWqY9pdc4URMouySMYDStBKC2D/FdFttR4EE9RiFLR5LXJcBoc7a8x9W4Vmi07YG93kFyNcZ2z6Pm0DpGs+KslUoZrhSB7hKVJo8fcK8EgEHRTBG6EAB0wRldffvEllM4dlhpYtIcOG4oMpeEmO4kTRv75xhty8OAhM048KDjITJeriePate9gZGsTSlWWLl1mauydnJ0NcUWCiDX5jFgxQ6lBg/pSs1YtfAQ743BlZKTLnt17zG+HTcPZ/+TMmbPyxeefm6gZJ/Own15TGCecfNemTRtM63EzvxMaG2ywykytrIxMcYUBHoBjeTybVmp56Y2+ad2nCCgCNgQSUMb0zttvG9K8GI44J9FZQSCuxTzKZmtaFiADnVzFzVZuf4JOMtQTn9petx7iFuTVtUworvF4D1zYDv14IiMby9+ff95MHrM5Z9aF9bYyI0CHneVInAb28ksvSxbWuLqQmWHIPKYteQx24xxkASdDllqhxG6Sl7vJdqLMGVnDsZzAeBSByeno/3kBxFNv2IdjQDr5ILuJx5kND2iHzsaU5V2uTtKzR09T6l67dph5WW8UgZtFwBYA5D112Y1sL77GrKb5IIamIjOJFUyUxXJtat6KWfahNWrKyJEj5P6x95sensyQIlnFoTfsWTtk6BBkiz5ubNTrPx/9L2Y7scRvO1o0uINs6tOnr0xGz9HG6Hur26+DwB1PPLE0YyvS9aaCeNqxY4clpBBqqtdr2vMamAxQMWOEBgB76RjLAU8qhNtIuOX88xge6+6K3jlQ5rlo5pybX2hd7Afeg6e7I6W1a9duKCWZZEaUqsFwDf/K/IiO+2WMYGZK9KeYvhh3PFaqQ6UOgePdFeSTFwgkmxzmwxDYjh5PayFvjZwcZQBer2pv1ebTiE1H1HU1jIF1MDBCYCgwotUUclou+eY+hccgK+pQUbE0hkPP5uMhSLVOKy6VVTh3JaJYlxBh9ULKaU+MMJ382KPSpGmTGy4Ilfl707/dQoBGARf2z0H4nAXx06lTJ+nTr48EYAITt+PHj8kr6H/CdOYCpPwb5wsC6QKCqWlUtIwfP14ahDdAH4qvZc6s2XIRJdKMVlEHG2ME1zDyb4S43JmzSTSOscfvIyoqSsY98ADG6O6T5cuWwuiwl1Zoitqla1dp1aqVIbpsKdgMShw/flw2rFsvW7BGpOK35+nlicb6TaRz587SoWMH8UMPlRsZQOYP0htFQBGo1AjkoZSdkfeXX35JEtE7h1nJ5VrK4EIzkBmX14xN63EFMcWjbPqt4p7nVJiexgmj/ru2WcQVd7Fn3uAhg+Vvf/+7yRK9dow+qswIMLvpGEqU3vn3O7JqxQoJARijUJLZDwQT45OJCC7Ohu23HvZhG9h+j3m7SwACmIhXYrOEj+0c9sG+nIHjKMLjEcDpjKwoc4gRbAvhZNiLixHkXIUsqLZt2srvfv9baYk1VzdF4GYRYACQrRlYncQAY43QGlKvXj1jj33X/rJ6Na01VSHsI2oPG4+BRBeQqrQrc5Gh5wBZDo+IkAdgCzZDE/IvPv9CZiHbqRhyz8EzHE7z2BPfJ574uzkVd1KmY5jNvHlzEeh0MpPzHoXvwyx53X4dBO544olCuh6OBcsumKJXsaJ/Cz+oUmhWlll4ujmJJ5z4HDRmzsiCc0QFy81mCVjPrF0gphwh9KGBvhIc4CUXLmXIucQ06xxzHq9rTi4/y7qWi6uLcYImYzxpt+7d1LG5DtPK+pCk0yVMsFu/fj1KQhfK4cOHzBhmUkXNoESHY9FvjIiSE+UK/xdB9vbnFZkyOZKlXdCPieV4rMvPQRQrC68fg5I9icaQwSgd6ouU1EhkM/k7VkGD8SpSAIc+FdHZK1C0pTg21NlRAhztTdSVKdRxiHTNRaRrTymml+D9mzZpIk/+5mlTNuWKflG6KQI3QoA9JTjVjqROWFiY2CbXsURu165d8sorr0gMSki5wNt0K1Urp9W1bNVS2FSchgYzCA4fjkHZCnP7QPyX61HjchndyswC6lO8gOd8VAWlAKztZ93+6fh4fI5Ekwnw6ONWLb+NcOLn5vuTdJqGqBkbTmYiOmwivbicA4wN9hOY8PAE6du3rxljbvusPFc3RUARUASIACduvvTCS7J+wwboFAxSgCKyEU1GZ1BHmVI5aihuDAuxlA76y2ws67XK54xaw9pd3mbcvMom49axCDoZVcfzbPugDas4gGxvKq/94zWJBHmvesrAVulvGHBny4ZXkH2cf+EcWja4yBAvN3HH2koJykDQ8Wv0bpqHf81BPD3u7Wm1cyBylqDhGPR4QhndXLRrqIMskicQlKnn4mD6ixqAzZoschnXWoLjViHAyWxiZpJEYQ3m2q9NmQ1SevMjCLC3Eod+kRhitQezjvz9/KUDApf33X+fkanrySe+vhF+0pQpU1DiHAf9F2mOi4TMxcTEwH+aLzvRK5TyNwikPPuJrl61SmaBfCLx5O7uCjKpswmkc1Kj7dok98kX8HfDyXcHDx4E8eVheoJOgq9+fT+oH/lz9KVfAIE7mniiIDGDZAnS7GZ+8gmi8AmWc0FgsMob/Wr2WEg5wXGvU91f6ob6y+mkK3I0PhFNm7HIm2Pp8pSfh7sqOJnRLUdkiETUDpBGdYLl5NkU2Xf8PA+/diyOYWyee6xbNBhnhB+ZI5NQatcXJXfa4JbAVt6NWR0s91mLyOnnn30uMUePSWlJMTPuITN24gMR7AVneKCHmwRD3ihHlF1GrRaDHNqOyWH2eM5G49l4rQAnkjyyJA9TSCCQ/jCAaTy0goPfECRTEgilw/nFEgajoz2iWF6IVtEg4bX5vldAhC3CtVchIpYNQrZhgwby5NNPSS/URmutM0DS7ZYQYG3+Foxifu3lVyUuLs5EqQICqpka/TTIfkZWJgh/D2nWrBmiV64ondsrqdh/FY4YaSUHGLWweXEPVwzyTLKUVS2weaUYYVr2ZzIuGV6jscuJd9VDQ02D8lGjRhny6PoPzHTtr+bONSnVly6lmPcxihsH8bfF8r627drIM888gyy/pqqjrwdPHysCioAhr3du32l0RELCGeggKA4af9BZ15fHUX+ZnHkurtzKS+34tMKmNHaipXvMAszjDGnFY75/PvdST7E/VHBwiHGiHkGJsTr6BK5ybwyqsOfYu+++KxuWLpc2WA8fRKZTMAKLnFrMLQ+yysbgc5Cp1Ag24ESQUp7XldCRPE2GfbkA2U7rYF+24zGGnLL8GHMRyB8ngiciW+UrXGcl7l1RjuePdb1hw0amPyOHhLCHoxKiBjG9+Q4CDFQexkTjGR9PR1noKimErFEn8p+7u4e069DeDILp0KFDBUGUkZFhSkg/+GCK8e/79usvT6DXXQNMMrYlmkx5f4qchU7mBPkH0Z+pCO/DPs8bN3yDScvFaKdQTQYOGmReq1OnjsmsJ1l7FMTVl7NmycoVq6QALUiCgoLkXvQifejhh8TP3/87n16f3i4E7mjiiVkk7IL/GcqW5s2Za2qeuVgbqf4OYiSpXOGQt2xYS1o2ri2HTl6Qb/bGmnK7ioWf5/AXwWtAMZtzUObUonEtaRVVSw6fuiAbd5wwQkxFy/+sDfe2h9jBNMC6EPbx+EEMH3GPpkiXo1RZ78jg70QZ6CczPsH9TinDqNtARDXdITSJMGLzIDvNUUZ3n4erhCPrySZKOTAeNiDStADZJdZEOrwCOaZj7mBvjwakiJXieTGdcsgs46zVQaQ2QpQ0D9e9Ale9CwyFniC0vI3RYZFVNC2ycQKbky8CYZCKKFmEjXhCwz4lniqrpP70v5vGMKNR773zHiJJByQUpFCPHj1M2jMJKfZ2ysRYZ+O3UUlDv0LsxMvVXgK9XCTIx1mqeTuKu0sVcQQRysaneUXI7su/Kmm5xZKRUyipOcWSlY8MPnbdxzFh6AP1OAwS9pnyQLmobTOTI/F7+wB91DiBilEwD09381kKYYyTlCoFMcvBDyyHHoVG5jrR0Yae3isCigARYFBz5icz5cMpH8BJyTc6y0LGUOBm7aU+M3Ygozn4n8+sVbb8MXUdD8JeqCws3zwBR+De2s2TrHOsM6xjzT5z7lXjoHHgwnPPP2dKg3mcbpUXAWYXH4Iz/w4GbhyFoz0cFRZDQTwZ8YPM0Ddh/6ZERG6OYb2rgYA7s+kNOUqhwzEMWjKwOTcrR7aVFktPBMsnIOPJBUJqSSTwxQMSWewz+gUDoDjOvlxumX3MwBLLQFnZwT6huikC1yNA/zk1JVVWLV8hH338kcSfjqfoGYLJaDk88TRtPnqCWH/MTIOn7F7CwJi5s2fLtGnTQCiBFG3X1rzeHuQUM+13oEfTh2itwz6jtDEfQ8Z7ffQF3YupozM+/li+2bARcQF7ad6iGZI/Jkqbdu1N9vt6ZL5/s3GjaTBOe5UT56MRCOUxbEau5On1397tfXxHE08UntOnT8tnMA7mzZ2HUd45RrlWGAJQrlSeVLMUeE8PZ+nVNly6tWwg2w+ekSUbDsGgKGXwytpwOPUyJ5UwE4oOvhfIgM44vmOLurI/LkHWbI3ByFKUkeAMEl+FRaVSxNA83oDKnPvt4eTXqhmGXiTjZBSm21VFszPdKicCzHZKwLh31hQvXrBY8pHl0RikURdnJ/HG/TqkQh+BE9wSEafRcI5rgRw18gq40iFf69CLaSnq8Nkk0hERLW9PNwmp6iVBVT3Qd6yK5CMlJDUjTy6lZMuVrFwjjySgXCGJze0xQhfyaxqXQzD5G6B8c8uHYbIptwCp2HmShJ31EU1gxlMflB4p8WRhpLc3hwANDOpCZvWxzx6njzRGxifT8h1Bwm/YsEH+9c83JT4+3hA+FEI3J3up6e8skaFeElXDW0L8XMXDzQE616ZFke2EX0JJ0VXJhY5OBfF0/GKOHDqXKWcu50l2fimynHykX79+8vDEh9GQvIEZr1sCY5oldu9j0s86TDlhxI1RrbaIrDVDqvbF8xdl6ZIlkohyQaZq9+jZAxkNf5LadWpXRNxu7q/WoxQBReBuRoC25WuvvoqJYSuR/cRyOeomrs5W+RweYMOCStKJ5XFmgaWtSYPSakBuZTXRPuTCy39w5dE0nNfiZjk7fN1mhFqkFnbgVT5GnnOVqxKB6Ux/+cuz0h0RfnWQiFzl3Cg3DKxwkNI/Xn1NCk+dkTFuLtIHPZyYBW/bjKwaY88KVPIlax/lDBnEuD2DdgufwWY8iuzhfrBHx3p7mFYPvIoxE3FSLv5tRq/Rz/Cel2CD0ra0vBzYo7Ava9QKQ4D9ARk/Ybw4I8ipmyJgQ8BMqNt/wDQJX7NmjdFbLqjI8EdmkSsyzi9fTjEtENiTyRrGNRGTPOuaBJKvUR3yIUrt4uNPG1KTzcLH3HefGQoTgwE3H6E5+KZNm0zG06MgPpsiaz0b7RTWrl0LUuoDkEtxZvrdSGTD8/1mIBvqCMha09cZH5BtGRqEhxsfffiwYd8KXNo+v97fPgTueOKJzsynKLObP+8ryUEjSIv+oZJlNgiBQ8U9UkOc4OjUCvGVYd2ipH3T2rLnSIKs3x0L4qkYCtReHBB+r4LIgL2zPRSoA8o+HMTJ0QHOjbs0j6ghjesGSGJKuhyLT0YUvshEu9IzcuXIySSJPXvZXIcGARW2Pc6lIzRhwoMyBEJNVle3yokAo1MHoHzf/ve/ZdfmLVIfQjkMpUYtMYGO3R52gPw5iCbfjbHwt0VJHPOdSii8kCVOJlmAFGcaBk44vkFYoLSNriMtw2tKWDUvlAuBeMJrSanZcvRUkuw5eg7lo8ly+UqWOMBQbu/gLMPLiSeW6fG3YMwGPMzD59iAa88H8ZUMQqsRpoU9+dRTiCD0NNO+Kue3pX/1rSJAYpWp0fGnTmEy3QWTDRocEmwaR7JxN7ONtmF6yBuvvy7HMAq3BCSrp6uDNKvjLV0ifCU8yFM8WF5K5w3/U2cbx8qIqnHxKLJmX15BqZxOzZGtcWmyMy4D5FOZVAsMAvnU10wxIXnKaNkyTM3jxDs2swwI8Mdrw4QGCFOuuV68/+57MFDWCH+bbVq3kT8/+6yJtjFTVTdFQBFQBEik79u7X/7+17+aSZ6lWGe50cKzbMxvZylV2J3mqGvkuVFqJrJJhYZn1l35Vazr8dZ2Ptd9QxCUH8tSO0ZGAwMD5KGHHkJw6GlLP5qr6U1lQ4CywZIh9gp9Ff0UcxLOy0AQPqNAPDlBVqzCdcvSo6jlQW4L8MAHPtA10siiNNnn82MQTwkgQ4fgGmNAPPEYnkdrkc3HecyXyIw/iAnIoSBXG8JXSsH+w/h9FOH9SDY1jYw0fZ/69e+Hs3RTBCwEmJ20c+dO+QAE0tYtW007hI6dOsr96Ovk7eUtSxAA/GrefCSMZEtNTKnrjWqLrt27IlAYjCbiBbJgwXxZvGgRJhdnSDWUc/Lc6OhmcurUSRCvG0zmetu27ZB1N8T0/qTOZvNyTsQ7eiQGVUd1hTJJm5MDcTJwHdqWJJ3CatfGNOZ7zGQ82yRv/rZoz/I63NgbyvbP7NCbXwyBO554OsOMp5nXZzxZSpMZSx5IQfX1RpkR6purB3hKVESIdIiuKzX8fSQtPUcupWchSlAmTihNYukSiSdHV0c0wgX5hPNJRpFEYomeK4grCiZ7j9j6jVxKy5HFGw/LnFV7JQkZJ1XQR4cKuwquVbs2M54eMA4PGV3dKicCmZmZQrZ/2odT5QqmkAxEL6deyFryhawxQpWFMjn+84RhAJ0ox0BqJiKLyQWSdAx9oPaUlYgjyM/WTWrJgM6NpWWjmlIV8gxRs6xYyGgZZDi3ENMaLqbJ5j0n5ZtdsXLq/GVxRzZed0dn6YNmeyEgUWneml8HzmXDyBVIn14N5zsfvxNmpzz55JNwxFujr5lT5fyy9K++JQTKsEAzasWMpmWYMBeLvhNcqBs2bChdu3aVTpgcR3Jn1hezTJZRenq60aPRIJ2GtAiUegFuJquUUmkzdyscMGpS6wVDSlGz8vfBiNW5KwWyfH+y7DyZIXmFmMro5YUJex2Qkt3eGCUbNn4jFy9eBIHqJr169TKEKieokFhi2SubS76H/hg8pmu3bvLb3/7WZDxp/5Rb+vr1YEXgrkWAThOHEjz3t79LcnKSIYawXGOjXrKymcpXU7xWThzZdnCPKakrh8eQSeXnmMwnBENxGeobElplZdeIJ17LogX4Png3OPfcRx03AuPDX3jxRe3zVA5rZb1jFi9Hwr8IWYg/egyZ7U7o4eQuYc4OCFpSZihDsC0RfNyMwOJRTKUbgQBkBPyYknL5K8XrsSCVPkKpXTLoqhHOrjIS5BVlnGJMMeTkZDYfn43m44EowRuHoTPtMRn5NGzNL3He5jKU3hlSNEjYZ/HJp5/UbPnKKpQ3+LupQ3dj4MxH0z5Cn6fD0rFzJ0OeN2/R3JTMbUKj8SnvTZH9aDxuyHbILXtvRkdzcvF4iWgUYYinOV/ONpPw2FbEEm1Lvu1ga7J/MiuTaGfyMf8VYYo37dBmzaJl0OBB0N+XTZuT3LxcqerrbYjSISCreoLoslUjkXCir8Z2EXt27jLkLsv3WrRqJTVr1kSvUs3mu8FX/JN33fHE0ylE2tlYfD6YUwqWtUzbiS8UbXuQTF3bNADp5C0BPu5SzddD3FHrTK3Kpnn44/GYwkynBvv4HPfWBuYTwlhUbBFNNA0cYC3QeWGtPrcsNG9eu/uEzFi4TY6dSkZgCuQB9tOgYHSdox5HjBopPj4+5ni9qVwIUJ7o3H7+2WeyCKWggah3HgMSqIkrZtlZutPc06mmUj2P7JCFiC7tRHM8JkQX4BhnkEw9WjeQe3pGS5N6weIMAsnIKc0Dim+5vHJiI+U6LRPnHz4tS7fEyD5kQHnnFslgTLzr7O4sXpBP2LiSAaJrF6Y6roRRcgpGtCMysDj9YdKkydKufbuKSWWV69vSv/ZWEKAMpiOjaDVSomfOmGHq5rngc2N5XWiNGsKafCcYAiReOQmPOrR+gKsMaxMk0bV9TS8n23vyetTBlnFBWbbEm7+DiiwoS+CNXo65kCnzdyLb9GIuHDf8TtCLj5mleYiU0eAxBFhEhPz2D7+XbiCXbNP3+D7JmC65GAMpjsNo796zh+kTwPJSy2A3b603ioAiUIkRYFbJqlWr5YW/Pw+n5zLWXOok2odcd6mV+Jh3uMHUOgcT2LGTYupAOOO23BOrlxMLm3gODidpddVefDBZOSzUT84kpaLchJn6lu1oJuTxWBxnbda1XF3d0Yekt7z62isVzlL5AXpXiRBgKflplB9xSM3cOXNQ5ZEt/lg3B2PU/D2wFdkfkaLJDOLU4jJZkplvejiNQnCxH0gjzpAtwIJagHXweEGRfImsdw6s4etDEaTnWov/Idp2OKZMYtDmYRvIp0ZwvLt7uYoD3qsQB+3F/hkIXJ4FaeUJQqpDh07y2z/+FhPIoivRt6F/6o8hQDKH/TT37NlrbMXOXTpLLfTl5JZVXhY3BX04j8EOKxc68xrJpyiQTw9OmCCNGzWW+V99JZ8iuYSTicuVrjkOInydzVYhuOYYTpaPRCZeJ0zOSzh7Vli6V6dObUzHux9k1GDT79NcBDfF8LeYCb8A77MIGVYXL8JWxc/ICdl8DRs3knHjxppG+iT/dftlELjjiScKjCGeIDS5UKK2iHlIgJeM7t9KxgxsLdWgkK8WWWPlC8D+Z2JMfVp2vmRl52CJx9QQP/bM8YLDhKwm6m38YPIKiuVscrqcvpBmHjs6XBUv1FJXw7HBKHPyg5IuRnhhd8xZmb5gm2w/dLbit2MPI8SU2j34IBrfav3oLyOqd95V2IPsKMqL2G9mx9r10hKGwAhkO9VCZIqLu1Gctj8LcpeKCNP6nAJZDef5wlWU18GZbt2olkwc1k7aNq0JNv8a6UTDwBBQ1JCWBjZ2MFnRfMj43tjz8vmyXbL/wGlpAmvjXg93qYeIVw5kew+MhqUgnU4gm4rdyuikB1QLkMFQyOMeGCt1UWfNrD3dFIEfQqAYEaYDB1BC+vbbpq9TAaKiFGqKI40DyiZJek4FZYPIUpCdVT0dpF9kNekdFQBj1dGQTIxWcePvgY+uyTQew3imO1ZBRpXLOW1rQ/rHpMjyfZclM5fm9LXgAdcANzSO7Nmzlzz7t2dNo/PrSSUaRDR82JOKKdwkrK5/HRfTTRFQBCoxAiwf/grtG/75+uuShVIQS7eV6yrqIeo4o7VE3LCeh2NSsj0y5fccvYAl2CKRjC4zR+JY6LKKNRv7qgei1LhVPdl18JzEJVxGsJL6Cy/AALXZsDyDb0zdRF3aHn3qXn/jDROBxwu6VTIE6CDTSZ+KHjYrVmJCWFGhQYC57PWQMT8OAcQ2+EexoQyRYGKA8XO0IHGEyDbFAJssyO4FrH/5kEeW4GWCOGKBeTj6jrVDpns0gqLsM5qHY9hUnFsE2kC4wUY0vhGeU/yTkI3PNhDLcAwz5Jth5P3T//M/pueOOUlvFIEfQIB6kbbXwoULUYb3gQkEUsexJQ63UmTquWEgUof27U1QkD2dFi5cZLKQyq1ESDc33lo62bo1O80Nr8csJZJYtPc4PGbU6FGGzGLPJ9vG1zhEYgHK8zgVLzEx0ch3+UXEBUH7qKgo00e0L/rfMqNKt5+PwF1BPJENNT2e2FwcQs0FPKQaBK1vSxnTr6X4gakvRHpo8pUc9GhKkiPohxN7LkUupWWgjM4ezcPry9AukVITmVFUqsUgAI6fRWf9r/fJ5r2nMQKyxBgGbiACQkA6dWxZV/p2bCwhKNmLOZUI4mm7rN15wkTirR9QecbTeGQ8jRwp3prx9PMl9Q68AjMvdmzfYcp64vbske4gcwZDoQaBQDLxTMgaZdW2sbfTWRCkS5H1tAULu4uvu4zs2Uzu69dCqvt7GTVL+eY/ns/oEzOdKLMsQeJ0OxKpdPazYHCs2nZMPl+6S4rPX5GRSKVu4uIksSAMVuO1o6jZt8eJcLmFeYKFUKjh6PP00MMPCxWsyqztW9H7GyHABqfr1q5F893XMNY2wVijJCvtMU2kDOUjJdChlmFgGaqOcKya1vSU0R1CpG6AO1L0yx03WLPsdcYpPJTnKmSVyu0JyjmJKRq8sJPNbgo7dSzLVOMv5cnc7Rfl8LlslEQ7Iorlh5dLTc8pljePg/5lXxQtdb7RN6j7FAFF4IcQ4LTkf4LkWbF0KRx8ENvUQeVOjslGol4yOqlMfFHm1LdtU5Pd+fmq7djPdZh6DZvRV1yVSaJb2Zu4lTogqkb0ay7b9sXLpj3x0F/QfebDmKPwyLo+FR/fl1n0LVCi8jKanTdq3NjoQHO43lQKBNh3hpkbn2KC92czP5V8ED4MXyIeLqSfPCA2ndHG4UHIYlWQlFxTsaQae3IW/KKNsCdt5Z/cD3HGc1ueHY6FPLOYqB7W715w2N1BAixDcLIayCqW8QWhD6jpfEOhx7Esw1uD17/AvzIQT1GRTeUp9B/jdDDdFIEfQ4B2HdsuLFuyzDQCT0Ipc2BgoNSvV8/YjceOHQUxlWp0niN8bgYtC0mCGl0KOUWCiJc7yo9B9DtBb9JvygOLmodBNHkFOBaBd74HhdxGQDWFfD4ycaIMHDTIBNptny8Pma174JtNmzrVTMNjJRRtTgYPWPFEXe6D4WBD0dx88uTJUisszHaq3v8MBO5o4onK+Ny5czL7yy9lzuw5kpKaYgkclvCgap4yqndzub9/S5Tducjpi1dk1ZbjsmZ7rJy9mIrGtPlGsNzA8LdBSd7kke2lA/roVIGXw+bhG/edlI+RyXQUzcPtIeg0ItgoF8S/NGtcQyaO6CRdmteTMxdSZcaiHbL8mxgz3Q4ya46vXdsqtRuJunwf7fH0M0T0zj2V6foc3/n+e+9LAiYq9MECPRAloAGUJ+hFbpQXY1pSUWK7AiW7AA0f15YUSUjtIHnsnnbSrVUD9MZxNIToZfQmS0AmHh31sGBfCa7qCbkrlTOQ74SkdIyjd5SIsADxQ1lpPPZNAym6b2ecNEN2nh+Mib0wok+BdPLCb6QFjIpwGBRncf5uZGcV+XhJ30EDUXI3yUy5o9LWTRG4EQJs/sgJdlMg2ydOnMBUEA80eAw1jenT09PkZFycZGWihx4Wb24+mFjXJzpA+uGfpwvKlWEV0Dhg2v6FtHy5lIk+Eh5OUr2qqxnuQMmj8cym+EWlJKaQ+owkPJMZgJ8KyagsZK4u35ckqw5dQbaBh+lPVgMlfvvQMyA/P08ef+JxpEgP0mb55hvQG0VAEbgZBKiX4qDTXnjuedm8eQvW3SJoIWTDQyOZJbGcCeeSzYq4wGruMml4R6zRLvL6J19LJiZwmgwnru041qLW+c7QZiSlcJHIejXkkdGd5es9R2TR6v3GGaLOM+QT38ScyzuSVlZ/qLp168j//fnP0n/AAONQ3czfosfc+QhQHpkhshRDM955+9+SggEa7BrbBgRTEGy4lViL0yEvnRE8fNTHU3zgpqWhUgAAQABJREFUjGPJNFsKbLtlOfkyr7DAlKRbe6+KC4KfzsjUI7FZUISWIigRpU3K0zwR/PGC5CF3SoaijK4PAvcmAESBx0aJzoWdugXvOz0nV3LxvtGRUWYqshJPBiK9+Q8IFGKg0uHD6I+MclFO/R4wcIDpx8nhMB9jYh0HxNiafFPqMCgelUuOZgpyszAfqYGWDZ5uCHRCV1IsCyGPORg2k5pZKGdTciXmQo6cTM6VHAykIWlfq0YtM8GOk+Zpq3JjBuGJE7HyOcjcRQsXo1VPnrEVa4bVMpPwLoBbOH3mjGmgH92suUyc+DCmfvfB9XQIjQHwZ9zc0cQTFTL7jKxcuVKmf/yxnIg9YRFPEMYAX08Z1iNaxg5qhVIKZ1m3/Zh8NH87MpQwRhtOvC/K77zR98kTDWjr1qwmg7o2knaNaxlHJxvlTtsPnpHVO46hfK9A3JApkgfS6TKm2KVl5iBN2kvuG9BaerRpKBcuZ8jMxTtkybqDiEKAmMJ7syF5vXp15UGU2g1D53ytDf0ZEnoHn1pBPKGO+fTBQ9IDcjcUGU/BkA8qSypU2phmwxO66GdgAHyBxo2HoGjbN68vj43sKE3qBxkLNzk1y/RuWr2D2XVXZWCnRtIPmXcpaHI/a/ke2RWTIP4oAR3VOxr7G9FcldmrD8p8NL/Px7m8fi4MDX+w+Z3RdLybh7PUhAGSDNlehtLTnfh8kV06mSbj0Rg9T4WtmyJwIwRYRspeSWweSZKJk0GawPj08vKUCxfOy5LFS2Tn9p1yAT3OykqLpTaynO5FtlNkDS+LPMJFS2AsnIKRsOrQZTmVlCsRge7Sr1mgOdYexi/ltQAN8k8mowFqRpGE+btimqMb+pwZ9wwOYZnsiLsic3YkSU6JoylFGT58uBw8cFC2bNliUqtHjR79rR57Sqbe6NvUfYqAImBDoIJ4euEF2fzNJit70yzUXLGvrdtmDQeRxEDPHyf0RH+nq/Li1JWSgsx6lq/zSN7bIduTT52wnrJUwwX2ZGcELccPaS3bD5+SlZuPYUiCVdZUCDI96Uq2ZOPe2Ad087FmV0EmSmTTSHnp5RelWYsWSjyZb6Jy3HCtPRl3Ut577z04yAslEDIxBGPpB6BtQx4WyfmwF3cUF2Ef+jQhO8mscRBOStR+lMDPRC+mkwgAcXp3IKo6WmGqd9vwGlKrmocUVymV85DXAygR3YueoPRnGMhkJ9yW9s7yqLeH1ETEhxnGpJwo07w+S/G2IXP+Y5TbZSHDvhkznn7zG+mFhs26KQI/hAB1KwklBi7pH+UjY84ZchsQUM34G6YEb8ECmfL+FLkE+5Ii5+nuIFHIlu/eyF8ahXiKO+SNJClbMBipLNfNJKGoddGWWS6DgNp7Jl02x6bKqeR8VIFgknjLlqbvcpduXUwrBpbYLVqwyJTYMeuqGj5DH2TssQ8Um46z1PozkFKpqammvJmk1f1jx+qU+h/6cm9h/x1PPHFk9oplywzxdPLkKUM8kZH3gwKmUz5uaGsJqOoua7cdl1kr9soVNHIMRyZJ0/DqElbDX7w93TH9zllCqnqAUXU1qpWZTSlXciUVx3JkvRtqnvMLS+UiFPS5S2lwfESaR9SUOtWrmeyTmUt2ykIST8iUMsQTskjq1qkj40E8DR8xwtSX3sJ3oofeJQiwHGnz5s0Y3/6unNh/QDqCcLoHxFNNEDxUwNyMzuQ9IqMlcLWPorfYF8h4OgdSaGDXSBk/uLWEBfkgIlUih05ckPfnbpFth86Ycrp+HSLkvkFtJAHT7KZiP8tDPd2cIfcNZdI97dGLzFfW7Toh0xdul9gzl8QVbxkGA7Y9avY7urtIMOSUihqDwUyzyEVw8j1aRMtT//Mbad++vdYz8wvS7UcRYI08J4qwBwmJShqlfH769GlMJFksc+fOlXQ0521R21Puax8qwb4uxpigvKciM2DFwUuy9nAKMlBLJdDLWYa1CpCujQNQAl3FZJDGJuXIol1JcuYyGpyGeJiMqYjqHng/ZAIgrHv8Yo58vu2CxF8ugPESKC3hlGVkZsixY8ekSZMmMgaje5nGzYbnLB/18/MzgQAlVX/0a9UXFYFKjQDHcr/y0kuyYe06k2nMzBCmWXICXRnKeTkF2QXZxaFB0Emdm8rYPq2kEIM8dhyMl/QC2I3Iana1dxF7OO1OWJNdvZ3ECzrIyd5RHGBA+nt5IDjqYpywfKztBbA5qRhT0rLRm3GPzPt6v8laqWLeF6s0/m+EUvjnQIZ16NjRIhcq9TdUef54rqd7du+RV15+WU6ir2JXyNEDyGxiSV0B1t/zCFZegAyFg9D0gdwl4nk+PHNHsJ0LkZG0gW0bYPM1a1hD7h/YUto1rWOqQEz0E647AzyZyIo6BBtx2cYY2YAgfQZ8nyDYigPQ42YQ/CJ3XKvcZDVGazbK6TfkFshnsHGLQIK1wfSv//nd7zBZtl3l+WL0L70lBOjzcKowe4MuWbJEjh8/bnpsdu3aVbp06SJBQUFmMvLMT2aaKcic3uiDLPgOET4yAJnyIT6uFtlEwgnqmLam8aLwxPbYxPHLn7Of8yG0YVi+/5IcO58jDvC72Ht5FAZ+cZjSLgRNWSkVdyIOVUk+0q9/P1NOVx/HkBhjAJMJLevXr5eQkOqGtLoP9qQtY+qW/ng9+FsI3NHEE/+S7Oxs49xPmzbNRN+Z+kwh9MD0OjZvfGR4W2kYFiinLqTIgRMXYTCAnY8IlRrBPuIKxU3nhdtVKGr+MHiu2XBn0kutZ9jPjBQrhbWMESjst8M5py+myydLdsnijYekAONJeRydGnbvZzf8Uffeq1NIyjGsbHdM5TyCxnjvvvOObN+wUZpA1sZwrC0MVipOSl6FuOEJAqayD+TlLBgLWSgVHQNSaWT3SDjkrsj8KJadaGQ/Zd4W2XvsvLjiGv07N5Ix6GOWkJgu0+ZhsuKZZJTaYfoIpuBNHtFB6tf0B1l1TqYi0+/YoXMSCaO5GxrkN4KB4oF0bL4/N96fB+k0DxGszIYN5JEnn5Du3XuYqIA5QG8UgVtEgFHa/fv2Y+TzCxIfGyOdGnjLsNbB4sOm4pA4+lPnUgpk7q5E2Xs6QwoRZfVGCV7fKGSftgo29fsZSJNedzRVluxOMg3EWaLXvYm/DG8ZJN6IglFwz4GQmrUjUfafzTBZgAw6wD/E9a+aSFpoaHUQTd7iBMObY3Gbg5jqCMeN+plkmW6KgCKgCFyPAO3AE7Gx8vxzzyNzcisynmjXweLDfk5LbgXHvUHtAKmJBuEN6wRKWEhVZNFbUXhmlZjSONihV+GsG1uxYpGnXmL/ERJYlo6yej9BYUGXceJsLvTgks1H5B9TV0t2biHel8XGll1Kp+mvz/0Na3N37MfBut31CFAW2eh+xfIV8gb6e/mmZ8hDqNJojfYhRXiN6x0lgdkeRRCqE7AT5yDD6QyyiQMhsycxQMYJmVF924TLA0PhC9UOhM8DGcQ55mxcw0z4JpJoxZCWkYcg/TH5YtUeNL2/JDUgf2NcXaUz3s+ecos3Y68nNh6fhyz5Hchm9sS0r97IdPr9H/9QMbWMl9NNEbgegWwMdNmEDFL66vsPgFiHrmNPUH//qtLZkE9dJfZ4rMyePVtS0ePJHaR989peMrh1kNQP9LB89PILQmyN70Q5rtCEtn3X7cxGIH/HyXRZuveSXEwrRE8oB/H18UYyiI+k43fFDCtXNORv0bKFPPzII0a3OqEliu13x2l48+bMNT48p+y1bd/WcAjX/136+NYRuOOJpwLULpNBnfrBVFkDIWGTZW5OKMdogUlgk+CAd46qaxqUFYGlZwmHC2s0oahJNhkGAKJrSCecRyXMfda6TpGmaYDN7McdjAnu4zHFOD8uIUVmLNwhKzC+vhjOFg0CEk+1a9eWBx4cb5qL+2hzcSJY6TbK1IXz583UxQXzF4hXappZxNu6O5uxt9emdUGugE4+jt8J8mcOxtdKqI88NLSdDEDJnDcippStozAEpi3aLht3nUT6qbOMGdBShnSLkrOYvDhl9ibZd+yc+MLIGNWrmeltFoK06jj0IJu+cKec2xEng2GItMK12MSZzrkl2zBcIM6XsAjMg8FyKjhIxqKJ3tBhQ5UwrXQS+8v9wZT9ozFH4bw9JyePHpCejXxMjyd3DHOwbZcyi2TZnmT55niq5IL4DPR2liHNA6V7Y38z9CEjv0TWxlyRZfss4smNgyAa+8nINsHii55R1MSXs2AAIyNq87E0U3pHNX1ts/S35aShXxT0cmiNGjJs2HC5d8y9ZtqdVRJz7Qx9pAgoApUbAeou9q1jj6ctWzaXD0qwbMSI2tXkz48PkE4tGkgVrMlX2ciW2SD4rxQaib1yStC/xKm8h44dgk1l0DuoNzb6Kg9Ofxr62eXmgcxCmZMXsu29UM7kDCfLHlHTQhy/7UC8vPDBSjmTmGYyq/h5qLuaYjz4yy+/JM2aNzd2ZuX+lirHX8+yJDa6/xjO+rzPPkf5m6NMQjVHCIhONlXm2kb5IP1EOukU5G8WCKFtIEsZKvdEILJbi/ry27Fd0dAewzdATuFw479wrQT/ac7lPmbX0b/Jx3vujb2ILPrNsu/gaWmOpuUPYSpyHWTqsSfjaWTnzUVwdAsCq7yUE15na5EJEx5CoH2UmSaG3bopAhUIMIPoAHpvTpsGP331mgoSiWXElECWEruB4KT8ceKwA8qT6wQ4y+DmQdIu3A9ybulYQ7NCWI3/glPN2cbMwyMINC/H17iLG+U6KTNfViKzft3hK1KEOjybPWgdIaaf04hRo+TRxx5F1nyAbTe4hDKT2HIePhx/Y5z2zWnJuv18BO584gkCvR8CPfXDqbJuzVojLBTHKhDc+rUCZMKw9jKoUxOQTRBKSCOF8ioaLUPLAj0KqiWwlvLm6zZFbu2/TrJ5WSPclGaeXQhD4TB6Rk1fsEM2oKSpFMYFfxiMrkfCSJg0eRImhPUTB9T161Y5ETDRqhUr5GOkbF5CD7KumL7VH1HTGjAcGMvkZsQK9wWQq91IX56Lume7Wn4yaVg76dU2AllMYOCx4KeBkFq3O0424J83SuWG9YiUKNTqJ13OkjlIzd9+KF6qY+ri6F7NpV1kGLKinCXhcqZ8sXS3xG+OkYEIVUWBeLIUr3nrijdPhgH9FabpJdQMlXGPPy6D0OyPI0h1UwR+CgJctC3i6Xk5dfyg9I30kV6Nq4k7GpqajCdcNB9NTQ+cyZBVMApSckokItRT+kUGSL0AN2N45EEm9+P1hciKSskulprVXKV3VKC0ruODySZWPX8qHLhFe5Nk3cEUTDOhXi7X29d9aGauUtfTOWSErV69eohuPSSDhw7V/nvX4aQPFQFFAEsi1mH2rXvpxRfNpCP2kqOLTg0SHhYs/zu5n3SMqo0mdSiPg7rJzC+WUwmXZf+pSxJzFv3m4Dg1REbUmD6tJdTP0xBTWMBNOdOyzYflqzUxmL6Etgz2ZcjsdJU6wVWla7v60g2ZyhwBHhN3QZ77YLXsj71gmuoaOxUOWePGDeV5fKa2KGf61hquX9pdiwCz5tmE+a1//Ut2I2ue9uODICq9QERaIfFyf6Xcb8mD7O5l8DIvV+LxuGaQr0wc1gGZ8c2Mr3OVfg/2XyOs8BROvR3Wa2Y80c7ka9mo3li3K1be+WKjlCZmyP0gnrrDbmVJ3zLYoauKC9FDCn4W5J9ZUC4gDTq27yDP/OlP0qRpE5XPu1Yib/0Poz7lFLulKK+bgn63Fy5cNDr2mg6DJNMJKt9orXmjcXjnRn4ysEWQVEO5XUU/Jx5n7DnrYF6bG8+xvWR24RiL00LzfOjvQ2ezZBGCnCeT8kByMTmEfXbLhzaANGU202j0A3VBvyndbj8CdzzxxPpn9vOY/vF0WYZeT4UgorgxGh6EEfQjMdmO4+jZdLmCXIKEkoCic4SMVCzuZFyxA/uNQjZXsMglVuKVQkBN47JygTesKo7PR3SB/XY+QsbTHjR2Ng4OLuOCuujmiEpNBoPas2dPXJufRrfKiADrlA9hot3H0z4yE+7c0VCvLYyHViCFaiAq6oXF3gWyRPliNOkAoqVz8wqktKYvykTbSy+kSLuXp35SsWahFC8ZzUedcV4QjFpXRqHgoHPSXULSFfGDnDeoEWBKTWkQJKVmy+yVe+XYxiPSF455MxBPlFO8VK7srejBOWScfIVrZzUMl0eeelK6d+smrjAmdFMEfgoChng6ehRZA8+BeDok/aN9TSaTG8ubYRlQz9KYyMVAhjj0ccrILZZaIJxq+LmaJrwUTrp76egDtSc+TdLzSqV+sIdEVPcUD5C2VNaU43Q04V22/7Kswj82IreMGf5SLF3ujN9ZNb9qSKd2k+ycbElJSTFNVjt17iz/9+xfDAnFbALdFAFFQBEgAtRPLLV7Af2UOKSAzj9dGzr6DRDM/Muk3tK5KbPoSzEUIV3mrTxgnPTzl9IlD9OS6RjVQPndMxP7yPDOjcUeAR/am8fPpcgLU1fI5t2nxB5rvx3WfepJO1wnumkN+esTg6VN/RpyEiTW82hSvnlffHk5MHVdFWkQ3kD+9ve/SVeszdecNv3O7mYEaD+yF82r6O909tBh6Y0+NWPR38mV66eRSmPJmUfGoMPTRNiDn2MI0jdghdqh6uOPD3SXpnVDTGkT5TgPa24uiE9ntGvwRsYdt0JkMV3JzIWsl0oAhi65oFXJmaQ0+WTxLlm1ar90RfC8PY5dCdt0G8rr+F4NUIbXEGvnScjvMbg4fmjOTOf9qaef1kmyBlW9IQLUp1a56HL58IMP5Pz5C6Z/rBtKRtn6JhckaU52jtGFONT443WD3GRwK2Q71fOFxFr+CgOWRXDYs5EJT6ln2wZ7+EHWL4A2H47DE+uRdc8ntDMT0/Nlxf5Lsul4hnh4+5peT9S/7OUXEREhkx6dLD26d+fH1e1XQOCOJ564+DMV7ovPP5dZs2ZJBmqgKYBUjB5wsnsgivQwMkcaoxafQs2XSsEmpWIaw5nEVMlCWmoAxsjXhqHg7Wk1F+cPhcey6WPSlSxMs8sWTyjdWoge8J4vcuHPwMS7lVuPyozFO9FDCiO9Icjc+INqD/Z/MkqWOnTsoEaCQaVy3lCWyPavXrVaPp0505CkjpDZEFCj9bFoR4JUaoKMJpa/XcTiH4Pa+S1Ik3YI9TWldn3bN4LMMeMJJCm0KOvrHWC0wmwtr9WnUrbkkYqUIm7kl4wpxDERJNWclfvk6Poj0q+4TKIN8WReMjJOiS3EZzwAQ2QpzvFFDfPjTz8lLUCcag+cyimzv8RfbWU8xQj7pJB46hddVXqihM4NJdCWwQw5hfAxYkpjwdosMsoSTOws17MlIGRpPDgiy8mchIPpBJJ4ykC2wbK9ybLqwGUYJejt587G4w5SiBJsd0RpmzZtKh06dDQp1HHIYli0aJEkJiZJeIP68lc4ce3QRJ9ZBropAoqAImBDgENr5mLU91tvvmUIa+6nDqoTWk2eeai39G4fLpfTs9BbcYt8umQ3SjhKTTNnB+g3Zrz7YmT36AHNZPLwdlir7ZEcVSIHUb70yoyvMSUpS9xd0aMH+9KQ4ZyNDJKgAC/5/YSeMrxrc2OXvvrRKlm99bgpteN7sxSlcZPG8vwLz0vbtm3VpiQolWBjYJ3E02uvvCKn0FKkOzIyHuRAJBCRJnMYayBtPi6htPtYzBGDgPiHWQiywG4c0TVa/mdcN3FHaXoJ/Jn4i6kyZ90B2XciUZrWC5EJA1pJVRBNa7bHyhcr9sD5vyrDujTB1O4WkHeRVdti5e3PNspVkFKesC/PwA51w5u1dHCWkciAqo++i3HoozMHvtBxfK6+A/rLM8/80Qz0qARfj/6JN4lAPgh5NhNfvXKVnDl9WsJB9rSF7eUA4mj79m1mulxCQoJpKeKBrPg29X1lKHo7VccABtMSB1KeVVAiexIyZGtsung7VZFeTashSx5TkvFboEXIyYsZeSWSnlsCQtUBAxwcrawnvJoNO3HTsVQEKVPEzsVHBg0eKO3btZctm7dI8qVktMV5QLp10955N/l1/uzD7njiiQ5OEhyJ+V99JZ+jBvpi4kXjkEAG4YAgPblukDw4uC0yRxogEwllHkgDyYSS3IQ6+gUbDqJMKUPqVveX3ihpat+8jvj5upuafo6oP3wqWbYfPCOn0Zi8ZoivDO8RJS0b1oQhYRkh53HunK/3IXX6IJry5TNTFZsdava9MJaxtzwyaZJxfH72t6QXuKMRIDl6Dkr1q3nzMM1hqSSAKGUU1QmyEgnGfxDS7fOQVbceo2/PovloLv7aQEyyGzekDXo4RYofGjvmQ3GeTkqVizBamT4dFlTVTM4xXjtkvQS/g3wQV8zGc2EZX7k3fy4lU2ZhSs7JTUdlEIilSPSGMjECY6ngPPxQOBVlFQzgQyRMUWL30MMPS3h4uGbq3dFS9//3w9MIPo5M1BdfeFGOH94nPZt4mTI6ZiuRQKUMkjyiGHKD2OKxRTyZzFHsIUFlHWeRU4ZQLT+OZ/C4KzlFsmAPSu0wGc/J1VNat2opYWG1MNkuSwKq+Uvffv0kMirKOIOHETF+CVkMe/fuwzFh8uzf/iqdkfmkxBNA1U0RUAQqELh06ZJ8Mn26fIQWDvnIQja6CkqqRmBVeWJMZxneJ1rOJ6fJmx+vleWYmOyJ0vem9UOlVXQYJiD5myEfNQM9pWGov9FTZSCZUq7kyZHTl8TPx1l8sQ7nggiIS8ySmJPnkI1SiHKoVtKwXqicRabJ65+swYSxw+JknCpoRmTNN2ncSJ7DsAYttav4mu76B8x42rlzp7z6yqsSf/CQdMT6OcEbE+0QtCQRasvwNeFHPC+EjO6GHTkV/TodA9AnFFORx2FIDXvpZGNS3XIEyt+YuR4ZxoUSjuy9x8d0knq1g+Xf2LcC7Rjc3JykRaNQeebB7gjWV5ftMefkzU/Xy5E4+lVVpCrIp3YIlg5zR4koMqb4GXKxUG+G/TgPNmjjrp3k//73/0wWyV3/5egfeEsI0H6jL8R/zDJngJD+O0n+rVu3InnkC9kFWfdzt8eQGX/pExUAXwYlpTivAEHzg+cyTblc7IVcqeruJN0bVUUpXqD4eaIHLjKhzkO/rj2CIWKns8wE5P6YhBcW5G6qmQowlf5AQqYshq14LqNMGkY0lKioSLl4MVHOnj1riKgx990nVX2RYQVdy8/miCw/rVa6pa/4pg++44kn/qUZyChZuXKlzEC5HYWIzbwpNOxa71SlTAZ1bSJjMUY0LNBHyhASuJyeK/M3HJJPl+2SxBREn6BAI8L8pUfbcGlSv7qZTrcfEYFtB05L/PkUNIwslXo1q6FfVDsTDXBDxkkenPU9R89jot1OlNudNllU8IPMQlAVI7uH3zNcHnroIePg3PS3oQfetQiQ8edI3I8ho9u3In0/P0+8kfIR5eAk3VAOlIL+YKtgMCTB3S5CqMnd212G9IyScWggXquajyGc5qzZL1v2x0t0w+oypEuk1K3hb8qGcpH+fC45Q06evyI+ni7SIry6+Hm5mRLROKT3z1y0Uy7sOSX94Ng3QcaeCxQrHf4sKmsYv7tQnrodhrFLLTTjf/RRGTxkiPhCAeumCPxUBGgsMILFiY7frF0l7cOcZRCm0XkhQspIKkkj48xRaeK5zYjmedzFfSYjqpyMooHN1yi4NiObPD9TqOdsT5TtpzJA1obIxImPSM/evYz+J6Hk7+9vjIhi6Gsa8C+CeIpFGU39+vVAPP0Nmama8fRTv2M9TxG4WxFgg9vFixfLP157TdKupOHPtPRUNR8PGT+8tTwyrLXko7/c2j0n5MCxi9IZzcZbR9WSqnCCrqKknf/x/1L0FzFEOk4vgw5jZjM3S/ehpw6ek2AvATHA7E9HBIfOwiZ9bfo6ZNMfKc94wmtYsxs0CEep3V+11M4gWDlumCl3DCXrb//rLdmI4UnNEKic7OUhNeGQM7uJ4oQ7bHxw1Qyo2QxS6SPYlyF1g+XJ+7tJ/9b1pAx23qX0HJm3dr+8N3eL8Vfq1fKXySPbg4AKkndnbZaVW44hCIPyudpB8vSYrtKtZV05cTYZU5G3yNotcVIfWXcDkUXVFqSTF3rmluLNuSYzuT4e15/DrL92beRPf/iDREVHV44vSP/Kn40AZSgN0+WYjT5t6ofiXJwug9HbqROainOjbZiZUywbj2LQzKHLCDYWmol3rep4yz1tQqR2NTdkvpfIjvh0EEvJ8JUKQEw5SpeGVWUQhtUEeDkju7RMYi/myKJ9ybLvbCZ/LcZX52/HAbrVG5xBSPUQM+3O399PmjVrJmzHUL9+fWM/8nPo9sshcFcQTzk5ObJ7105ZuniJ5OXlSVRktDiiFpqjcPfs3imN6vrLQyPaSpfo+oJ+jpIDxbz1UAKIp92y93iCYWDZRd8HznpVKPUSTPhieV02WHx6P+5w1ls1CZPxiB50iApD4jSmgKGEacmmGPly1V65gNr+KibdCS4RogLBIZgMNm6cjB071jg+v9zXpVe6ExGgYmVvmRXLlssXyMq7FHdSGkDjNQGB2YglnIhiZYIEikVkNRmyF4vMpVOOdhLdsp48NrKTRMGASEKT8E+RubRo4yFT19yxWV1phQbi7ohQXURvpwMgQeNQ7tmqaS0Yxe2kPiKtBSSVYs6g+f02OQfjuAGy/SLwu4hks3K8/w4QXfvgkCcg26oUqf+tWrdBff6T0rpNG+O434lY62f+70GAMj/ri1kya+YMCfctlZFtQ1DW7GxKBAphNWeB0HeE8erpgugXIqk0BmwOGy1q22MatiSZbH34zIF4FcEyiU3MlllbLsqJ5Dzx8/OX/v36S8vWraRuvTpSp04d0zycTlsuequx3PXlV16WtNQryBpoK3959llp2LChGhb/PSKjn0QR+K9AgA4/ieq//PnPaDR+0qyXdIDc0VdkeJ+m8qfxfcTNwVGKkaFcjBxODwSQjM4iq85/3HjHhRa2IUvl+Tr3GeKcyo4b1l47RNe5rwyZACyXj7+YJi99uFo2gNRi1r51IZTmszz4r89Kz169cCnbBcxV9OYuRcCq6Eg0duOU996XMPgjj3i4YTqxkxRBtowsQaisewYTS2Ut/Jsv0fy7ceMa8rtx3aVVw1AE3EvRGiRflm2PkTc/+0Zy0IC8WUR1+e34HhLg521KRuet2icumFDXtmmY/GlCD2lYJ0jOpWTIrBV7ZcvSfTIS9mp3+EgUa5Y12YJBfPfzsFnZIzSpQV156sknkUEy+C79RvTPuh0IZGZmyvLly2XalPfEpShVhrYMlugwb8iasQJNX6ftJzJkKYglTqnzcrWX9izHaxUswVVdUGJXKltPppm2C8lpBf+Pve8ArOo8sj7qvVckARKIJrrovfduY1NcMO6OHe+fxE7dTdbZTbOTOBt34oYr7nTTe0eI3gRIQhLqvXf+c76nRxSMHTAkFN8Lr+i+29735s43c2bmDDlundG3nT9m8PPW5A1Vg4iz+ZVYui8XW08U2Mr3jI0pfWxbzKv0Kv/7+vhg4ODBJnlkAJs5WDyg1/ZXvyWAJ6XuiUcnLS0NrkwDVdvDsrIyLF+6HO+8vZDEZTm4bWx3pjL3ZstubzTQIT/HTmDLtxzH55sOkJi50NTg0wYwzoxEXZEpBxoMXp4uiIttgWmslR5LoudgluJVkQ9nP1vXv7WU2U6HUpie6mM4RLw8vUhW3gi/AH9MZ8ekKVOmwNvb+9r+YtbRbroRUFmdyo5ee/VVbGfnxU5VNZjC1PwOBIBcjcNti3oKoKqg/Gwn4PkZQSg3dsZ5aOYgjCVPGWg4KNvpXdbhHziZQQl1QACzolwoo6U0KCSTYcGMAIztgZmjeyAi0BuFLClduuUwPmJXu8JzRfCiTMfSyB3DDCsZLV+QW+KQOjESjGoXG8sW83Mwbfo0I8uWYXvTidkNd8FKof74o4+w4JVXEehchbmDI9ExwssQRB7PqsI+dqxzI8DaJdIbbRi18qVTJydLsieuiWLW9GcX1ZiuUYpaRQW4kedJ2Xo2U6GaEVYZEZ/uzkJeKbtEEWDy8PCEj68PerC8bs5dczFkyBBDkq/gxGpGjJ/9w7Oorq7C7Nmz2T73MSuz74aTGuuCrBG4/iOgEqctm7fgl//5S6Sln6WjwgJhYUjOThjSqy3++3tT2bGOZRzUV/RKmOUk9kXaj5yPHRlEYpqTrVSY8/l5fc51XGUynBzM5+To4QpH2q6NzCSR4anPG7ntsTNZeOblL9mwJpXAk9nJkJEPILfT75/9A2LatLGAp+svIv+WKzA2IYMma9euxa+feQY12TmY6OqOObT91KnbjnHaQaAyytM62o/vE3jqySD50/eMMv5LI2WunjJ6JC2XGUzbkJSaiylD40zX74ZGRyxZfxCvfrodjIFi9tieuH/aAHiyEiSntAqfrzuItZ9sx+2U9kG+HibDST6SAbt4UyhrL4MBzE/Z6COrU0c8SY7QiRMn/FvGxzrJrTECBnhiYH7BKy/Dq76AgFEYurb0NUFK2YT1jD6eyq7ACmYsJaaWIYJg0vgeIRjSLhAe5HuqZBAzkZ3rFpPv8wy3axnsgdHskDyc5Xi+pNhp4I2SQcBqOQnGNx4qoL8vO9MG6cucVJjTBkHxleCuAgBBgYEYO24c7n/wAcTFxVk69xqK2i0BPNnHQ0pai5RwDR33w2xD+s4772DzpvWIbemPu1jrPLR7G3jSOKglQp+aVYz1CUnsSHLSlNRVErGXTcCP4UYNHOjjiS6xYRgzOA6DesSaznhC+pPZyWTxugNGWVfVs+aZiKiiUJEREaghGWA9lb9aduthIaX2X+e7+yojNiEhAS++8ALObN+BaTQ0x1C2vChoIoiUwqPuM1pQ5usJEox/UFqBZLYRnTCiK8vt+pgy0aKSSmw+cBqrdp7E0VNZKGbNvoBONwJHrdiSeVivdphEY6IdOcukSI/TuHiHpaBJ7KLTlYi/uuiF0XBWhlUlFfFqAlarKa81JEIdQ/l9jI64CEwt0Ek/hrVc7Qgo+3T9unWmXKWyKAvTeocyfTqQ9foNphPd6gN5Rn7bhnoxOhVgIlwBjOQ6suYkr6yWNf2l2He6hJ3r6tCnrR/Tr8PgT5JUG+8TS6ZLyO+0O5PgUxFqKN+6gZRxqiU4KBCzZs/BY49/D4E0IJTBIHLLt996G7W8H2fNnsUMv74Wv5MZLevJGgFrBJqPgPTFvn378Ktf/gpHDh8yQLjsS4FDHdu0wC8fGo9enaOIFFHnyO40/oqNd65RjoucGa5XlpSNs46bclYWUKWSO3MsntA2+9vOLFdeDv2OY2fxXy+sRGomG9YYfcbGCqSOGDRoEJ7943No2bJl80u13t/iIyBZPERf5k9/+hO2bNiEYMrIeAbYR7LkLcTFyVRgGBCI66soj1voxyysrUbnHq3xY3a069SKjZXo2Ei+5L8U0G4sIidti2AfNlRiaSid+jzaloeTs/m+Ab07tmT1hwAmBn/KqrF80xEs/2QbJnO7YbRbJcfNgSfNvMkM5n9C57+uTzx+/KMfmbn1Fv9ZrK93DUfADjz97dWX4N1I4KlvC3SOJPCkdHdJLvWpunenMZspJbcSgd6kx4lgh2NSN/Bj6tlGU4K3P4XdvVlq1577xrf2ZzY9uyhrA/7PKqnBlyzVW0u7s5aBfNs9I7zAhhm40D9yZeaqgFQlCzQy2CC+0Hnz50P8T57sjGwt12YEbingqfmQ2EnLNmzYYMCn1OQkDI6PxZwJvdCtTSgzTWgCSAmXVWL/iQzsPJyK5LQCVJDEWQR74SHeiIsOI19OFNqS38mTWSJVBATSSCi+dncSQadDbFVfjjg66nMplBNIYiteHB1TDznvlgPf/Bf57r6XA76dgNMrL72EHBqzdzCdeTAzntxpxUqtXlj0B5VgAZXiCpJDrqHBEdY2DA+xM84IgkqezJAqJ1B0+lwBEo+eRQo5ndQG14/dRbq2j0IvGgzhAd6m7DOP9fzLSBa5mOnTrcgZcQc7fEUT+ddC28TW/YRZUh/wPKkkFR9JMvzHvveYKT2yCPXMMFlPVzkCykQ9cuQIfsuOPIf370Xv1p64jS1y3Wksr+Hkv/JgngGVNPEHEmSNi/JBK0aqVPacklOJYxllNJJr6XQ5YnCnAMwZFIEg6mYR51cTaDpwthQf7czE2TxbC3N3dvxxo0Gu7Ca9H0sw9cc/+6lx1CTT4lnLyMgwpdXR0dFmm6v8itbu1ghYI3CLjsCZ02fwG7axX7tmDYOJdK/p3JznI5jt7B+7YzDuJv+iMo7NojmVs3ke24Knk2/Ri/xy0WEB5A9lCR43sXVmkofDEmPamJmFJfCgoxMZ5AtXZUQxgETE3XCHLtt0CL/52zqWl1QTtCLMzt3c2YBk1OjR+P0ffseSYhv3yS067NbXumgE5E+UkXNsDeXwT3/8M86mnYULZS2KkFMPBhJ7sYtiZ8538q5V8raPfsqXjXWI7dwKTxN46kbeWpXaUYyYfUdhpN0pQPM87Uvjr/ATAaIOlENtJFmV/6TPili2t4KNaVYs2oaJnHNtwJPO1GSscptavk+kLfkRRbj1yOH4xU9/asrcL/oa1p/WCHztCNiBJ2U82YCncAJP3ga4NztR3ORPU0Ua+0+AvjApVSlJGqUjJd96Y0BRreBntpJQbsFtc0prsGp/DtYczAe5yg3Fgj0o4Ofvh/hevTBk8BCTOb9lyxZs3ryZetcNM2bchkcee9QC/DW+12i5ZYEnjY8iBakkG//ss8/w2Sefoq66DKMGdcCMkd3RqXUYPKi0lUJdRwepiOmpuSSqrSJJmQcZ8wP83UlQ5s5tXCi8RFOZgXKEWSabE05j274zyC4oNynPt91+O6bPmI7IyEhzY1yj38U6zC00AtU0INUS95WXXkY6eSNmsNxtqLc7PAV+/sP3pALlP5XBHeZE/rlAIWZ4DBnYEbPGxbPLSITpZKd9qmlclJsMvfNE6Z1YEuoGN75Kw5awlG/noVR8uDwB546nYxwJKceQF8CXRocd/ZeCzqCR8kFJORLprPcaPIgp0k+iZ3xPK0vvH34T64+rGYGsrCy88frr+HjRR/B1rsQdbJHbpZU/MvIZfTqQjQMkelSbXBkR4nlyZSkdX5gVpfTqBpMtEOznisnxIRjVmQEAgqci4T3H6NXSxGxsPVpoOp4EsLw5vldv01FURkNJUTE5LjrjJwSeBgwcYGU2Xc2PaO1rjcB3cATS09Px0l9fxEfUXTV15PvkIgfGlaUdEwZ3YTbJKISzpN0QhNNZT8kswkssY9qeeIqdaD0xdVhX3DG+JwKDuA0d/xpmhCQxWLR88zHs2H8Kocw4eXz2EPSOaw0aoUbvZTMQuoBkzgsXJxgwSt3IBAv4sFPyzJm345n/+R9rfv4OyqKCOOls1vHuu+9i0YcfoYBl7PK5xZEowvE7SfORWl+HzyqrUM5PGjiPdmUg8sl7h2Nwt7aoZylcBe3Q5BwFKxvJGxpBe5HcYhToRoJQjgSaRBYuwMmJE7AJnBNszSPwtJhleKs/3oHp3HYIM55Y5GFAKdmqAgDO0Y5cxgY3iZTR8fSFHn/8CUPX8B38mayv/C1H4ALHE4Ent7o83NYvHPGt/JoynnTQZll2xmuS9FEO+U/vBJLKp7F5OPrE9pn2054Ktp8rrsYKldodLYJvQCC6de1sQPwyBip7kAxf1DgqY9a1LF2yBK+SIqKYDcpEm/MogadWramnreWajMAtDTxphFTmdOzIUbz//vtYtepLqJn30N4qSeqMTsxo8qfDroi6ajoFp0rhUkYN6l/D9NEiGgJpuYVIYPrzpl0nCT5l0yFyII9UDCZPnoIZt92GNm3bmP2uyS9iHeSWGwF7mc/LL7+M/eR4GkkjdBzTpIMEfNq0Z9N3luTZFGwpDYCtJIBczo5zlQGeGEXw6baRPdCR2XcCmLSbUa+UV1nDRma5rpi8TruPpuHTdfux73AKWlY3YA6NknjJuZFt27aS82wawouYdr2HpXe9hw0xtfnqRmJlPDX9HLf4i4zMWmbQVVPG9F4yoU5wyha6VjKgLKOt5Er54x//hLNnTqJvrC+m9ApHmK8r0vMqse1YPhKYuaRolOruZSAY2ea1KPNJrXJ7RHuzvW4IOVU8zTVW1DRiR1IhliZkGQ4oHy8vw+U074H7qZvr8cdn/8gy68MIj2hhwFQFBiyuvVtcmK2vZ43ANR4BNUd45+238RJJneXYuFI3Si+WMPskOiIIP7p3BMYO7gCnWkbfqbgSyL34y1dWkKMpx+ipYD93TBzSCVM4b7uSq2nXkQws2XgIJ5NzDNltUIAPu4oNxiMz+rHpDXUxdd+Bk+fwvwtW4dDpTAIAdnv0PMLDw/Hggw/ie48/btma1/h3vlkOp7n6xLETkB25dOlSY/eJQbYvy4MmMUh+uK4WHxJcqjNzuSNatQzCwzMH486R3egH1SEh6Rxe+HALRCny2JzBGEH6EGfakg0MvheS/+ZISh7y2fF7KLszRoT4mCy/rIJSLGLW/Pbl+zCHlA69eR67jcppGGd5TRsIOm2m7EZ07IgnWNo+lTyhsiWsxRqByx0BNX/ZyoDh6+xqV5x2FNOYGd+nrb2CyCTpXQCX5OzIbyImb3ttOkkTBHXhlPzY5iPxVZyhyqJfQo6ohLQqdO3aFffTXlQWqWxf6XYP2r3S8znkUVvEYMObb/yN2fGNTCyZgUcefQStWrW6cGzrzdWNwC0PPEmQJNSq1//wg0VGuM/X16Bj61DyNsUgvksrtIoMYJtvOltUlnUUtGoqadU2Z+SU4PCZTCSeTDXGQn5hORW1C2Lbt8NUdm2YPHkyWhMFVf29tVgj8HUjIMWm6OlC8o2t/OQzxBQU4XYCT+1J3ii8UwrywsI/NGUrmqWMpCXl5HWiQeEa6IWx/Tth6tCu6BAdarrrmDRRpp5KqdYzDbqQnE0iJP187UHsIfhUV12H9oyG3eHpwS4oBBQo3+ZcPIEc/FRGwcQlddLHC6MmTcRDDz+MDh06WEbDhR/j1n0jIzY7OxvHSHqvpgwCn5yZat+CPHVxneIQGRVpatqvFoCS/pXsv/rKK1iyeClczldiUs8QjOgYxHIUR9bl12JPSgkSThchk0TiynTSHeDh6kAycXd0Y9Sre7QvIkgs7kQgqorR2sPnKrCE3U2SMkrh7OKG+J498DANg8FDhiAlOQW//+3vsH3HdoSEhhhH7Y477rCAp1tXlK1vZo3Av2QEKtSQYNUqtvh+DR3ad8DQYUNRyEzKV19dgJJiRuXHdsWP7hvDTGIWPnFCzcgrI0HzTny6NoEcIvUmm8SFZcWBLM3TnK6s+QpmI7twe837HRn4fGr+aHIztoUDbYSisip8tPoAXly0GZUMmDqSC1IxfFkDMW1i8PRPfmLsTsup/5f83Df0QTWPqoHS8mXL8Jfn/w8VnLvjmKnU380FXdmROJxypkDiEc7jecyO2s8Mugw/N9wxpieenDuCpXnAHmbB/2HhBhxPzkIcO9ZNHt4VHdtHIie/GHsST2P3oXT4s3nSU/eNxDB2Ta6jH3ScZOSvfLQZCTtPoSttyQ4sD+1KJ92NtuQaNqfZTds0k1alC21MlSk9/fTT6NK1yw09ltbF3XgjIHv08OHDeONvf8OBbWsxqXswhsUFseOnjUBfpXHKrnOlDajMeN0P0oN8MQAs35r3SiAx6yiTBpjSV+VnNbWNOJLOTvSyG3Nr0JaZTWNJLzJ46BDExMQYYF9+vDILk5OTCTq9iY/YGCckOBh33X0X7p03D/7+/jfewN2kV3TLA0/6XSSk4v1I3JeIZUuXGb6dbJaAeLMlY/u2oehC5ds6LBCuFLwyRgNyWEZ3jgTiqen5BJ8KUcL0VWcq3ZDgILTr0B4jRo7EOLLdCwG9WsfsJpUb67KvYAQkf6WMkm7duhVvv/kWeZ72YwI15TCW2/mZ8jf7wf6eNipEv4bG7BHyQSznBH+QNfvu7GTSp0trDCRBfkxUIDw91MJZWX11KCgmgHQ2DzsOnEHSmWy4snwpgEq4gcZJV4KlkzzdEcMyJfHjSFeX09Ddw0jV53xUR7bAvAceYCr/TISEhNgvxnq9BUdAsqgspJMnT2LVl19i3fr1OJt61mSGOjP1PoLAU/9+/dksYZSpeQ8OCjadnK5mKHS+3SwxXfDaAuxL2INW/g6YHt/CcDp5spS0grKaxuyns/lVLBO10e0HeDoimnxPrQM94U6ASndGKYHU41kVWH+sCAdJIunoSIJJRlnn0jBQIEBZTadOncL/Pf88Sc03oEWLFnj8+49jEgMEXsyKshZrBKwRsEbgSkZAzn5ySgpioqMNh+e5jHN48f9eZLfORWgTHYD/fGQseneKhgMd/TpmMu89kok/v7cJB85k0PBkqxDWEIseSlklKomnt8TsejDYGYh7p/XHnSN6ch53YeCoAUeZMfXrN1Yh8XgGfKjLfOnoODPrSTo7nFQOPyHwJIJxC3i6kl/w1thWWfMKEv2Vc9vmL1ejP/2R+2gPRjBbXQ655kcKnAmeF1KWlrFS47Pz9egd3xY/mT8W7SMCcS67iMBmIt5mwxlx2TrTHvRi8LOW828VbUjRNQzv1x7/754RiG0RZErztjFr/s9vr0VaagE5SR3Rmo/p7BzrRlF+k1QQSbQjPckx1ZHBqgceegDTpk0zncVvjVG3vsW/awQEPB09ehSvE3jasnYlhrIJjZrJ+Hg4I72oGnuSSxmYZKZSlBd6MBgZwG7zBmySN0NnqYoyn1dWx+B7rdmnJYOWrqxk0sdaSijvm4/nY/m+HNMBWTpUvrs60A8dOhT33Xcf+rLZjJIEkpNT2ITmLSxZsth0s3v4kUdM8yXbkaznazEC3wngyT5QKrtTRHwDna0N64n8nzhuSPtU0+wl0lpG/KuZBVJJB0cRKznpniR19CdpuDKb+vbtjUGDB7PzV1erDbd9UK3XyxoBGY/KMFm0aBGWLPoYAZmZmMwJuwfBIzcZlzxKfZMBwQI8xjlpSBCyr6LhKvBpPQGi/Q11KCfi70eDIyzIxxisgpGqalgSyq4kJcWVcKIREcVdezEtugWjU7vIBXWWlm8/gk+DaVgEMTImDqnTXL+epXwnuF2nXvFMJX2UGSODTev5y/pC1kY35Qgo+zNhbwK++PwLbNi4HkWFBYwikeNBICWjPTXMOHJj9me3bt0MmDN2/HgCOOFXzSsi4HXDuvV4i8DryeNH0C7YBcM7BxN88oa/F7kmKPGCnBTZkrXgwuvhbWGy+dQqN5+leIfSyrAzqQgpedVwpfEb37OnKXceN2E8ghmZ0iJHUYDacrbmjW4djbvuuRsdOnYwRJJmg6Yn3Y8yMvRqN0Ish675CFnvrRGwRuDiEahkEHLTxo34/e//gOysNExm19kn5gxHuBe7g1GX1HAu3kcA6Z0VexkESkEVuRqbfB/DnePh6oSuzDaZObEXxg/qSgeekzV1XRbn7jc/34n3l+2GC/WvGiPI4REAVU6dXVBQgF4kv/Xz87v4kqy/vwMjoC5bB9nZ7s9//CNObdqMOZSRCb5epkmMvr5xwil/fGfsuz0suXud2fJOEQF45PaBuHN0D/KMMfM+rwifkrx+xZZjyCQJfgPXOVIGA/29MDS+He5i86Ue7SMMGbkaKX3IMrt1LLMbRqCrBwFSL07KkbQrS+nor6H9+Bl9KqfAAEybOgU//OEPrcDld0AW/xVfUbZnRnoG3mVVyKIP3kG7UGdMZ7ldy0B37DtTjE93Z+EMS+VCfd3Rix2OlQ3VJsTT6NSCilrsY9b8lmOF7M5Yi+4xPpjBfVsHeRhQlmYe0guqDOi09UQh6lXuwUXsTyo1Vff5+Q8+gNmzZxs7saS4BBs2rMc6dmSO69QJM5kxH84gprVcuxH4TgFPGjY5G4Uk5juwfz927NhhoghKrcvNy0dlRaWk0dTWe3v7sDNDtEE821IwFVnv3DmOijX0K07Mtfs5rCPdyiOgcqaDBw9i4dvvYO+GDWhfXoFxykQi+FNJucw0BKMOiGYUK4DkkBRFs9TRoEilQbuJRu8uRgYyuW0N19k65XATbujKMGoUjYJ+JArvy04MsYxkSb2uZORrWXWNKd1r7+CEEIIM2je5sR4ZtFaCWFI1Z+4c3HnnnSbbxXK+bWN+Kz5rck86mWQ4S9YTBKqsKEFUoBs6RfoxaumEcjpJafnktCuoQW2DI9q2i8U8phiLdFHg+9XIhpwy6d21q9figw8+wImj5GDypbyS86ljlC9CvFljrwgVZVl2QS3B0nLKfDGbPaQzE+rEuTKczKhk1tN5BIUEMQjQB7PnzDFRKmUz2a/NnIfg08mTJwxxZEx0zFcisJoDyspKcebMGeRT76t8OjQ0FBGREfDx8bFKp29F4be+kzUC12AEpF9yc3Px3nvv4RWSz3pRbz4wcxDmjOsBLzoxmrMbOa9m0Glfl3ASOxNTCFCVwI2lSK0ifdC9U0sMJ7dOy1A/OvxOpgFONht8fLKGdgGBJ5Xide3eDT+gEz+G4JNdr12DS7cOcROPgDJC9u7Zg9/95rcoOHAQd1OeRvp4mKYctnwnW4mRbD79LcLvj5iRtIWdOIb2isVT80ajLXnJznOKrRDvbUoO9uw/g9zCCrgzICm+24Hd2yGcTZUo4ia7eCO7d7+2aBMCskvwMMtFY1nWJ1v0PDNM6thw6SSD9G+TIzTZ1xuT2dX7h089xSZLETfxKFuXfj1HQKTeK1aswKvkMKsvOYfJPUNpHwbQ9ivH53uycSSj3Fyei4sDIgNIVRLBrFB3J5wrrMZxblPEbCcPZsf34T4iJ28b7GW49yrpV+05XYwlCdmmA7K485TdT+VK4JWdw8PCMPeuueR8egABBFFtAYQaUxngSn/Kypa/9lLxnQOeNIQSLDlhZWVlOM3SjC1btmL16tU4ytbfckpU69m+XXvMmjObEfVJ7EoSZNZZZXXXXgC/a0csKy2jvG1hqv5HOL5nL6IYzWxDRVjCzKZTlMlARp+mE4zq5kFOG1qxMiQEQSmdOpsKdBfLljYxI+8M0/iVuSTDVPLsTuBJrXVnkjuqG2v+qVZRTOd9NaNeixn9yuKRaHOYVGxzTJ4zKDAIw4YPx93MCuneo/tld/7SPSJDSPeQFmUK6p7Rq7XcuCOgrKMvV67ESy+8hNSUMyT4ZglmzzAM6EC+JXZqqqZ8pRZUYjuJuxOY2lxR62ii7E/+x3+gD9OQRTp+NYvkVF1ClPn0DiNbR48dJaluDUnDbSV1gd503Cjzynoqq2KWE4nyc5k+nVtMAnSudHPzQBRLTkbTIZs4aQK6dOlyxdekyLEyDxV0WL5sKZLPpFB2XRn1aou+/fqhJ7OoOnXqCC9mGlhO39X82ta+1gjcmiNgL3t6/k/Pm8z58DAvPECS8CkDO8OHmU+OdPpNBqmcfGZrVpTXk4vOiR033UA1q9RmA66XEgBIJBfjF+sOY/PeJFPu1KFDRzz6+GMm21SNHqzFGgGNgOYtUYU8y0y79N17cBftwzG+ngZ4slmJMhZp2Qn55KJA5q7KWrxH+7KBROGzmck0d0JvBLLbooMiO5RDESc3cDtH2o6SVz0UzKyiHXDoDLvRfrodB/acxlgGMWcTXPLk50pINn3CeK5zzHpaRN6yrczcHzViBH78kx+jXbt25vzWkzUCVzoCCswnJCQYSobd2zahX1sfltu1gI+7K3adYib7wWwGRqtsYCvlT36MEfemJ8bUEcKmNaO7BGFct1D4soqpgX5VKoOpyw/kYNvxQu7hiBbhLRDfuxd1sjO2bN5MftNa0ueMMATisv8su+9Kf7kr3/6GAJ7kyKoMTlwg5/new9PTlPxcjgDImY8yYNkAAEAASURBVJETXFlZiTq+ynMx+0kJSywllOa9PjISagTWLrVS6MeOHsN7775jjAjV2rtR0HvGx+NRlh/JybHv98+G93K3+2fHsT6/dUdA8lpGAGDv3r1Y/MViHDxwAOXM0CguLzPyKwLHOYxmdRXwZBNem0xzP036Z9hp8XNGsnawdW4F/7ZLtIyBUMr3cDrRwwk+RdDQLWAa9WJmPG3itjXMqvJuyuYQ2h9M0KlnfE9MYweSbt27X1aJna5d99lZtvU9ffq04a0S2OTn54/27dujZcuoywavbt1f+Mb9ZiIRf/mll7D488WorixjZMgPdw6IIIm3h+kOIp9INum54iryKBVg+/EiOLj64A5mw6mjktKNr1bH2cGnLSwX+GLxYuxn5qnKSIj4k0fPiLpR13W8EHW5k3zLQAhjRpJ0cv/+5J9iJ5IoypqJWl3BcAsoFdH55ywzXLZ0CYMOpw23is7hSKslMDAQvXv3wazZswi09TFkklaw4QoG2NrUGoHvyAjIXhV4/bvf/M5QNoQH+uLuKb0waUhXBPt5GhJc6RVZodIh0nsK/TRoDiWfztnsfKzbexLL1uzH6fRCuHB+btsmBvfcey8DQfeYxg7fkaG0vuZljIDmLmXovvrqK1j74ceYzEyMmSy1cxMYRJmS/SdpszvjshWL6HSvZBXH5zXVCAj3w9yJvTFrDMs1xQ3KDZvcIXN2yaesySr6QwdOZuKtpbsJhp5Aq0ZH3OvlicE+nmZe1hkM8MTXLAJUn5AQfxMzoUaPGo6nf/wTqDrEWm7NEZCfLtBdPrPea5H9r6wgvV61bchj5ubk4pNPPsEbr78O14YyTGDW07BOQab080hqKdYcycNR8nzWUPYkr3Z5F11OoJcrO+H5Yky3ILQOUbaTA4oq67H1ZCFWktupoKwWLZjdpKZgt828HafPnGZ21StISUkxQJSaK1lZpuZn/Zc/XVfgScIrsCk7Jwdn6MimUgCU+taGykvtDkV0/E0d47S/spaSTiXhCNtnF+YXkrjRht5LkdoVq+291KWUs80YsCleKu3GBmSSaHw3owhnKIg6pqurG8nyOrK2cyYGDhxobij7Mcz+RkmbQ5nPdNOJ2FYpeXKGdCPar/tqb0bbWaznW20EBOCcSkrCAZbeqZvDzq3b0JCRgfEEjkZ6uSOQXniTLXDhq5fTkNjEznVLec+kGUYcuzzbHHSJdyCferBrTic662WcG7bV1iCLhoE6MfYbMMCUFEk+lTnSkfXLelUr0X+2yPARf45KBVews8peZmsV8m913gmlMh81ahTvl9vRtm1bK/Ppnw3mdfhc+kuE4r/77W8Z5dlKotB6TIoPxbjuofB2dzaOkU2aFNVkJ7qSGqxMzMG+5ArEdeuFp576kQEqJTvXYpH8HyJnxaZNm7Bj+w5zbcrIkv6VnrYBmj4mDToiMsqcW0aB6vE9GZj4NnpVpX5LCPb+jQSW6WnpTMsGWjALwY2gUx7TtGWYuDKrKp5cKrfTMBlJmQ5itqsFPl2LX9w6hjUCt9YIlFeUY93adabLmDInncnJGN8+ChNGdka/ntEsW/IhmC6wibw7zFIuKqkmyJSPbQeSsf3QSSRnFKCBmZzump+p1x4ip9Ptt99u7Mdba6Ssb3O1I6B5MYP2oUo833/jLXRglsaDBIOiKTsCMzUfao6XDWgWvpVrfpIg57vMek9oqDXlnbPG9sZto7sjiN3rlFGv5TwznhqZpVdB3+vgCXZfJvn4lr0ptAIaEcVA6DRmOk/mucTEaIAnnkvnTGap3fs8dlJIAO64bSaeeOIJi/vWNqS33LPApry8PGP/q0O83svHjY6OxgD6Fcp0kw98tbaS7MJdO3fitVdfw97du0gD4YEZvcNJKu7LRNFGpBVWkSScVDnJxSiqaKDMk4fZzYF8Tx7MkAokv5MvOUNtXeZLSNWQkFqG5SyxS8kuRwCbNYwaOZLdux+iP9Qe2+lzvcpyafk0vcnfLE69kfz829iWt9wP/i/+QtcNeJIiVaR7X2IiNtP50I+fzkwKtYZvy7KHEUzd1KMDuZU8PDwuOQyKOqnTg9oerl29BqXFJdyObotd+dr7KTbBojaBsilPAU9mW9ZA1xE9rSHZcqO6kHBR6qm3jzdiGIGKpGPuROfaFkvQpzYFbz+HjqmUaIFkegh8El+IOiopgq5sEC9vKnmCU9ZijUDzEZChIEW7h7X777zwIlz37ccU1ttHs9uI5FN2hAwJZaLUc8VJEod/ygymRBoEzkyZllyKLFqgkJ3npkI8ZTQgvI2AOqCc+4eEh+HOWXeaTA7JswPl+0oiFIpyZBGc1X26csVKaOKpIODryqwq1UszsQotW0XjwYcfxOQpk43cN/+e1vvrPwLStwI4f/3fzzDbLgHBXg6Y1a8F+rdXN0+BnBQ26U29UHZkWB7JKMUnu7JQ6RjASPw8Iz8qO75WE7OuSXX927dtMxGu/fsPmMxXAU+BQYEEftjWedgwMweouYMMm297bsmw5phn//As9rDDnofrefRt54eB7QLh7eKMJBomu5nOnZRdQQPHiaSScZg3fx5b7o6zMp+uv/haV2CNwA05AuqWvI366/333sfO7bvIm1dOnjhXtI8NQ7fYliz98EIJQYKM3DKczcjnPFqEwuJyggIMcLq5wt/XFz1Y5j6TWaXKrheobi3WCFxqBOTvKEP4//7yf0jashXTGQSaxHI742bL3uOcTT/cNo032Y4VLKdLYKfuRQxYMqyPAMrjAHZFHtK7LVqReFyZIrUN9Qz+l+IouyHvIih6Ki0PngxyRtC2UxjIm+CpOKW6KlOKi1rWl9Lm3MGGNx8T2PIkF+QjDz1kOBe/7fx8qe9rrbv+IyC7UHKXQh7k5cuX44svvoC6IJvUeMqa/I72LA+eOm0qJk2aaLLir8bX1fmEC4gS4q033kTuuRT0b+OLCd3D0CLI3XQErSANQ3ZpLakY6ozv4evuiAg/F5PxJH9EtmtxJTP30kux7nABTmVWGB+8b99+uPe+eRg+fLipktrJjNXXFyzAoYOHDJXE/Q89iCFDhnxrG/P6/1o3zxVcF+BJwqXo9vbt2w3Xx+5dO5npVAc3Zgs1UuGpzCKE4M248eMM8XFcXOdLAjea9DezRlPoaMLePTZnXWMvJWwcbylhamD95zG5lm/1R1OEQO+1OV17u8K27dGUQaIPibKaFz5pf21oQ/31hzm64c1x4rWrJEQgWXBwCDsqtUZ0dAw6d+tiCHBbtmx5ye+gozRfjAPYbIWlyJsNxi34Vhl/UoAfkXcnggpwNDki/EgsThGVsDbJLEg8Xo9VFdVYz8iDY0gwuXd6GrkTCFRC3qi4uDhT6nb2bBrL4E6hjACUlHBoaAj6sTxpzty56M1Mjq8Dcb9uaO0TwUqS/r337ns4eeKEMVaiIwNISBnKqIczDp7KJA9PDfmiRpo6aXHvXM3k83XXYq3/9iMgkEcT7K+feQYJ+xIQ4euEu1hm1yOGLbslbzq0noySE/jugEJO3isSs7H9TAX6DhyOHz31lIlsfVNU62L9Zb/ib9JjMmqee/Y5rFmzxgCp2jaWmXNP/+THGMWyumvhjAngWsZMvefZjrokLxf9CDpN7R2GVuSXUvfS6hqSpWaVY/XhPBxILSF5qjN6kQfgBz/4Ae+fflYWgv2HtF6tEbBG4B9GQNkAqSmpWMrSYemY9HPnqMcqTRCVMR4D6gv4lt50I1jgweYf6k6nFvQTaOOOJzFzELtyfpOO/IcTWn98J0dAc6s4EpcuXYa/PPccAgqLcBcBoX7kBNW8rUxluk9cmDHM9wqgy1ep5sqDBD+/oEwepJ/F/hzGbvNkgJNTH32uRs5/dOJJM+JJX6gdbboRpBvpwoB6ArOaPmNwtCMzn2aQwiHK1Zn8UToeM6J5zGxvDwwfNhz/8R9PogurVKzl1hoB+SeHDx/Bh+9/gLXr1rJBTD5cCES6MJFC/GB1lBmwaVEom26NnzDeBCjbd2h3Vfa/AulZ7Pq9ePES43OUFWShV2tfjO4ajJgwD7io8RIFl/in8ZMk8o300ynG7EbPzo3sYLfzZBF2sANyAbOigkOCMJxg09y77jIcnsralz2cn89y57VrsWv3bkPhoBI8XwYCmi+653Q90t/ax5n3gfz8b7KBm+9vvb/0CFwX4EmcTEksM1LrRAmXQ2MdOrdpgXZRISgloeyBUxnIyi9Fy+hozJo1C3fccQfLeUK/8g1UZrdh/XoDPClaDicSO3oGwsmLBUfsVCTJFGcUJYc1ovWUTj6YOwJlNrHEznhalNbGmkqcryNjfhPIZDsR4+6qW3VmPQaPq5vLLAah4jF5jPM6xnkej23uHfje/G07qrkxRMbbgeVMqtmfcgmhth3Q9izhVvaLADkhzLqxdIPIQLFnszTf3np/a4xAjQj1yPe0kBlPjixfG8fU6Rg+nPn7S6HWU/GJVHyrQCfKcHVQgEHlp06dyihVNha+tRCpqalE7Hvjdt4n2mk3FWkm07JdKD8CgUQg3rlLZyNHVzpquleVKfPyiy+ajKdGRse6d4jCbaO6Y0CXVihj1OvNpbuwZmcSolq1ITjxIxL1jbxigOtKr8va/spGQJPmYZYj//qZX5PAcQ87yhF4GhSBntH+xogwgBEncvsio7WKfGI7TxXi0z25CI/pgB/+6CkMGjTokoTe0l/SXSrHtHMA2CdnAUd6CIxUdqg9287+qq6iAp7WrRXwxIw9LsrMe+yxRw2/lO81aCGuMoVXWM//6SefINC1DrMHRiK+Db+7HEOeT/q2nkbLcYJPK5mafYgdVLz8Ak0Ud/79803Jn/37mAu0nqwRsEbAGoFmIyBwex/JcROZxb9hwwakMghURPoHGod0kFgS4uHF+bgzRowagW7McoqKikRM9Fe7bjY7pPXWGoF/GAHNs+J6evP1N7CYlR6xdPzvIPjUhjZjFoOTyor3JzDQj3w3ngQ6xf+kIJJekwmQLmXm0zb6F2UEp2zcULbDy4mPYPB8NKkeRpPqIZzvWQOCvcyWWlBShmx+HkAZDuax6vjIpv9TR/uyXWw7PMBuYHPummPm0H+4WOuPm3oEBEhmEgBa9OGHeOONN1DJTsAtmXWkZjTRId4ope1/IrMUB8+WM/uo3oDn06ZNw0PMHIpiosXVAOmSc9lsS4gPfMjz52amk7fJFf2Zod450h9BXgSAWCtaTxC0po6ALIHQcyxlPs7spqNppcgtok9OypFW5AIdN26ssSM70RdvvsjmlX8jf1u+9sXNc/R5JStKdL8dYeOxCnYhj6BdquOEtwi/YMs2P6b1/vJG4LoAT3JQNDEvePVVnGRno95xMSS+64NecVHILyrHqm3HsHjjAeSRc6Nfv/645567DNmrnYtGAiEnwBxn/XosfHshOyQdh5N3GNxjBsEzksz0FDqTl6ciJaL8NpBIYJOAJ5KQ86EsqMbaalRnHkd1xgGcryH4RKXKJwJO7AwW1Aru4R1Z1hRIEMtWN2q8FCpdIlVm34bqcjRWl3DfYtRXlqChgjwl1aR95jZKSZWAzpo9m9/hHtOu/lI/iwT/HG+y/SSaPn78uHHe9P0C2MK8Fwl11VFKZXvWcuuNgN2QeJ1Ze4ksY4sj+NifKc2RrJ9WBCuDzv8uTv4JlHkHlm8OGjoIM6ZPN/xM4sh5kYCVjF21BJ09dw6mz5jB0ilXU8LkRAMkmJFUf8rRlRAx6/4SUKEyvgySMQvc/WjRR0hLTUH7VqGYO7UPxg2Igzezs46czsSCj7di+4GzaNu+I9tA/4BA17CvKPFb75e7ub6RdN2J4yfwW3I8bd22Fb6ujZjRJ9wQN3q4NuMTEwpDuZPuUvRo35kSvLf9HNz8wvD9J59kKeWUr0SFtIcAJ2Wf7tqxE2Ukylf01JlAk3B68SSpDNndzZ3Rp2ADSrpSvv1Zc68MPPEtvfnmm6ZddBUNCEGuvr5+7Fw3EY89/j20atXqghEjY8YOWOm89uWbjBzJskqyf/u/vyVvwA4aLm64e3BLtPB3azqugZ6gyuxqfudjNFyW78/GyZwadOrSFU89/bTh+rO6TNlH23q1RuDmGQHNZ/blm/SEfZvmr833NeF1Yx823+Kr7+XMqPmG+Hg+YJZwnexPXkJERAQeJZiutt3SYdZijcAVjwDlSP6CgoECA7bSNvNhVkoY1+cSKDjHubMb+UEfIydTNJ1p8eJI5uXVSJbzOL9triBPKLOVsjjh0QHkJ7YMqZaUyZnMxhvDfcXnVMFg+u6qOrxeVg51RdZxzvMhkMqNNmbLyChMYYnVvSTEl59zOYvsXd0fCk7peuTniCtIc+uV3puXcz5rm28/Asp22r1zFwN2L2Pb1q0IZce4Md2CMTE+nJ3mnE3GUwmBzoSUYqw+kIez+fUmI/6++fdhBrnqrrS64uIrlaxkZWUaXs733n0f6RnpcCY1TpCPG4K9XeDuSuCJ2Xxl1Y0oYtldCbs41rAhjSo9RJXTkSWA4mlWGaBszStZZDOKE3QXaRk+XrSIPKQ7DR+1fPIuXbuYTHx1wouOjr4i3+pKruFW3vbfDjwZ5Zebi88++wxvvfkGQZpyzBwVj7sm92anLS/UMuXz6OksLGRXhXV7T7EFbSDiCb50694VfhQeofQNVFoCocpLywwSqQyPbB7T2T8S3nGT4B0zkLrU5kyZvBEpWAqsUZzUs6LPNV4G359vqEJFeiJKD61CfUGayZLSvs7+LeHVYTS8YvrA2dVdatfIgY5ndDX/UllgYx0BrHpmTNWzPKM8HzVMC6zNT0VDMY9VXcwUxGDcOftOo5xleFy82I2UpUuXYs2qVcYJqyUhtK7P092L5R7sRDFnNoYMHXrFN8/F57L+vjFHQDXNn3/+OT54/33knT6DaBoQbZ2o2ClyycxySmNqZxAV3PjxE9iRYRLatbelsgp4eunFl7Bx40ZjQPTq04fRhocweMjgKy5P0n0pRS+jpogp3Ocyz7Gs7iT2J+43vAKpzKpSxuDArtG4b8YAdG7fgsq+Amt3nMAnqw7wfT1GsizqkUcfQefOly6NvTFH/7tzVYogvUaw/9NPP0N1eSmjR/64rW8LRAbYUvWp2qQcZaHSIHRg96VG7GBHkE92ZcLVL9Q4TJrEBXI2B38kN0ePHsVf/vQ8Nm/ZzAma+lCIE48jQ1VcZG7kM3F1dSH/iQ+7hrqbkhOBor6+PgwglBtgqLCwwACe+kVUwhkT0xYTJ0+E+J0MiMX1KlURkGo3VD14LB3Tk1wDyg5V5OpiA1bXt5c8aj//+c+RlnIKAzv4Yc6AKHb3YTCh6TtLp/NSzdevqGnApuP5+Gx3Fty8gzDvvvm4//75nH/8dGnWYo2ANQI3wQjovpd9JUoGvZfOUCnF5YA+mg/leCm4qfdmaVISNjvSto5FH7IIm/SmTYHImRYQ/9GHiwx3XR0zUUTUHBMdgx8+/RSUraxt/tnSXMf+s22tz79bIyB5TmYmxvssgVpP+y+fNmQxZc6XtuNIzrN3+3rDnwCUIR7XrKbJjfJbxs83MVPlA87RefxbUtj0EVSeF0Pw6TYPT/Rl541ybvslQaoveA9x4jV8ZJq7Nce2jGqJsWPGYPLUKaRFCbmswde9KBtE3SBlu9bSjxPhc1cGd4aPGG4C7RfP3Zd1YGujaz4C0nmmrHPJEvz1r39FXnY24qJ8cHt/G9G3/HAtkh+R0u87W4YV+3LJveSAUWNG4/vf/77JDDIbXcWTACARma9X8JsZfseOHLN1sGflRdMlGJtN+lSNHDzcPRDJLCeBQhMnTjTdtmUXXsmi7y6fbNWXqwzP1PETx7m77hWDJvA9O4iTCkilhXfdfZfhILU3E7uS83yXt70uwFNuE/C08M034UjQ5u7JfTFrbE94ubsQwWzE2ZwifLhqHz5Zc4BcNTVEFG0lGm5E4yWISgFUnWUd649rGCGvlxDyV3T2bQGvTmPh3WYQgSaXJsG03SD6kW0Gg+3ntitbBwemjJakofT4WlSl7DHZUY7uPnBv1Q8+ncbT4SJYxHK6C0Ju09+SPa7XE98qBKC3yqBi94i6shxUpu5DdeoOBHo04rbbbqPzMg+to1ubazA7aXN+F3XUE2HbRx98iMK8LLQKD0A40xh1vtz8ChSzRrVztx64+957MIBlLlbU3T56t85rNcvtlJGxbPkykwmYwQyQesq1FldmhMSyY4SyP6ZOmWrL/qC8aZ8EZjq9zGjEDpKb6l4Q8bPIkBWBiuscZyJJXzdKdmNaBowMbE0ySqtNI8H/sWPHcfTwEZw6fQoFrINW9oqMa3HhhAb7YmD3aLSLCUFuYQl2JKYiJbOY/FKt8fDDD5mMmAArO+/rhv26rpcDtnbNWkNOeoa/bbC3E8b3YLvajkHw83QxeszIBXWP0vPV5W15Yg7WHs6HA7OVehMEFwDehYZiRGSEMRRF+C35WUXQ/IW/vkCuk2Q6eY3cX5EnRlppmUjXalHjCOlMozb51OSycf3f0/6lrZu0qrkepT+rZFSTvhYR8mrS92SLZwFa3gSdwmj4hoaFm+vr2q2rua7mjp1kfC/LWX/xs18gNTkJ/WN9MHdQFAJYjnDBcdTxpXT50sDr3H+2FG9uTqdR5Wra7/70Zz81WVuWYWx+BuvJGoEbdgSkw6STNJ+JA3H9unUoJy1DHMvOZzAjuE2bNiYj9+vu5QuOB3XaqhUrUVNVAyfyishec5DyEicedZyySJ1om5pF6sPoNzoo/Fxd7FLT0pBNh+287EdqGmWtT5oyyQBPOvfF5zfqh8fRIkdGes7eKUrOvtYpc7m5brNtbT1/F0dA8ii6EbWD38vg+3sL/oZAdgifxzm5AzNSmPzBxRZw16QrKTzODKa3WTp3iPOzs2SN22i+U2DekQH3BmY5BXAS7MSKES/O34dqG1Do7oRePXvgPmbqRUdHG+BJWcyS58sFcUUjoq66nxA8EBdacVEp51peAwOsUa1ak47kbtPM41rwOX4XZeFaf2fpwDz66R9//LEJbtdVlTFQGYCZbEjTwt9dri5FRzJjs+JKGazbcZJgzaEihEfH4WEGwMcRmLmSSouv+w66Fvk7p06dMqTjq778EmdOn2EmqahzqI6pEwUuRcdEGw4n2ai9yGcrGf02i72z3oLXXmOm1zZm6jsiOtgDLQM8SFpej1M58svr4OPna5rf3Dd/vjmfBT5d/mj/24EnXZqiSOvWr8PfXluAzNTTmDqsC+6d0g9RoX6oZnToSEo23lm+F2u2n0ANHWoJt1nMC5/kH/BFP7Qm/nruU8uHs284vAU8tSXw5GAHnrSn0cB8bTqOOdjfn8TvVJG+D2XHVqOBoJFLCFtDdhwPz4huTH6iYSHuJ+1qP4zZ9eIV/Fv/eWGNdNSrso7zeMvhVpVh2k3K4OlMMEA3gzK3pLCraRztZiRe7b33sXVkfMdIzGCr07i2YcZ5S0or4Bgcx+mMMgwZMdqATwIhLjZY/v5NrHc36wgoGiQDQh1yEvYmMK00g1+FHR5j2mAgAUdlMalTot3oVER1BbtMvPH6GzhJvjSJqLJURGI/mxlyqrUOYzc7u2EgI0UKXIvJauL+MlqKiwQ4nTOlASrzFN9OXm6eUfTaXg+7vJn9Kd+uvOc83Jx4zzWyvrrBRJHHMNvpYWY7dSLJuf2c5mTW0w0zAgLsNXm//NJLWLN6NZ2xUrQOdidpY5DhegpiNyaVZxrNRlFJYr38BzvO4Si7gyhy6kQj0TbBx6BDh/YGEG0TE2P08Gp2FV22dAmqKkoREuCI8GCWCns7Mx2aepoWrkAn2QkNzBJltj//1rCcR2FZI5LS2Mq5SjrWFlHS+c1i5FWglE39Nq3kS5Ou5TtJtOYCAVE9ezBzlhGoUaNHmSwou9z+HXj6OU6fSkKnCE/cOywKrUksrn3N8XSOphOr3G7PaZYYbs1ANXsGTZgwET//xc9Nppf9mNrLWqwRsEbgxhsBcS2JNFblu0eOHuF8x4wNqhcFLsWxNJ+Owrjx47+2S6acHEXYf/lf/4WcrGyju+Qkm8WGmhtlYZsbuZ7rtFplS5wt+c9oJW7Od9JhRrHYnDRH6ldn8o9K1ZhDaVvtb/bUGcwnJnIfERWJYNqLytLqSuLmTiQjb0UnPTyiBa/d64ItoL2s5bs7AnKUN2/chDd+/b/oT7Bggq+HkSdlHRu5apK/fPolK8pr8FldDTN5vYwvIl+skBnuPixNUhlRQX4Bynk8kTVLkhX0l915+8yZeJKl9ldaPiX5l52pRlKv089JJBBcy/vRleX9njQOVCrVcN4Rffv1w9M/fpodHnvwdmmaiL+7P+l1/+byF3IImr/PKoxXyY3p6lCHUXGBbMhC3ePpbPSa0XJNqk422rmialIU5OJIFjBh8hRTViyahGu1SJYUCP+Y4KX4OpWVJH+oBSuJlNyh5AxVFV2N/6HvrWDBImarqiKrtqIYvdv6Y2KvMLQN8UQxS/r2nC7C+iP5OJNbxW55Pia76oEHHzSVWVdz7ms1TjfDca4L8KRolFrIv/H66+QE2Y5OrViONq4nendtTV6ZGmxKOIUvNh7CudxyoupBLK2wATXNB1Qopy8RRy1ypjLPZcLJJ4yldmPgHauWiG4mAiUdpntDi3mvP/iwrzc6jsJWU5SJ8jObUVuYAo+W8fBpMxhOHv68wVQjzV20jzmK7XhmPx3qwvq/K/lG1vTbgafGgtMI4neIiYk2JSOdOnVE1+7d2X6+lbl55QC+s/AdVJfmY/b4XrhzQm+EsORQ4FUpI21bEk7jw5WJqHcJwCOPPWbS+64Fitz0VayXf/EISFnK8VVXBC0GLBWYeYlF28qIyKLiU0qyhKt1dDQiOPE3LyGSckxPJy8O7x+V6BWUVMBRPGQ0KFxYOtouNtbwLEUzw04RJB23mhlUjYxm8a0xBFJTU6hgc4yhkc8uX6pnruR9KYBAsq3J39al0ZP3YADBAxcoU1GGis6vRQTUMlh69OyJe+bdi6GMNKjsyVpu3BGQESgj9e233zYkuHU11YgIcEV8jC+6tPRDKKNZbmTcLqtuwJ6kYqw9kscySjpuxkui8DQpTzlQPpx0I8jtEMQunkZm09MQGXQeU4f7oHcnH7YSJ2Gji0rtpBttoJOyAsgFaQAogVD7k8rx+tJ8nM2WbNpk7++aVqDVeXh7sBuUjsP3MqZlrDIegepaEkvyoYwpOYZenl6GSP9JdthRuafutUbee5JZlaM+9+yzUNfHEB8X3NYvHENIkunhogIDHVcyb/t6+RW1WEkDavXBPLh6+ZgsiR/+8IeGL80yim9c2bauzBoBBXBEvfDb3/zG8OAw+QiB3p7smgxGqStNx+S4uI74KctuNV9pXr140RysqPp/EngqLig0ukGpmw4qj2OWpc0mpE4jkO9wXryhmqr1nq/UdVRIxmlXmbHRfHxVaYpm/UbqLweSjQtNb+QxTT9Rfm50n5SQjs8DCf7XLGt0Ep8cud6XmSxRLHEaM34s5s2bZzKidO6vW3RMPezztbaTo2YPXn3dftb6m2cE9Psa4GnDBiwkh+FAliWN9PHkF6As6Zmfa85Sid1mNqj5kKBqlY8XBg8YaGxElRPtICjUnoGkKeRvVHOPJSyvKiwqNBlQoWEhGDN2LObMmWP4e8xBr+BJ9+MBcte+wHItZR6qZD6mBTPzB3ZAPOkajqblsrplPxxcfNgR7R488sgjFj/oFYzvv2pT6YwcZs99wFJOcTy5O9ZgdJdgTO3VAuqGSLEydpPRebKbuFTQZtyelI+1R8sQ270/nnjicfQh/celFrte0nn0XovdtpJ+0nv7o/n+Aps+YYOYl0kxohI8BUqjoqJwz91349777oPPRV3pmu97Oe8VdJC8LnhtATauW4MukV6YRi7Uzi2FNZgvjSoG3A+klWAlqwGSMisRHNoCs2fPwvz751922enlXMutvM11AZ7kiJ9jy9mVzNgQspiVkYZ2rYNMpk81ycoOJWUht6QW7Tp0MI5Eh/btjeMrB8G+CHxRBOsUSRzFuq+OTTbgaSx82hN4gqu5ObR9c8H++3ut/7uz0UCnvbY4HQ1VBXAlv5NK7AxPCc/pwLvrwrbmeLopzJGb1tvuPNs2NBhYu1yVeRilR5ehPu+0uYG0g9BQOfFtCQzEde5CQCoQBw8exJ6dO9CS5XXzpvbFuEFx8HC1IcpKgU1Kz8U7y/ZSQVfgzjl3kS9qlolM6OzWcuOOgOSsuqratOxMo0MuJalJN5JKMiYmxkQxr8QA1PH0sHMw7duXgHcJWO5N2Id690B4xPQlwX0Zqs/uA6pKbDw65LRQTb5uGxkASqOm5JrSVCnYBlnjuqWalLzkU0CVypskp+rgoIhFx44dWe7kgt0k2jt69BgKqfx1HHH0dOBn6mKnjKxvm9p64/6Kt+aViQtCGUrvv/c+Dh85ZMqV3emhCYAKZxaQSp6Lq+qRnFXBjKSaC3rQjIaUHJcmseE76T6bfnQhODS0pzuenhuJ2JZszCwlqe0vbGze2Pamg6Yucokny/Dse5k4kMQeOjY80+hW7caqOnSLdUP/LgQ/fZ3pJNJNo06sJnJVwpTnrII6pGXVIi27DgXFArNgymieYGR2PDMaBPaeZemoiFjXrVmDnZTfcvKSudFY6RHti+nkt4oN9eJ9yUvktTrypDIqEkmW+UVCNskyaxDTpi2+9/j3TLmdyl6sxRoBawRu3BFQk5ZXXnnFdEx2pY04lk0wpg6NQ1V1I5ZsOoiNCSfJ2UkC5bFj8LOf/YzdMyOI9QhMsjno+mYC55eRc/O///sZww/l4E5OOTascfIKgiNLjh0IMp1nJ+YGEjTL1nOAyuKVzqnADedY6qj6ygrUFyaTpUEdimW5asbkP16Ts3cwlZsPgSx2S5ZKNGqRxyRNw/lGPuqq4FDHrBPapOfJq6hMVS1mfx4rlnbxr371K4zkvGt31swGzZ7k0Ol7ZNN5NPM19ZtsZvHzKYPFCl42G6yb/K1suZ3kTXrxd7+D14kTuJPZTFGkIhE1groiF3Fi3M7g0TLyd5b6+2LQgH4m60/l6QtefY3cOYtM13B1D59z11xmv5/B4YOHjGy1a9ceg2jb+TUF+S93qHQ/SQYLCdyuWLEcz//xj4aDKqZlCO6e1hczhnXnPdeAjXtO4E/vbOR8DpNV9fRPfnzF57rca7K2u/wRkJ2VS93xIf1zAU9O56swghlP0+NbwNfLVk0kMF0AudFuxORryAmaeLYESxLz4UQf+uGHH+JvevtXdI1kQ2CpMIAslkPXMoqoY8g/cmaw0M796UICe/kiCnCrmkP+SREpQb747HO8+sqrxrfi6RHITL0JpCJ5+OGHyX/b/vK/5CW2VOe6LZu3GC7U08cSMbJzECb1CIM/aRl03VLVWsqIU+xLLsaqA7nIKndAfJ++ppufGitZutU2Rt/0fF2AJ12QuhqcZqbSBx98wJaJS1FSWkLBk/C5MI2YhHPdu2ESiWWHDx9uuDUu9SUUyV7LlGrVYh46dATOTRlPPrGDaUw0CYrmbCMwcpB4dxjRsYvPRUeVQcFtRS5ueJvMZhdta/OzjLNuc7qanCsD/Wpf3ogkHK/MIGH5EQJPRWk8Fo/H9Vp0fL0Xb4m6PMk5qieZeOd2oZg/tR9G9e3ILAECT1TaiptlFpThwy8TSbSegmGjxuKBhx40ztVFV279eQONgCZclcLJ4VWNsNorZ2ZlGsUaR6Bm4qRJnMyH/NMMCsmKjqUMQZUPKOPobEoqTtC4EHeFWnyWllfCJawLfOImcATqUXZ8FWqzjhkj1iafeuY/ypx4KtTxTgpdhoQH2/CKpF+p/Eqh9iJBc1hoGLmiAk3JXtu2bREeHm6AToHFKgVUa1FlW2mJjmbJFRW9+H4EcNll3HxoPd2wIyC5UobbWoIxn376qel2J46vOmZZUlQuRMRlCHiTaFQlm54EXbSNAFS1mDWZceYb2iZjqU1PDwdMHuaD/5gZgRYEseyq0qhcyp/0sFmp/aRWue5sThVe/jwLy7eV0Tk0q8xRiQ2hXUsXPDg9BGP7BcKbpZ22Q9h0bA2dsWIS2qfnVmPfiTKs2VGCo2fq4B8Uipm3zzSdQJUJq8zaY+ycKiOqgd9Pp9WTFzkw+sb6G8OidYgHQS6WbPPzpMxyw2t1KL0CLm4eGD1qlCmzU4bqlQDF5ktYT9YIWCPwbxsBzZWHSVr8zDPPIJH8hz3aReJn949D144RJuv40PFz+PPCddh17Cyi2LDgkYcfwaDBAw31QUOzjGTpxtWrV+OvL7zA0mHOryEd4N//QXb2jKTqoGKinWhq98jd5CiiHOk1WWsOAun5nllNNfkpKNj1vmlYI7oG45w5ucG1RTf4d5sIV98gbkadptHRIXhIwgTGFqwrL0FjZQHqq7JRV5yBWnJ/NpTmciOBXEAM52Vxzk2ePJnnNEfQUS4smquVMS3u0NVqWGPma4Zi6dSpQ7KIfzt2YrdmAlHWcvOPgH5vdVGUH7SCZUhxFMFRtMeiGbnJpZ+1k12Rt1MunUKDMXLYcNw77x5069aNcyKzjRi0f/mllxmUrEd3VmJ8//tPmkCiMkm+zSL5l2+noGtObo7pCrb4i8UExnYixM8Tt4/qhgfuHAJfT1ecyyvBp+v2470lCfANDMFd99xlwIMrLef7Ntdp7fPNI2C3EZcsXoIXqAeLC3LRK8YPtzNYFxPqYagXpPXk9sowE/xUTVKx/SklWLovH+e9W+DBB+eT9mPOV7JKFTw/xIQLdaNfxyw4UwotzUpwSf6IgKeAgEBD6yCgXMFwBcIjIyJN4H3Llq3kwl1vum7rW0he1IDsXvIoDyItiX1R4NOJOs5e/qZXPWTH2bOq7NvaX1Vq+gl5rV5f8Bqc2TBscm9xoAYTxKX6tW/EV33j0so6bGfznS/Z0a+BwX+T9TR/vgFxm21qvb3ECFw34EmCLbJbCaDacKdxcpQC9aSjExMTjX79+kNEsd8UZdb+2ledmsSL48jSOLdW8fCMjDNgjxEUYyQQ7HFkZJs3g8rnNHtfyGJqGhTb/dM0ict4kKA1lZfYHB6zqmm9PqMpQQWrFGsnlqY4OHISpyEhcKuhlpxRKTtQfmwVHKsLEBDI7k0sQdINp1RWdX2yl1410FhSunVMVBDmTuqNaSO6w8/LgxgCnSSeOLO4HB+RaH31jtMYMGQUHnrkoW+V8tr0Na2Xf/EISC4EOm0laq7OjXJ8BRppvZSVJ8GenvE9qaTmYMSokVSogcZ4NPLEbSQXyk4S2KRIpVJLlbVxKukUCfVOGwNDtddVjHKpDt/J3RfubYbBt8Nopiu7oDxlOypOrqOhmsNvaosSCGQKVaST9c+hbGuvEilxRQSHBBmlrs9UIqfogspXBYiqTOlSRq2uU/epXmW4Xmqbf/EQW4e/RiNQSrlUWcom6tB9zJzLOsfifFoSIqn38KAsUCZaU07ie8UzhTgUqZRDgahHDh9ltCoDVYxaSQYVHeN/+Hk7sGTaHw9PbYEQL4Ln9us0ytX+R9Or1tG2VUnfyt2FePXTHJzNolzRAXPiLN8qhN11hvlj5pgQhDeBWNrT3EdSyFpkG9NYUd394i35WPB5HiOnbixpjiF/hLsBScvKy8w+9muRvOofr5qZpY7ozFTqbq19me3lhhICWQmnC3EgvZyZT+fJF9DCdPK7l2UtVgmpGXHryRqBG3YEZF8pWv1fv/gFCvJyMJ221FP3jYaP6V5JfhDaXu8u2Uk9sZtZRDBdgoM4B2r+q6AtSUUBL+q8fILr4j5UtpAUkktIDPz73Ae34Bij67SddI90lYPdI+EqBub5EbWLbMc6dhk7sBjlRzebOVL6xpXAlU/8HHhF9+O+ym7iPlJlejQd6zz5bqQ4HRmEFSm5sp5qitktOfswm9/sIpCVSuAp2gY8Tfkq8CT9qEwC8Ya+/fZbvI566nI36lRmPTNK7+rmyQYkY/Eoy2A6MHPKmr9vWHG+7AvTby6wdMWKFXjxpRfJ2ZkFd/oPIgmvoDCVO5OnKTIKM8j7ed/8+0wwUSBtPvlyZKP+5fnnjS8mWpPJkyabDN+WrVpe1vl1bj3Es1vDALps3zOnThvAadv2bTh+/BhtWVujnABvDwbW2xs/x51ZMzsOkEZkWSIy8irIg9sfKpEfMHDgZZ3X2uhfPwLKStq1c6fJIFVGXZifK5vRBGNM11B4UKEo40n6gxLAi3FAObPkt58owNL9zHjyCcb06dNw5513Ipx0DGqKZfcXiiirK1eupN/+msmu0/4GwOJRjMttFKL8JdtiVCTPYwOQbBUbkjmjKLmVrkG+izI5FQRXWbL0qrADleGF0OfRucVhpioO/S1ASzadHZRqOpW5J8QhJeDJ83wZOa3CMag9M115QF2H/bvq+PU0ek/llOOLvdk4kd2I0eQWfZiloj1IxG8t3zwC1w140mUZhUVHWynBFSaKzkmeDq8ERo9/FmHWjbGTN4aAp21EQRl+YvcllnhQyHUvSDTNM6XE2TcMXm2GwiMinpM622hLhLiBBEhL8/f6QxlPWmdfb3+V9JlspJpSVGWfQX1FLpyJyDq5+8PBlVxUHuS4qa8mX9QOVJ3ZggASsQ0dNsyw3psoAHl11MmujMS+lUzHzmHUQd0DxGEyakAH3D21PzrHkBSaF1bHUpSk9Hy8t2Ivdh7KYLv6cSbjqV27draLtp5vuBEQaKSyTxE4CxR1dW6El4crgaI6lLPGXoTc7mz52advH9N9rlef3kZx6h4QkCpiuyzKh4wCZTepdCA9I91kmtTVMp2fdqkR7CaBdA6IgnfnSfAiL5nkv5YZdqXHVqAm44DSCgkseRE46Mm29JNNVECdcjQJKLvpUvwWN9yAWhf0Lx0BAZ2SN9W1nzjGtrHUb2pgoElZj0iClQKdpJcFhsqpEfi0e+dunE07S1C12KwrZaccf18H3DvZD/eMY5acB4F4mwK+5PXrI6leOWQpeTX4YE0Otu0nYF95HmEkJx8R74tJAwLRqoWH0YX2g2jOuNhZ0jEOpVbiuXfSsfdYreGAkpkg3d58e2WZhoW3MF3wxF+QlU2gjeWmPtTRfp5s9sBynAKCWHV0SpUNOJBG8P/74Q9MJFjf31qsEbBG4MYdATnTygL+9a//Bwf37cX4/u3x1P1jyOkmsmV2CS6rxju0pRZ+thOVJDi26xEFIW3ayK4vFBWnahA6RSDIhYBTQL974BYYbcAim075hnEwRiUd8axDKNjzPhqZreTg4gXPtkPh220mnJhJqU7JRgHadaRNWZmD2m1NuV6yQ8Wnp5K+sqRdKN3/LrseE9yng6NOYNJLymQy/FPcWzaEnLr/eeZ/UFPJpjTxbTCibzs2X3BC2rlyBjCPI6eoFrNmzcL3nvy+Bah/w894M31kB5JEiv/ee+8xOz0V1QRiXQg6xTB4NHUqQYA5s0w2ib6XgofKYH/jzTfw/rvvsStyLbkYnUkF0RJ3s0HH/Q/eb4KS9ntEMq+HFr3KblBmk14FeqnLmGyIXSxnTz5zhsTUzNDjfWXuFcqxHHYdy83NBS1CfEw5/7mcYgaNahHBrPpZs+6ESuQ96EtZy40xApKRNHJiqippITlBayrKERvuhUnxIejdxh8uBJ9sYLuEAsgiufgycmOuI/G2lJsa0ciWFHF8b/o5sbGxRt9kERj94MMP8PGiRaR5qGIlCOWC/i8ZZqjr+DC6VwFuHpb8nUbq+CSgS9yeNXyYExo9a7SkVphVxuiz7WGeZWOahdsqg9+LTWhax8SwNG8Spk21dQlvjjPYyMs/NtmDTnUlmNQzBKO6hPC7yvGyLboenZruOZJzKrGYwNPhzFp2fB6MRx99FP3697dvar1+zQhcV+Dpa67pslcLeFJGiVL29CrlWcNMEClDm4Ugx4ZuCYXEieTLXrHD4d1uNCd+Zj1p4ufNYVuMKDU7rxH1Zn/bt7OvouKtyKEhsJ5RqN1GCh3diZ56sL0okV4HFzfU5aeisSAFbaJbGtKzGTOmG8BBAIM4VnTtymhJ3L/flAsmsXyqRbA3JgzpglH9OiDI38uQRm9LTMGKLYdI8NuA226/HfObWprar8R6vXFGQJNsfl4+I08rsXDh2ygrysLQXm3QMToceUVsYXsyE0dPZ6OwtNJkk/Tr15dZfd2MgpQyFtgkx/4c657l5CuKpIw6LVKOQvW9fX2M0VBaXEIHmQo7sht8Ok+kURzDrZjJoWy7NHLZnFDWU5YBcMXB9Pjjj5vOOM2VrDmw9WSNAEdARkZVZRVl8bwxOC+OBDUfJIGrAquy+UhJTjE8fTI6A3zq8dBtQbh9RAh8Wbp2sRY1Ky5WpTxwHSNH6XnVLJWrYOloPbubuqJLWx+SAivrrvmZ+f5iVd30cRadqQUs2ft0QwlJLm2GgT7S7pJ5TwKtnTp1Mt2s4vh6lOV3MtIFtpWUlpnvr4M70JLSfaYuUvNImD9uwgTeQ15NZ7FerBGwRuBGHgE508899xy+5BwcG+mPp+8djT49Ygzv0tHkTPz5/Q3Ytf8seZ5cDG+o+S5NOkZgtRZ3lm4oMzmT83A9UWjnwFYGePIIbsf5mBvoiZsap7pJQZlVZl2T7uH6+ooilBxeisrTDECFxCKgz1y4BLThAUSiIE1rO5Yc8gv7m3W2Y9jW2a5J3FGVaYko3vsW3BzqaTd0xzhmLsWwBLgbO4EFMEtVASXZD8pg+WjRR+jWLgLPPD4FPbq0pLlbbzpGb9mfjOffWIdaJ2/8hHw6U5kFYy03/ghI1uzyZgeDLr5qfS67URnyCg6p1FwZ9cOHD4doExRstC/KDtzDbOc/kBcqcf8B4qsM2nOeZPEGunZhOdyDDxAw6ENn3dkAnwKZBG7pHAI3k5OTDXCVl5NHsPeQKe3Mo+2rTt1GrinhujVkRwgclSzXsJGJwFwexsi/ExMAfP18MGTQQDz2xBMmOG+/Puv1xhgB/dbbt20zXGB79+7l79aA2DAPjCD3UY9ofwbsXGlfsbS4lqB/ehk+352NY5mlNn5P/v7SXuLQ86XfEh0dDdleXl7elM/9DNDvR1iQA3rHuaFrW0+E+rnAS5QKlMEGlu0p8aKOrzXqfMhHfnE9NiWWI+GEGiXxwAQ27TpbtptkTPeG+acGDnwnWTSPC0/iunMyzb1mz56NueQ0UwaUFsm2kkA+YsbT3xYsQE15MQZ3CsAUdrQL83U3x9fBpLl1nmomERxKK8PiPVlILz2P4SOGG3L8vixntpZvHoGbGniSMpSS3bN7j1GC4nwqKMin8q2mkJAbh45UFrl1lDJdB7b2bt0XPp0mwMUngtIjcEqDo1vDvGn23iZYEmQtlDEej09G0PWepkN1IcpObWRZ0wacJ5mzLeJEQSdke96BDhPPL94Qpd0pOjVmzBiT7mc7ou1ZAJnq71WL/ymZ+jNIQh3s60WS9XDekD4EKypw7Ew28lhuF82bds7cubiNbU2VtWItN94IaDIXWfzrf3sDu3dsQ3zHcMyf3s8YgNXMeDp0Kot8XfuwJfE0ZbSWDq6b4fpS5y3tawBTCRsX1dh7MDNKpW/BIaGmLEBcO/7+/jh54iQOELAsq2XpHsFUn3YjmHWnDowUTMpdXWkmygg8VaftZSedWlvtPqNJ6uIjp9parBG4ViOg6OZzzz5nwPNgnxo8MSsU45mp5EU+ManVJhVqO53+sIn3V05vdKzWchvbLSBn7B/2tu1ziWNo+5LKBizdmI8XWW6XWyy+FRvgJGO7Nbs79ujR05DxDqSRq0wuGVQJ5IERz5XKWAsLC1DKoICvj6/pPjp+wnjTzUfp2V9n6H/lS1grrBGwRuC6joCyLz779BMS4r6KkqICDO7WGtNGd6M9dh5fbkvChr1JcHX3RPduPUwnL2fOs3JfbGAQyznIfxgREY5i2pIvvfgiKsrKbcDTgHvhHkLgiVF4YwBKvdEZspXaUSmpxE7rmlSW9E8jHafq/DMoT94C9/BO8Gk7kPtwO2VYKRtEDrhObTbmC8vrTIdOHkTOXKP9+Lo6ZjtXpiWgOOFtevCV/FzpAQ7MMvVlJnNPDGFWfXzv3ihk8Or37OiXmpKMyYO74GcPjiWHFbskM4jFzZFdWo5XFm3B6l1pJqtFWSbfFGTgqa3lOo6A5kAFehSo1kNBFFWDeBIcFX/N1y3aTw/jiBshs22pdQoy6T75kplxf3rujwxwU8ZZTuriF46q1AS4sGIjICiY2VFBBqxyI1eUSujU7EgCLjJzOeiaQ22dG3lsyT3lS7Ik21XZ9F68ziiWNqkBjQAxlWsVs7xffGrqkqwOZN26d2OG1d0YTf/Imme/7te8fuslL0WFRYaL6a033sQRBuwa+fupkqdDBIN57PYW4E35YLOXxGTybJJcXPybUmtm0Zsm2TCyKBFq+kjUDJMGeOOh6eEms/3CB02f2/fXIUxZW3olFq7IwWcby1TM0aQ7+SEPyNuCFDVg0JLk5P5OlD/uxf9VVY3kYmJZaWkDikqJCTAoqURW2YXig3rk0UdMeafuMVFPHCJHoBqerVu3nkGHarQL98Tk+HD0bRsAZypQAzrxwMq+yimtxfrDeVh3lKWFpDyZRILzBx580JQwN/8K1vuvjsBNDTzpphD4ZEfjpZgFPsmJFzovZblzx3bTPS8lPQuukd2ZHTIZrgGtKaziqTGyaUZFN4NdP9uFS59rsfFByWDQX1LoFF6W2pUnb0Nl0gZ4NFYhiOCAjAWl6pXRWNG1+TLVcBTJaR8kIbhazl9KsUrgT548aVDWL1mjLQLpBhos2tZeQ9uCgMOEiRNMvWzHuDirREo/ww24aCLeuGEjXqTBmp56ikSK3XHPxD5oGc4MOy6FTPX/fONhvLt0N7txsTMcf2M91LXBlZO7HGKlpyrDIoCRqgjWLMfExNBA7mDKnfS5IroL33ob23bsRINHMLzjJsKDHXccOZFL5nS88/V1qEg/SI6xlWgoJpEq657nzb8PM2feYRHf3YByc7NekuRN8viXPz9v2o8Helbj/umBGNEnkMYIu47SAJWzY9SmvqRRsk3ftvn7plUUXdvCz/TxJbeX8r2wYdP2fKmhztySWILn3s9CcmY9u6O4smNVJHr3jseo0cx6YBRKRPnNnSzNGyq5UzmrshtU5ipQX11H27RpY+5H3U/WYo2ANQI3xwhIJ6lT0huvv453Fr7L0t1Kcho6m1KJ8ooGNh8IYtbjOENirLn1UhnAmseXsqudOseVE6hxCWiJwIHzCDzFGpvMgE8aDukiajfbvKu/zZ98sr/lZw3MFGGHOgcnDzgyy8qoL/sW0i1NxzCr/uHp706OVp9nSXB58laUJrxHwIqd87ivzqvza0tnF2fqrnA6VJ7MRkkxmQOzJ/XAE3cMhaerG/dh7j/3qWadypItx/D8e5sxcPBg/PYPf7gQ8f+H01t/XPcRUCBSHJ9yhrdu3YpjR48aIuU+BBjVtbUN56nLIYiXnAhsMgAWec6Urbx37x42dVqMxH2JOE+aEM/2I+HRojM7cS9FzVmuM5KlIdD8J7vS9l4+jpolKWtE2VD6QKWeTrQ/3d1dEcz7Kyg4BJ3jOqE7fZ7YdrHk3okwVBEbN27EwQP7zf0ZGhJmeHxVlhTTNuayvoeuwFr+/SNgyjiZzaaGC+8sfIdNwZKMHqmnHnKiPEgWjIwRmFT5nRtBRyfqo3raVyIOV7amVJXdkqI0UWzOIzzYCbPG+OO+ieHwZbMXo89s4mYXuws7af+c4lpmtOfj7RWFBEvJjdx0QL0E+Tli/EAf3D0xFK3D2eioCdSnWYgSctul5VQz8M/srf2lOJhEDt0aV3aWj8M8EpIPJACle2sD5XP71m0sLzxrkgB0D3gwBbB7a3+WF4ahPYEUVKc0AABAAElEQVS2pniqIRbfRT7QlSwtzCU9YHdWrjxAP38SS/gu55789/+KN9YZb2rg6Z8NpXijTJrgawuwa08iXKhYfbtMgltQLIVcoSsukq7mixFmreSbppevbMNPG2tU0sTyvpRNZPn3YnR8HAnLwg1Z+kFOFOoq4kPEX6z+99x7jyEza36a5u8VDRA3wRre2Du277CR4pZVmBsrgGz+alV/9/9n7yoAq7iy9ol7IEGCBAgOxR2KOxRKoZQiLa717e7WZbvbrSH10qItRdriFHdocae4u5NA3JP/+857kzzSAAm2/ZN7IZl5M3dm3jvv5Nyj3+ndW5jCZ5jakXJ/rX0qrKtWrpLRo0fLmeOHpXPTqtK7Qx0pXgT4X3irMYha/rbzpHw3Yx2E4Bn9LgPy5FVQvJKlSmo9NLtncfGmAcwfOi89kULPjLrw8AjtUjMGrUQPHDmGMrsacKS2Fw86UqkZqHTnkxAlC0dE6uBSiTu1GR3BnKRFy1Yy7NlhUrly5RuM778WBc27+f9GAZZ2jEE3nRm/TJfUhHCpUc5DqlX0lsIolysaCKDvwp4KSskaeVUsHD+gjVXTlAueUjPK0lIs+csTlkjGuT85g3CO0nzX4Uj5aNIZ2XU0CdHagtLtyW7SFeXJxBa4HZ4ZlSs6ojg490/P0DPml6GAocBfnQIMPO5A19dxY8eho+UBGBlxyB72UAP4kUceQXlZJ11bb/Y3znV8/vz58h4cT5Eow3XJGyx5avUQ76AQdeDYMpWQncTIvrOXOpU0G55ZTJRTGCra8IvyjGszGzA4OeM8K0BsZ7mju7p0q6HEeSxRhlGl2VO2ACQnpSQhqHpgmUTtmoXnudh1ApTzoRQwBbost7abQVTiWb4AVO/Suor84+mWyOL0hvMrWfXJGGRRLd14UD4cs0QqVqkuIz8dpRme+l7Mr78MBbgWsZqDreNnTEc1xLmzun4ySBkQkBf2RmtkawzT9vGOwRSusfzhekZnE/8WaAfRHmE3ZHZ73LZlm1aCRMPucEJDJFfoj35Vu4lnUFmJPbtVwnfPkpRIYDQBUJQYY7w/M+W94dRk8NPXywelSiWkSHARvPaVkgjSsBMZs0iKABNSM7KA1ZTRVuH7srK3NCPKofTvL0N480YypYCVyLEODtAZqM7ZB3v1GhowpNDZBCeTK5yPbOjC4F7lKpWlGLqGHj9xQraiGonJFGyoxYQKmyIHSQWxWKKIq/TpECg9WwWJB/jMLjrTdD1L57PeUAzK+X7/47qMnXtZdgDL08Lm8/N2kgaVvaTfowWlfuU8mt2q11g3pIcK8pSPP3I2RqYuuiTzf48GbEkhOIyqqNjk30QYElXYLMd6j9bzPdGEpmJRX2n2UD4pWxhpVeDj/aciZBmynQ7DoeXvn0fatG6Fxl9DkMFXzXq7ZnsLCuR4xxMjBWwzumXrTpvjCRlPHvnLgHnsXljwJAd4Sf8YbPs248bGt+qftf1RYJIt0oT5iGLFnNkuCcfXSMXgvDJoyBCUcjTXP7Jt2wAGvnET6l4T0CWiA9DuW2m7eX3QTX4xunHp0kVdFNhpip0pqJ8UKxYsTZs1U6cT296b8delADPuNiIT6TuA3e/ZuUNqAGPhKTie6lUrAaHsJpEAn1m95YhMnLdJDp2+qh0XmoNnGjRooOmZ7DrH1qHksYxKMRftK5evCDsuTJk8GW3kw8WrbAvxK9dMXNGpkWKbPEyeobKbnBQvceiEE7l/saReOyNl4NgaNGSwdOjYQcv1/rpUNO/s/xMFrqAD1JTJU+T7iRM1qkmgSNh4AA8VKVrAVWpX9pE2dQOQku0jngSQyMqw87G18OslacewQ60lk3EYSsXwqWfl911xEhJSRt546w1p3hyRXJQlmGEoYCiQeyhAfYqYicxkZGmQrSU3soixxmY0iDNShcbxmjVr5I3XX5dL585LqqunuAQUFldkdKQQcoF6IEQZ9z0LVgJuaEtE+H1sjiXKKQw9D18QRRV/aKA5u9KBZNMhuU7bHFicjB/YO6kpcRIXehGqaax4ABMF9fO4xg+OJndJirmmXfLioG+y62gzlM2z5fjxo8c1s//8xfNqcMUhwyAKTWtSUpKk+kPF5J0h7VDqH6zd7diZKTIhGUbXPhk1cYVUqlZTRo4aYRxP/ML+QoNGPgM6U5CxN24csGYSE4C9BJ1OnUk2/smLEvD2yNx77oUXAAgerI4m8jx51wY5EgqA74uaLXX08GHZvecPuXzhIjI52IoD98A/7jm7ewGCpJbkrf4E9MgABCzR+OjgYok58huZFk4FDwkuHizNYIPUQqYVcRK5nuYDD9IJZUbuoYDlOCQ8zG+//YakjvUSA6cmM8TZuY48Ua5sWc0WZ8Cc5Zw7AQmyatUq2bplq2baJYGX2ZGbGZxlirtJ/07ABG2MaiHKP5CSojB92I7YRSrkbaqcDo2XGYBUmLkC8jASXUg9naRGaXfp0TKfNKkRAN6E4x6yVq+k4KVRhK19I1HxybJiRxjwQC/L/hPA74O+arPpMY+T+A7w3w1lrB5wpPFcLADQU1BFEgDM0SKB7uKKY2evotwUeKTOyPorGRKi5aI9evXUipX092/2bkaBHO14YuQqzfG0bae4F6qMDJEOmjLNGLmt9S0Zzs70ZFS8sASz8iGO8LDFuEpIKBypyXESc263RB9cJsG+qcLazid7dFcFhw4IKjyRKPujM4Fe4IyOhMy+EOsP+/r169rpj3MYPSCuj8HmyYxif61jXPhPwsvPLhBzZ8/WrjIPVy8lrRo+JMFBeYE1dk2WrNsn63Ydh0LpJe0AXMz0TC7mt+MPKiMEdGS204IFCyVK0Pmxcnt0s6sFxZQCElwLJlUWBlnIr8kxVyXi0GqJO7ZOfN1TpTXSs4fAQVqpUqVMSwz+WtQ07+b/AwWoXBCfbvyYcRIGucUFmwpyNPD1CI4P7FCU3vnI020LSJUQdFJkrrJNzKZvb/ZB7XrADaetYxnuwcjsqctx8uX0c7JofbQEFyslr7/5hpY6G8fTDRQ0LwwFDAVuQQE6qmgsvfvOO9osJBnlcsloT5+KDBIOiiD1GiGL07NIBclbu4+45ymJQ2gGglNqyGCPxr0lrmxrM1/bHAdpCqUqmTbjJzn2qlz/Y47Entklrr4BtmY1/sHiHogW4Shnidy3QpIuH0amUlV59913FYyZOi4dDNQ3md1y8MBBWb1mtXbW9QHGaNe2tWTgEw0lEOC4jPgfPHZZxs9ZJ2s2HwYYbnP5eMRwlPQD89SMvwwF+D1u37ZdRo0chU5xW6Vi6YJSpUwROX8RGDrHLsjlsCisscCzgW3REd2Km7Zorpl5x6Afkg/2A4fnyNGjkoD70Bax+JCOR5ZkMoMpEWsz12cXvwLiW6G1+JVviXkukgxcm7gLuyVi90xJCr8Iu8Nb6jeoL6++9prUQOmcGYYCpABtHcoeNvPKcwv7lHYLG2oRR/PAgQPIujsAp/5aQJEck0pwGA3uXADdR9GQC5mYKlcz6HVgyhtGIuadgtNn3e7rcux0nBTK5y6NquWRStAt6Zyl1LXJVlymN8TW4Z4JuH7v8SgE/y/Jkk0xcGZRXqc/QhvRIPhfrlw5aYhSZNrda9euQYbXPvwtQae1rwH8W3JBWioz/YgH2n9Af6kAO86MrFEgRzueaBTNmzdPxiPl+sTpc+JRpIrN8ZS/NHgzg4vVYlKlm50brWMw6gkeyXRqGxeDwZNtGSXRB5ZKUa9EGQAHQneg5Dt2jsjaV2Bm5SQKMK15HbpAMOtpG7pAeEL5K1YonwQG+AKwNAotjUO1JShL3voPHKAp01nJZFNlBOUD334zWtZv2CQp6I7jV7mjeKLTjo0nSUWLYblPHk2U2AsHJPLAEkkNPyYVK5RD14Vh0qZNGxOtIonMuGsKsEyYZS3zf10AmYoSD+CTMdPzxMkTchjYdRcuXBI/7xTp0tRf+rQvIMEFPJn1bBuWQmC95tbxmCVuHc/TUMOibykLBDcl30Oay4mLcTIGne0WwvGUr0AReeaZZxQXz0RmHQlo9g0FDAVuRQGWORH64Ae0EL90Ed2LIyOQyX4VpXW2UtwElMxHRIarYe8KQGa/Ggg4Fq0L0UXHlF1oqZziK5vZT9mogOEQVHaRZVMp9Y1QhmG9ToyQ8H0LJHLPQryyA/TCSYA2zPhB1iZAn92QGvBw48bauS8YmS4ZB43B5cuXyyfAbjp98pT4eblL01plpHaV4uj2mSirNx2THQdPoXOfp7RH4Os///0vMqcCMt7GvP4fUcDKdvpp6k8y+cdJAEv2lmd7NEY2Rynoj7Gy6Y9TMmXhVtm695S2h/f2RgkcDOUE9JmPABQDgz5gHuUxGtGu6BzHsjZ+377oJla0WFGFb2Cp1GnYRG6AHfGv1hX4ThWwfoN/YYknRV+WyEMrgF+7FsZ1sjwEXZVdkR999FHcl7xqhqFA9ilAh/4OOFS/Q/B87ZrlUquihwzrGiSNqwUAl9bRdnG4t029sx2wsx5ZkHJVy5exrzwJ+UqRS95XEexwC8djlMNnr8TLT8uuyNSl1yUiFnIZ1/BvxcPDE3h3+eHQry1dn+gK7Cc0g8D8vXv2yBwkEjCJJQxA61wf+EwmhDSCc6pP375SrXo187fhSPPb7OdYxxMZ5irKQFiaNGHCBLl4+Zq4B1eTPIrxVApGObra/Wmkc60yN51NGbmYh8j0yQkSd2k/Mp6WSFHPeBk4EBlPPY3j6U8kzWUHqDiwnn7WrFmycMECOXnyJGrs4VnHgs6sJA8AfZYtU1Y6d+ksnR/vouV2WSGR5USdNPF7ePrPiXuJ+uJfsZ24+RZU4WgTxn++E1s6RwOUNObYbxLg5aTKAzHH6NF3xAb485XmiKHA7SlAOcuoKhs5sJ03s4u4MB9FxHUhMvPmzJ4jYaFXpGppN3n5qSCpXSGPuHOl/5OeYWkN6c/kvf+s6GrOgLbajUXNfxzC+FHYXr2WILsAHrlkY7gcOJ6EtO8gBdTv37+/SX9OJ6nZMxQwFLgNBbiG00iiHEtEiUX49XAt2+NryqRTWNO5vu/csV2SXX3heOoqviWbQlbZ4Bv09hRxLLWjlx3rPuOczijr0FI7yj+eVycU5B4Xb+ynJEVLJJrVRO6eJ2445MGyewDzxsTEIcPAZuzkAZ5Ipy6PybvvvXfTICd1BbYEH/3NN9rshroHgaAZbGWLci8PN+2E9yxa2LcADITRA27DEA/wNHmMnZHpONy5bbO0alBRXunbEiU+vgoOHxoeI7NW7pavp61BVnE8WAc4TDTDsXVBNjH1SwJ9u7u76rpXvFgxqQTHUY1atbQUitkpG1Ai9c1X38iF0GviFVJH8lR5HH5NdEUmE5Idwbixl45K+M6ZkhJ2FGVUhdFRu6eW9ZnKiwfIDDnsUep4Apj9d99+K7+vWSF1KnnKoC4Fpd5DeZBrpzBMtk/sqBtCDqquyK017KoixSbPpU23H79hvnXMuhbba+GJ8uvvoTJ+fihK5pIBDYFOeMhcYnfQjp06aaYTywYt3ZNYaQT5p057BGWrrGohplVVAIpXrlJFS5Uza1Lh8Eizm4ECOdbxhFVWmWX2zNlobz9Ozl66Ih7BBGMGxlO+4ljloRU4MCWm2xmNB20GD4/poOIAJ1Q672MvFbWqcDxF7Vsqhd1jpV//fsIaz6xkr9jvajY5lAJMQ2WNPjOfCMZ3/Nhxe8qzaHc6djpsj9abxQEknlWljx23fkQElq0+WVvs/VB78SvZADX6PqoM2xylNoa2yWM7D8PBGn/1KLqVLJQUbMuXKS39BvSXR/B8E+nMoQz4F/hY0Yy8L1suI0aOlPNnTkidCu7ycs/CUrmUr9bVp8lWG8tm/o5vci4qLll2H42UfcejJTQyWa5EJsnZiwly+nwiWuYiYgvRXhjKMtOfGY1ip0gzDAUMBQwF7gUFrsPJPmP6dPls1ChgJjmJT5WO4l++jUbg9f4OBhF3dW22K5u2KD2PWgNCjhOgXaYkxkrMyQ0S9cdsKVm0kHQECDrLoX5buxYZpAxgRQHzs5i8/Pe/S7du3dIMI+tO1pbOMeofkyZNggxeJmfOnJVYlIlwuMI5UbpUaXnmuWfRfOHJm97DupfZPlgKWI6n4R8Pl53bN0u7euXln31aSoF8vrA5UiUWGF2/7z4pH01YJifOXdGOcp4AVaTdwS6uFdH1umTJksonJQDwzHWQmRk0lGlAnzh+ArhR42Ty5Cni7JNf/BC89C3bFOxH059BHXIiYBqikQ1yaKXEILDuBXzSJk2aonT9ddMq/sGyQ456GvHH9qF73NixY2XhvLlSvKCLtKjtK3Wq+klQAQ8p4Oem3ZDd4aDXYTGjIxWsY9xqABM7jsd4qeNrXkvnP47RkUTZGBULnKdt12TMnMty5JwTEgFKaSJAly5d9O/mVjYZr2e3PgYn3JBJaBxOJHD2R451PJFBQgEuOWvGLGQ8jZdzl66KR/E6WmrngS4lyO1TZxKlLCMGmG5nTBKRRjt+k4ExbPuciON4rb9TEpHxtA9194slIOW6ltn17d9XBb1eZH7lagqQ/1h2x84kzHpinTMFHz3pFSpUUNyv24GcWgSkwnDs2DGUjI6VBYuWSLRzAPCdOiI9ujIiqmhpazEqpasOcmn6SI4DZtiRNQCMXCt+7inS7pH2MmTwENQkVzCCM51MZu8eUoCg4z8B62zChO8lPvqKPNHMRwZ1KiwFAzxufApZ9kZ2TT+fyTlOPQuAyW/nnJeF66IkMoYdfKAoM6MQ/1iZQmWgKJoyMNupV69exvGUTlGzZyhgKHCXFCBo+ZQpU+TrL7+UuGRXrMUdNPvYWoctsZW2LNuVSWY/McvpxkFdU3NWoJIimHl6q0Ttni41K5WTf/3nP9AVysthRNkXLlwoS9D1uFBQkLwDfCfiNFoR+Rvvl/6K+scWNKqZNWOm/LFnrzoeAgPRGhyd/XqhS7IJkqbT6q+yx6Dlnj/2yMgRI2Xj+nVSs3wxeb5HE6lVOVhoj8fFJ8rGPadk+Pcr0KDmCsDyC0ljlPs0a9pUs5qKwPnkBidTZrxBp9b+/fvBt1+DnxaJK8rs8tR8UryCyoMvUQHCxRXMq+yK13FXkPWEDnepocelVOmyMmjQQGQ+9VAn1l+FXuZ9/P+hgDo+kS30AwLokyf9iIxSgOaDqX1QRZw/wFmqlfWU1g0CpG75POLvCUWOgpTDUT9ME64ZjnOe4zm+tvNz2vU8DxlM5+3GfRFwPF2SvSfdpGmTRjIMsAz169fnVWY8AArkaMeTdgGb/otMZKnd1XA4nlCeVOkRdAwpDB0hQ6mdxdzK7PilTOt40L5vHUK9f9zl/cgkWSw+8Zelc+fOAIoeKKVLl34AX5t5xP83CtARxR8qBJkpBbf6PMRtWLN6tbat3733oLgUrir+D4GPA+hAxX+yK/jSUnR1HzekIa7sjOy+uEsHNesp9fpxqViurLbiZUteg39zK8qbc3dCAUaDDgHf6bNPP5OVK1ZIoE+CPNc1n3RohJbLHnaFgnJUmRNba9/a8qHWPrccnIt9vjx7NV6+nn5e5sLxFBdvq9Hn3xRLWfz9/LV8tQbSpjt07Ch169UzjRlIPzMMBQwF7gkFWFbMluIjAcwdw4wnZNH7V2gH+YM+YXQsUUjhR0vpuAtjh5i0LlZXOy21gz6AuVyr9RevS02UmLO75dqWqVKqUF559c03peOjHVVfYDkzwXkZwGIXXJY1Z2VQFvMatjSn4cdS6CA4r0zJVFao9+Dn8Pu6cOGClkqOQzfu1MR4aVq7rPR6tJ4UKxIA8PCrMnf5Lpm9Zg8yLryA0/WIvPH2m/qd3u7dkofWAtj5ow8+lGOngHlboobkrYFudp75cCmZkRvoqHYHaXJ8uESdWA9H6ELxcRdp0qy5vPLqK1IegVMzDAWySwHKHwbi6XRiJ2Q6WdkUhp0WiZtHPLHyJd2kZ1voivUDJcCH5cEOTyF/Or52OJW2m9kcx2PYTwCe1E5kzI+fd1k2H3CG46mxDIXjqW7dumm3MTv3lwI52vEUejVUZs2cKePHj5fzV8LFs2RDVRDc/CBoUcdsGeyqJIChaahrPT5O0JCxmF4NeZ5PY2DsQEmIvbxPIvYuEt+EK/IYHU8DjePp/rJr7rs7hfXp06dVUM+eOUsuRyWKd9nm4lemCdrfsoTInq3HPQplsrAetW/tx1KY9XQUWU+H14i/WypK/TrIAICbsxPDrVJLcSszDAWyRQFVcFEeMnL4CDl65LBUKuEq/3w6SGpV8EdXO7szFHe0yVgVvGRjHeostQSzbtMfrfIZEy8Cz2n83Ivy04pwiYmzgfb6+vhIyZIlpWbtWlIPziZ24LGiv+l3MHuGAoYChgJ3RwG2E//i889l+s+/SIqrj/gg+9i/QhvcFELMUWbZZZptQcYLGFk2Z5O1Qtsu0fP8BZ00HsHM0E2TJCS/r7wGx5MBdL677+r/49XMTGIb+hEjRsiG9etRTuciIUULaJOay9euy5HjFyUx2UmqVKkkzwwbJo8A9Pt2JT8MerJb9iJkzrGMLzQGemT5luDb9jD+GQyymNVOMWXHFIkPPSnhu+ZI6rUDUqF8BRmC57EkKavZ+v8f6W/e8/2hAHmQ+HMr0PyAzWjcgEXm4+MN0Pzr2ozm3NnzQMBJkGrlPGRgx3zSvEZe8L7zjaxJNrXEJxykqjdmdowfwc7S6kjFvtrxOByPznZ7TkTLD79ekjU7U6R6jVoybNgQad26teqkvNSM+0uBHOt4ItkICDYbIJB0PJ27EiFepZqgbWgrcfUGij4znrRTHSZajGxtwbHpjifHfWsqpTLBxeF4QsaTb/wVrREdOGiQlCpV6v5+Y+buuYoCad3sAMi3bt0GSfYuLL7Ad/JGh0YnV4ShrGEXsipt0/jYvkOJy9Tpy4ckYv9CTZ0uU7qk9Ea6fUcoLQTWI7+bYShwLyjAMrtpKEWZiDK7iPAr0qqWl7zco4iUKOx1I59ZfGptrYenKRJ2bcE6ji3Z9HJEovyw8JJMXgTgfECXsGTk4YcbSCcAQ9apV1eCChWCUoMSVDMMBQwFDAXuMQWOHDki76MMbhWyOVPc/MWvakfJA8cT8ZvSrB1LhtmfTaMrvasdhBgNfcq9tMEXMPQvH5CwzZOkRD4vYOq8peuzWZvTiJQrdpj1dOnSJZk9Z478MHGicD2NjY1HSXmyrp+eyHYjPmjXbk9osDsrJZPMLmHJJoGd58yei0WzCPi2s/gWqw2+RTreDTZPOpmT46Mk+uRmiTmwQPJ4OgEbtKM8/8LzioVj+DKdTmYvaxQgbzMwyW7Inp5eyNx018Y0mzdt1iy/9cDF9fVMlEcb+8nAxwpL0QB3+OMRXIewTDNRKFvThu2FnldPE+Uo51O8sjcok/iQUQXZjMQqOJ1SUP2UIBv2hMuCdeFy7KyzVETwfdDgwfLYY48Zh2oaXe/vTo51PHGhZy3+TKREa1e7sBjxKk3HU2tx8USmiJbaWSu/jU3TSX0DZ9sOk+vTlAXmTsfDkKfjCWmo8VflUTDtYDBvmTJl0m9j9gwF7pICERERshTYDsR32n/omLgWqaHlou7AKdPcEYst7Vs+Lo1VrXN6EN2YY8Ik6ug6iTm6VjwlVrs3sOV8rdq1FRfgLt+qudxQQClw/PhxAO9+KosXLxFXpxjp2dpfBnQsLPn93VQhuIFMlui1tjxp7au8BRM7HCNvX41OkqnLLsnEuWHIeHKRyuja8/LfX5YmTZtoKYntAvPbUMBQwFDg3lPgBOTbJx99Apyc+Wg95y++1R8Xv9LNkDliK7VTAwlyivY84ObUwZQC48mZ2Z5EeMA5RuFt5yHscIF2wEOpXtzlwxK24QcpASy8f772hjyGDnbGwL/33+Ff/Y400Bk4/+2332Te3LlyYN9+7bTIzKagoELyaKdHpdfTTylmaFY+i2ZR7dgho5BFtW7DZvFA4DJP7V7i7l8Ijifi3Sob2rbkWbzmMswUvYSwM8CynS+JZ3ZKadg3A1DZ8WSPJ025ZlYIb+bclgLk9fNohvDTtJ/kezhavVwigAnqL70fKSz58sLxROa0BnchP9N1ROuEfWud4xTMZSOao+diZC8ynC6EJQAfNFGOn2EjmiQELVORUeWunekGDxms2aWm+iMDPe/TyxzreCK9FFxcS+0myPlrMShRaip+ZVuIC5QFCtQ0LymYVQWvagTcZ5YTbmDxu7Vv3/I6SYmX2At/aKmdFzKeWrVqLUOGDpVq1avdp6/K3Da3UYB8ePbsWY16zQRAaCi62XmVa6ldSFy9yMM2PiXvpglj7oI9eUzZ1TrHY4h6xV09LlH7F0synKbFixWRgYPg6UeZKEHPzTAUuFsKMEOP0avhaAe9e/ceCQpIkee65ZOOjQqIr7s9bVoZk3wKg8tiVMcHWzzruOV5XMdrQmOT5OcVl2XczKuo1/eUZs2ayZvAuSC+3u1KDhwfY/YNBQwFDAWySwG20x6BMuJf582D4ymv+AEnx6dUI4gn6JS6GFNO2dZgXYT5Ao4nCzvHJsfSz6s45HrthIynK4ckdOMkKeCRLAOGDJXn0H3OyLTsfkM5Zz4dRufOn5e9e/ciezhcYREKFCigwZaCBQtm+YPGIsuEXZbJt/sOn0T1RwPJW+1xZM172hkxw62UgW3HkuOjJebURon8Y654u4m0bN1KXn/9dQkJCclwkXlpKJB9Cljd7iagMmnRgl+lXLCTDO6UT9o1yI/qZOqI9nuqoMS+45anrPPct85hNwlZTkfPx8qkRZdl1soIiQUeKCc4oUmYC8qeGRQg5l2VqlUVdqQjMEGN44lEvP8jZzueEDGYM3uOjEf70LOhUTZsnHJ0PLE1KZUELvYgMrbKktzXl3QtpTM856TN1fOMUMVJ7Nld2tXOPeaSNGjYEABlw6QROkyYYShwLyiQlJQoe9GN5ssvvpBVq9dKik+Q+AFPwqtINXS/hQagEtnOtHigTazyydzjAJ/qb32hv5LjIyX62O8SfXil+DjHS8uWLQGKP1iqQviyPagZhgJ3QwHtZjd1mkauCGhbvribvNo3SOpXQr0+Fnsd6eyZ/ihHRrX2rS1n2fcpi6/D8TRrzVUZPeOKxCV6gYdbyJtvvSUhJUMgz9P/HtJvbvYMBQwFDAXuDQWOoGTp3++9pw0/xAst6Wv0EN+S9SCjCN9w4zNUbNkVSEuPxLKcPg/7tpf4zeySqwclDBhPvqkxyCrpKf/697+M4+lGkppX2aQAcUKZUTJ16lS0sh8vCa7+4l/5EcUJVUcpmDSNbaFTWmuoxbssxUu4dgod7uZKyqW9wAV9CM1phmrA0mA9ZfPLMNP/RAE2P1i9arWMHj1aDh/YLU2qe8mwLkFSrYwfReIdD3Y6PnHB5niasTJSQcXpdKIj39XVRXx9fKUYSlYbNWmMDMJOwEyrYmTtHVM7exfmWMcTBSpL7QguTk/qhWtxdsdTS3Fx94XNDiXB0UixJK9qAXihWgKIab3mDvc5gA2VkhQLx9N2iTywWNxjr0qDhx+WYc8+axxPNgqZ3/eAAhTIK1eulO8gkPfuPyRuSI/2h+PJIzDE5nOCukAlwXKKqh8Kz1WWzXCOmoWyOAFMrx6RyL0LJRGd7oKLFJY+/fpK165dpSC63VhKxz14++YWuZAC7FryxedfyIL58yUuJlLqVfKS13oXlgolfNDJ1lGGpjFqOpXS5Kt1zi6HOYPMaz8fEZ8sv/4eKl/9fEmiEzylBRxPb9HxFBKCrALWCZhhKGAoYChwfyjAUruPP/5YW9I7+xQUv5pPiU8wgkGSiLXYJuNo4KSkMHyJgV/Ef9JSO2Q+WXqnrtvOdsHGpmIo1Yu7glK7jT+Iv1OsPNmzl7zzzjvGGLo/X2OuuWtcXJxs3bpVPv/sM9m4aau4Figneao/IV4Fy4IxWfuJDdmSW75I2+Eug5f4lxgt0ac2I+tpjvi4pCLrqY12uNM1FzqoGYYCd0IBLbNDRt/0X6Zr93l4OOUx4jt1LiyF83mAL5Ujb7y1xZ/KdzjvOIXH7NekYHv2UrxMXXpZpiwN14wnOpz8fH2lFLLjGzZqKM2bN9dSO9Pd+0YS3+9XOd7xNMPO0BfD48QLncD8UKrkqhhPLLWzyVgSWQUveVYpnm7Q86VN9NqEq/I8eV0F8VaJOrhEPOKvS31kPA179hnjeFL6mV93SwEKZHaz+3HSJHWeXo1IEO8yKBUt30JcfQCOj/McNzqeHCWwnrQxNJgWf+g2fodgTo4Nt3e4I9ZTvDzc8GEZghpnAjN7eCD12gxDgTugAHn24MGD8vFHHwOb4ndxkTjp0MBHXuxWVIoURPtviz1ViOIB1tZ6Fl9zcB73yeLWMexyny8jE5Jlwfow+XzaRYmO85ZWbZD6/4Yt9d84TkkoMwwFDAXuFwVOnTwlo0aOlDkAf3byLwqsnKfFM6gi1lgbVo4KKQoqR3nHUjsXaJJwQNHxpKftcs6aaiu1Q8YTSu18neKke8+e8u677xrH0/36InPBfWm4EytqHspCP/v0U7kWGSeeIQ9LniqPAevWDzxKfkznVc5Xe14P4jjO2aYgG49ZTyi3S7m4T0qWLCX9+/eTbj26ozOZTy6gpPmI94MCWma3d582AFvw6zwpki9VercLkB6tC4mXR4aOdtl8A7R4zgPX6aflV+THhcQDdZZCCK43b9FMuj7RTWFxDO9mk6j3aHqOdTyRPhS4c2bOlnHIeDp75TocT43Ev3wb7WpHNEdGpxiZooKgOoBKXPXvQ94yk8QmkXlYhS9fYnA/JSFSok5sAF7OCvFKjrY7nkypnY1C5vfdUkCjVFu2yDdffy0bN262ldlV6iDewTVs3ezIhBzKovilW8djGc5ZTE6+BpikZj0dWCJJyHoqWqigPPX00/LEk92kcOHC6szSe5tfhgLZoAA7lfy2di3wnUaoAyrAJ0WeaptH+gAkMpDA4nb2TLslX9tlqk0A289Yx60tDzvsRyekyJINYTIKjqf4lDzS5fEu8sJLL0ghdLMzjic7Dc3GUMBQ4L5Q4Kh2tfs3spFXi3OeYpKnztPIHqmg62raAynsbBa8bthZSWWTOtN1sU6batvhMZba7ZdQLbWLl27de8i7/3rHNP7IQCnzMusUYJndmTNnZDICmD98P0kS3PKKb6WOwLptpMFLO4s6LK83Bt31ScrL7KfEDndbJGrPAnFPjZZ69erLy//8p9StWzfrb8jMNBRwoEB0VLSshc743ejvZNeubVK5lCvwnQpI23r54MiH2mfphw7X3HTX0hHtW7LtpfAE+WX1Ffnh1zBJTPaSRo0bybBhzyDY3uCmtzEn7j8FcqzjyfL0z5o1S1P4zl4KE08A6vmXbyduSI9OZfGoJXVV7JLY4HJyu+5ZeU48podsxo99Nzk2VLNGog+uFk+nRHupncl4spPHbO6CAswcYTvdObNny9QpU+XUuYviXrSq+D3UXtwDitsUWLKpg4C1nKN8rLWv7G2fw+OWLsxtSkKERNNxegj8mxQp9aFE9B3QT/nYF6moZhgKZJcCLG2eNm2aTBw3Xi4B36lEkKs82zWftH84P1rkuoL/yIwYlKcWX9oP6fEbfmGSMqzjQQ0HSExiiizdGCbDp1yUVLcC0rdvXwWHzBuQ13Gy2TcUMBQwFLjnFCC4+PBPhsv8BQvEGetxQL3eWJdLQazZcUP1iSi1Y2AT+zZQcVvGE2I++jptjbYLQluQE80/Lu4FxtOP4pkcI63btZMPPvxAAgMD7/lnMDfMHRRgRsmWzZs1C3nHzl3ilr+8+Nd8UrwKlMbympymKzpSw+JNHrOtuLYsqBS0ok+4fl6iDiySxNObJKRkSenbr5/06dNH3D2Q0WyGoUA2KEB9kDigc2fPBfbYWLkWel4a1QC+U9dCUoP4TklQDilAHYej3khUBb52POaoW+LU5YhEmbHmikycc1VSnPJKp8celWHAYmYjGjP+dxTI0Y6n69evoaX3YsV4OnT0hLgFlRPP4vWR8RQEZgWHUiPQQc7lS4hZ1tzzlJOLnndyATKJs6ue5wkeT3VyQ2v66xJ9ZJXEwXj3QrcmgosPQ2v6htiaYShwNxRg5si2bdtkPITx+vUbJN7NT3xQYudToqENGB+SNs2GB6+qfW7fpj1XhTEO6rApDpYdn6qaRYokMnUaWE/x53ZJvjz+0qXr49J/wAApCYXCDEOB7FKAkdVvvxkts+EwjYwMl6rlPOUfvYKkdjl/8WCZiaUgON44s2PW+UzOkaNjkPGkjqepFyTZLb/07t1bBgMgPyAgwLrSbA0FDAUMBe4LBU6ePCkj0R1s3q+/wvFUQgLq9hY3dTzZsuj5UPsSix0IMb5AiR1VStj6+tpm3FPA2edqaD8JuKE75drmKeKSGCkPN2osI0aOkODgYNzCWsv1EvPLUOC2FKBhHxUVJUtgA3343w/l0rVI8QqpI3mB7+TiQeBmG//xRrrUksXSD9mP4WCa4oisp4QYiT2zTSJ3zxJv5yRp0rQJso1fkqrVgHFmePS234mZkE4BOkX3osxu3Nhx6BA6V/yA8vHIw74yFI6n4gW9ICstZlTuTL9Q9zI7Zp9i51dIXAmD42n271dlwrxQSUjNK5070/H0DJymIfbJZvO/oECOdTyRmDFoIboBhvuYMWNkw8YNIm7e4uyVF44kL6z2cDqp44nsCdmKfesQi+0IhJsKTcHJ1RXH6WyC1gDUEme8FicvSUlMlqSwI5IUflry+PpIi9at1fipUaMGH22GocAdU4CZI7ORqTfph0ly8vQZ8ShSSXyR7eSRrwx4DzyJO6tIdpC9acesp6rwxVGHOekeKrI+sJ7Q4S6SHe4OLRcPlos2eFhefPFFqV2nDro+WM5W64ZmayhwcwoovtOBA5oJsBb4TslovtAI3UlefLKQPBTiK65QSrHY3HCDG3j4Bj7FNGVoOkyx48jc2I8CuPhiYDx9Ou2SpLoXkD59+2jGk3E83UBe88JQwFDgPlDg6NGj8sH778vy5SvEJaCk5K3TG2szM0gS//Q0axnWtRdrrs0m4hYCzy7a9CLIudTkRG1Yc30bHU8xAL+F42nUKClatKgx6v9EWXPgdhRgmd3Zs2cVJ3QcspBT3fxRZtdO/Cq0wqWwchyLPuw3S+NXziCLcv2186ptkyqJ4WeA9fSrJMJJWrhIEeneo4cMHTpUfP2AGWWGoUAWKcAA+2Zk4333zbfABF0rQYHO0r1lXunfsbD4+yJDXhsxONzM0gMzbh2mOOqKnHYtKknmrQ+VsXMuoxGNPzKeOsozcDyVLgNbyoz/GQVytOOJjL2dmSPjJsjq1aslISEeQhTSFhJUjR5yJjgVSz7+casvVSlwNJJ0tkakMIP/4YiCJ0qvcnNz1QyRJ7s/CcCyJxQjh7cxw1DgTihAA/4EUvnHfPedzEdENTLBCd0YW4hv2Sbi6gVQceXUNF1A+dGmINiO8ZlpugJ41TrH49Z+2hZ5/3GXj0gEsp6Srx6WEsWKwojvJ527dJaCBQsaZZdEMyNLFEhKSpIdO3bIRx98KNu374CYTZByxV0RwfKXOpXzSJH8HohouYgHskNdYYDhv/Iu2Dl9h4zLAzxG3oWoxn+Vx7pvPxYekyQLfrsqY2ZfFRfvgumldnlNqR3IZYahgKHAfaSAdrVDA4WFyCRxzhssAXWeguOpHJ6IjCd0slMdEZlO3FeRhjPMLrkRXBznIeds5yn3oE/CWR91YpOE7/hZXAFU3rCxLePJOJ7u45eZg29NnNDNmzdpdt72HbvENbCU5KmBbnaFH8LCSiB88qq12CoL6lprLcMkDR1Pav/whX1pToVTNObkRonc8yuwnuKlbv368re//Q2BS4ObQzKZkTUKREREwHm/XEYjS/7Qgf1SpqiL9HskULq2CBLX22XI29lWdUU+jiLU8ZhNDKvjaT4cT2PmXJHoROCBdn5Mhj4zVG32rL1LM+t+UCBHO54sj/+CXxfI9OnT5fjxY0IDyRoWr/I1edY2bAoBtYI0TBKHs5xjy56GUoEyvMDAfNK2bRuNuleqXMUAQdqpaDZ3RgGr9e3XX32F1rdb0DWnuPhW6SRehR6yOTzJi46My8dYAtfxkXoME1W7tZ+w5llbHE5GyWjk4TUSe2yteKALWT0oEYMHD1KsJ08vZAaaYSiQBQokJibC4bRdPvrwI9m1cyec/IlwMKVKYB4nOKDcpVwxTwkOcpcCgW6Sx89VMZ/c3ZzFBQoG0kttfAq+TEaUC4FaScbhRGA5xcQm417AlkhKAZB4qiThWGREsmzfHy2/744VnzxB0rtvbxk4cKAptcvC92SmGAoYCtwdBYjxNOLj4TJv/nyAiwehq91T4hVUFesyHU+4N2QXm9Zo8xo+isuw5XjSUjs9ZFua1fDHHDgBUoDrFHVkrUTsnC1uTilaajd85HBTakcampEtCtB2YXOluXNmy6gRoyQ8NlE8S9SWvNW6optdAFjShkemNwV/qlpJPqW+qAqmbUMnFHlat5zEgDsOJFw/I5EHFkjimZ1StHAR6dGrhwweMkQMPqhS1Py6DQUYYL944aJM/+UXJIaMl8jwUKle1l0GP1ZQWtQGph3ZMCvDmkcezmQwSLl4AzKe5gFc3KWw9O7TS/r17yd5TZAyE2o9uEM52vFEMjLradeuXfL9xAmybOlylIAkS/4CBaQosju8YVgnwxGVjD8C/YHFwz8IGlFJMJzopKLzioPBAR0QzM6QwnwZFR0tnp6e0gOppr0BcFsA9zXDUOBOKcBF/8KFCzJz+gyZNnWqnLl0TTxL1he/8q3FzQ+4ZLrwY2Pxou7aHaU2zUDn6K5Gs2yX6HwV0PjFa3HOVsJEZTdB4s7vkYh9CyTp6gkpXCgIgJF95UnwNLuEmWEokBUKpDmePoDjCfJWs0txIcSp+pXc3JzEzzdV8vo5ozTZWfx9XMTTw0nckQFFrVblK/g/IR6yOBEOJrBqHLaxsSkSF4/j2I+HUyqFjilUtPBYbLyTBBaA4wkYT4MGG8dTVr4nM8dQwFDg7ihw/Phx+QQZT4sXLRDxzi9+NXuIV5GaWFftXidrwYXziAsu/ymQs2bK04pnm3AcJZ6o3dB3cnZGw49wYC4ukuh9S1Hq7oKMp4YyHFhSwcWK2dbru3vb5upcRIH4+HjZu2cPuiJ/I0uXLRdnv4LiVxlldqWbgk3Jg1AEbaxoY0HShrohHaT2klAll/0YU5TVecrrOI1YTxd2SsSueeIef12q16glg4cOltZt2yKYRFgSMwwFbk4B4jsd2L9fxo4Zq5ig3p5O0hTA4kO7FJKqpYE/RrmI/8qTjrdxPGYzdNLn6TnwJ68lm2ITAcfTIjSiGTs3FHigReF06q0Z8sZB6kjUB7+f4x1P8Ug33YkI/FjgPC2H4ykwIL+0Ah5Tu0faSmD+QHVE0bmUnIIfbJPwk4g/Cl5HYyoFr/lHYANkxhcEhiZPR0VGAj9qvezbt09atWkjgwYNkpCSJR/8N2iemGMoQCfp1i1btLXoxk2bJRndF4nt5F20hji5eYDvbE4mRlMdJbLKWTAltxyWPNY0aRy06QrkWl5FJRj3SUlEan8MQPKvodzuoMQcWy9J186Kn4+PNGvRHJg5A6V69eriYbqVKN3Mr1tTgLKScnb48OGyfes2iYX8JMeB01QBgD5r0wdsbKh8SD52Zs2d/RjZl7abxce2rd5B70G+tU21bZ2RcRoE5ygdpQMGDDBRrFt/ReasoYChwD2gADvOTpw4Ubslx8IR7lm8trjlQ0ayuMHLbhndlFuUUygrRmYny/CcnHEei7Gzmxuy5bGv0owOKJx39pbk2Dh0DJsncShjcvf0spXajRih8A0aKLoH793cIudTgMFz4oTOnTNXvvz8c7kWGSMewVXEv+rjCGAWw1rK1oqgg11fTNvXYzyIHfzn+puuS2acj+BQ1EUJ37dI4oATSnzFjp06yWuvvWa6MOZ8FrvrTxgHW4cNlL779jtZtXKlBORxlk5N/WRgp8JSNNDDhu9kZ8WbPsyRhzkpk/kR0UmyEI6ncQAXT/EoKv3790Ggso/JzLspUR/MiRzteKKhwnTTZUuXIeNpohw6dEiN6UED6ZlvLV7emZcSkX95bZoFlOG7oGA/f/68TJk8WebNmycEFCe4XnVsjYKQgVjmZZYoQH5jttOMX6bL1KnT5OzlcKRG1xH/Cm3EPQ8yjyhkOciX9mFTa22HbM4lnFBhnC6BNQjLtGo6mpJjJSWezqYo/FyVpMhzknT9rCRePycp0WE4n6TRqtJlSsszzz4r7du3lzx58liPM1tDgZtSwCprpjxctmSp7Nu7V+Li4mGHOUPOoqkDHEyMciUlMsOUJSkwy1TGgmGtchO9O3kXrR3Ix/jlguucEUEl2L2Hu7t4wCDzgjOU97kK2e7t4w1Msi7g12cUhNeZRpwZhgKGAoYC94kC169dlxmAbmDHuWh0DWPjGQYmtSGNOp5sKzMb1mB11gwSppdQzPEMhKHKtlQ4qlJTXcXVA69dvSU10VVS4i5IalyE5M2TVx7t3Eneffdfxki6T99jTr0tKzWOHD4so0ePlpkzZoqLbz7xBaA4M+ed0JFb113VE5UNlQxcih0DlVyFbYY8JuIk12NL9dR9nkbgMvrUFon8Y7a4J8ehs3djefW1V6Vq1ap6L72x+WUokAkFIpG4sXz5Mvn269GyH5lPhfM7S+dm/tK9dZAUzOuOUuNMLrrdITKtdR223L0emSTz14XKhPlhIp7B0hcZT336GMfT7Uh5v8/naMcTBTCBmukgoqJAgftIhw4yBLXI5StUuGPaWk6Cn6b9hPvOkNKlS6FF4zB0IWkEncIYPndM2Fx8IVOjWaJEUPE1a36TePETz5AG4l28Kpox+qqGoN0VoahKqhVVBcHsWoCTE7HL4FwCjzOVmuDOqQkw8hMTNC06JT4CEVU4m6LpcIL3PzpUUuPDEYhN0PRq3ocGfmBggIJE9oZwrl27tngZnKdczJXZ++h0yJ86eUqd/DNnTJfw8AgJKlxIGjVpjEzTQLkWFibh169LBJSOGES8EsHzzJSyFFowtioLlKHEF+OPD5xW5EE6QAPz5ZOAvAH4ySthMP4WLlwoBw8ekArly8vzL70ozZs3N/yava/MzDYUMBTIJgWiAbGwfMly+WT4J3L2zBlkyVsyjJ4lWj8opaOjCXuUaDajHXt0tvMIDhAnR8/aaozt7wBzsQZ7eHpLlaqVZciwYdKxY0edb59gNoYCt6UAdcn1qMb48L//lf0HD4t7wfIAFe8unvlLgu8IHQIeJVNapXa8I9mWG/BvWqmdfZrytL3UjteRr/UYbhAXeloiADKefH434EuCpVevp2TAoIHGWUoamXFTCoSHh8uSJUsALP6NHDl0GEFFJykNcPEmNX2kQdW8ElzAQ3y9XADFgKAjcECZGM8f5VNs7eyqbMh98i3xQSlVUyBndQtWD7uWAIynMPlpRbh4+RcDFrPN8eRnOjDe9Lt5ECdytOPJMuYnTJggK1DnXAiduth6u0evXpIXqaF3OsjkV65ckVmIJkyZMgVGkb8MQcZT+0ceMaVJd0rUXHwdDfaLFy/KrFmz5OefflLjPdXZU5x9C4iLX6A4uyMzz9kV/9Fi1MkDUpZp+hyqxqoURj4JtnA2oVuJE35SkuLhcOJPDBxMcYimxmqESpLjMQdp/7iaKf6urm7aBtffzx/YZ/mkWo3q0qZNW6lWrZr4+/sbpVfpbH5lhQKUt9tQZvf111/Lpg0bFaekNcqQhz37jALkRiE7gD+MdnEbj4woYkGpsosHUIHAgoQsJ2RJ+foim8lHfPDjBRw9blmX74F9d5SqXA0N07+VH76fiHskyhNPdpPnnnvO4Oxl5YsycwwFDAXumAJcr8+dOyeTfpgkP2G9DoNDnYNyyRUZnhRk6laigQQjiCMFjibKOV6rA/vW0LWYDioa9ziYP19+bZYwEE0+vOF4N8NQIKsUII+xyuPXuXPl01GfyjVg3HiXaSJ5Kj8Gp6Y7bkMO4w+5jgP76hm1v8L1fMnzZFE9Zd/yqF7J87qDuGVclESjE2PU3jnilpooNWvVkJdeekmaNm/B6WYYCmRKAXU8LbY7no4cgXwEQ+G/O+LqBVF2V6KoK37cpUhBd8mPDKg83q44BwcUUqHIevyVBCDQxATA42A/Fg1ooqKSgLucrPsxaEbDpjRR4cly6nySnLyUKvmDigFcHI4n+ACM4ynTr+WBHcyxjicKYDL3ihUrZNy4cWjXeFBqVK+hmUktW7fS0o2MVOY1Fpg4AfJuVTZHZWM+ykomjB+PkpI46QeMkV5PPWVwRjIS1by+LQXIc8zM++Xnn2XN6tVyBlFUGucpcBDZpCyFrW21t/GkTWlQAawT8Bq8y1n8bRPN9rNQeDVGpZfwFxVcZwDre0vBggWkRMkQqVixojoG2La5XLlyWrLkbrCdbvu9mQk3UuDChfPAPZkoP037WSIge6tWqaIO+ZatW4oPnEZZHlRCbNrvTS9hptQ+gKd+i3KC339fr2XO/3jlH5rm7wYD0AxDAUMBQ4H7RQHiMa5YvkLeefttuXLpMvS+QHShexjraQnVITWbE+s613bKqgT8xMXESAKxQ5GJT10TS7Gu3vzlgrI8irzzcGhFwCnPDmFDkfHEEmMzDAWySgEGf3bu2Cmff/qp/I6sJ5eAEsB26ixeRauD2aALkueoK2KHSXfWMkt2JD+SF3UOH6jHbAf1t/0cFEjbPTAhJTFOMUIj9syRlNBT4P+S8jSy5fv376+Nl3gbMwwFMlLgOjLfFy9aLN9+M1qOHj0KfqJD3mbBsPEC/fXOaL7ApjQeUOfcseW+DUIPdg7OQ7QCcsGW4ZSEa+iIAloIjtvOcw7+a6aUm5urFC9eQp1OdD4xkGnG/44COdbxxMiSDTNnpvw4+UeJBq5Nu7btsKAPlsqVK2dKcWKQ8BoChxcuXFhLOzKdiIMRERGyfNkyLY3iNU/26A5hO0AN+JtdY44bCmRGASoCTN9nt5z9wMbZsnWrlt2dOX1GYqJj7FFSilDboBLgOBzPqCJh1ybseoRtKp5hzSNgeIXyFYDh1E4aPNxASpUuLX7IbqLBbkpFHSlr9rNKAZY170ap6IhPhoN/t8CpWVCefvppZCI9KUFBQaroZvVeWZ1H5+wypGt//dVXEhMTh86ifeTp3k8b539WCWjmGQoYCtwRBRh4nP7zL9p1jp2RmzRqLq+/9ZpUeKi8yjors4mOJ/3B+hsHp0AKsjPV6cSn2hdyrst0BFxDpsrkH3+U2chW6dK5s7zx5puadXxHb9BclOsoQJ6zVWLMks8//0KikfHhGVJP8lZ7XFw8/EAPe7YdNUHwm3apIzIIXtJIV2cUt/ZjNgJiHk6yEYjyLRwEvC4lEXppwjVJCDstcRf2SPz5fZIaG4XseX9gPTWUF154XqEact2XYD5wlihA+3nNmjXapGHP7j+gv6Eyw8aEZE3lR77kDrdqvWhZMo5Zho1ig2pY3fZMHOcp8jHv4aTOfB6xHQsuVhT6oa3UjtUcZvzvKJBjHU90Ih1EltP3E7+X+b/Ol3wFAjUjqWfPnmoUZSQ5mZ7KBDNODh08JI2BS1K/QQM1xjPO5Ws6Cn5f9zscT2N0/mOdH9POdqVhxJthKHAnFCAPkm/Pnj2LqNUO2QoH1IH9B+QIUlGJjWMTq6kaBWXJEaOhFLsUyipeIW0JwMzsEnds/fx8NbvpHO53GVFZRl05j+ebNGkqzzz3jALjm/a3d/JtmWssCpBvL164CCDTGQDGn6JOeWLpDRo8WMqUKXPfovZUtE/AWUucgOXLl6u8fhVddUqVKmUcAf494AAAQABJREFUqNaXY7aGAoYC95QCdCQdOHBARqKDJ7Oe8gIX8bnnnrdleXh53vGz2C2P2fkTAQ3RuFFjee8//5aQkBA1pO74pubCXEMB6o67d+9GttNnsmr17+Kat4T4VuogviVqQnUkBigGjHdmlEBVpDWfNrjLDJN0Ax97cDAxEYXwDWxMk5pwXRLRhCYhPBQdkE+hMc1JSYm6AhgHwjdABwUchLePl9SuW0eGIVuvWbNmafc3O4YCjhSgDL18+bKs//13+eWXX2Tjhg1gTWctgQuAPKVuRxs7Ac56BjW1uzz50ZFpcUN1MqGCgzYMfxg894Rt5IuMJgbT/Xx84dSKlRMnT+g92z/SHnb6YClXvpyRq45fyAPez7GOJ3pQN27cqI6hLZs2aQnGIKQvt23XNlMcJjI3U/5+RMRp65at0gGGU89ePTVan9l3wlTrbdu2yNgxY2THtp3SqnVblJUMlkqVK2U23RwzFMgWBciPzKSjI5RYEuz8QAOf2UolS5VEd8Yakj9/fpsvCnfmOWYrUeDmz19AOzYGBgaqsGVkYeGCBUjjP6/z3N3cAV5aRbF3CMhs0k6z9dWYyRkowPT+LZu2yKhRI2UPFN+yWNRfevllVTzvNzg9s54WL14sX37xpf5tEOepFUqpWcNPpcQMQwFDAUOBe0kByrvffvtN/v2vf8nJEyfkoUqV5H0AOdepW/euHN7E5pn842T55suvpVr1avLe+/+WSri3kWP38tvLmfei/sfAOfU8roXnL1wGPmiweBSrLR75CwInFNigTsAJBc5TSgr2hQ1qCMNAUx4pTqlJKEmKwznULsEpkIoudclxsZIUyy7I4ZIScx0dFy9jexWYochOQVMaBj0J2+CCAKgbsELZvbZsubLS9YknpG3btgZvMWey2j37VLTRiQk6buxYWbVqlWaqt2rdWpjEQScSy46vXr2qfM0qpFg4kBJRW+eo1XGeN5xLdP6zAU0eOJsCgd/MLPu8sH/YnObMmbMIiE5Fad8iKVK0iAwYOFC6d++eqR/gnn04c6NbUiBHOp4ohMmwS1BDyoync2fPADC5jQweNhQGd+atPgl2+zu8r9+N/k72AjuEBjk71dWqUzvThZ/Rhb17/pDxY8bKmjVroXTUhyE/TEuXbklxc9JQIIsUIE+uWrlSvkFGxx9IRyXocnBwsDzRrZt0fryLFCpU6E93YhYUs51s6aZOQiV5+/btyAoZLevXrVM8Mp4LBp5T/wH9pSvuxbIoMwwF7pQCYQD6njVzhjr5WU7SDUDfAwcOkqLBRTOVnZk9hzKbUS7yZnbKPa3sg1EjR2rAoEWLlvLcC89pphWVEjMMBQwFDAXuJQWuXbsm09El+bPPPpMElPi2b99e/vWf96QA1tGbOYko3252znpvxD1h1ujwjz/We72JUrtHTFc7izxmewsKEEfsDwR9vvzyS1kHOyYuFg1lOJ91cwDGSUU2EvfZuRg58zyRfjfuJjO1iWWgmuIEVxSznACiA9AcHrNl1vMSOpuIteMiXh7ILIGhH1SgoBQuUgROpzLa2ZvdvQ02WTp5zd6fKcDA+qlTp9Ag5meZNmUaIEWipWbNGsLkkDbt2qjjiVdRblLHI39zy9dpwy5TXcGLrrB5qDdmpjuyrG8lMuJZnXQewfzH4RgdiucULlI47VZm58FSIEc6nsjUx5i99MNkmTN7lka/ez7dSzFH8hco8CcK0+BhV7EZ02eoo+oKUp5rVKsuQ+FIatfhkUzL7fiMI4ePyA/jJ6Ct92LU9lfU0qXmLZpnyvx/eqg5YChwCwpQwF5F58TZc+aAj39ASdEJxXto0bKF9ANwY/UaNdTBdItb6Cneh5lTU6dMlelIaWUUgcfy5QtEZKEznE8DFOPpdkrx7Z5jzudOClAO7t+3T75BJzs64MuWLSv/eOWf0gBlykx5zsogRsplyNyTJ0+qwVW8RIks8bZ1b2YK/AxgfioWdKL+85//kKZI87/f2VbW883WUMBQIHdQgGsnG4F8AQydmbNmSkCeQAQohwIIfAj0RHYNu3FwPoM/DCL52bty3jgj/RVLSxiVf++dd8QNhtSwZ59VkPHMjKn0q8yeoQCTlNC9C4Y8s3+3bdkie4AVGoZ1MRYOKCh8/A+XEY12dlekG4l4T7YjNvwmHsNrBH7wX/d1B7NsQA52gx8bF3RuZOfFWrVqAlC/odSuU0cKARM3b968JovEMGOWKEB5uA5Zo999+x0C4zskpGSI9OrZQ57s3gOwOKjkuIeD+uVp/G2wedOsWXMkJCRE5Wrzls0zte3v4aPNrW5CgRzpeGKXuZ1g5rFI4Vuzdo2CiQ8dOhRldu0yZTQqBiwRGT9uPAT3EvWukjn7DegvPfDHkBkQGQX9mdOnFQxyxi8zJKhQkAxBRtWjnTpl2eC6yXdiDhsKKA+yvG782HGyDCD2UVHREhJSAuWcQ6TTY49JANJJszr492CltK5D1lMM0qc9kHpds2YteelvL8nDDR/O9O8iq/c383IvBbTUDcYScSWuItW/02OPop3y37QzYlYMJjr9L5w/Lwvnz5eVyO6rhE54TwGUnPI3qxlLzD7dAmX7ww8+UCyzp9BdtF//fhKAVGszDAUMBQwF7hUF6Gjfvm27/Odf/5Fdf+xCwLGCvP3O29IUmImZyTvqicRoXIXuynTGV0PAKLN5fH+UY8y6fwuZTtfCrikm6TvvvnPT+ffqM5n75BwKMDOEgUbyETt67/3jD4mMiJKIyAgbDpOT7bOSB1kmZ38J5xLdS/iHbCbi5Li6uKGEzln36RDVJjfwXnG+t5eP1G/YAAGef2pJqAla5hz+eRCfhDLx4vkLMg9d4SdPnqzA4h2Q2TkA9nYZBC7vx4hFWd9mQO7QJ3Dw0GF5Ek1vBg4ahHLQe+vkuh/vPSfeM0c6npiyvGzpMjiSxmlr+jZtWstgAN1WhlFjefGtL5MRKdZGL164UCZPmixnYQRxuLu7ISWvK/4YBqgRZc23tjSYzmPuz6gdnYJsEqaW9kFXJRpN+Yi9Y4ahwF1QwCqzY7v43bv3aPbGw1jsn3nmGcWSyG7LeHY7+QVprVMg6E+fOaNp/yVLlpTnnn9eOkLo+/mz64kZhgLZo8AVAEROmTJFJgAQl4YTnaJDkMZMgO/bpdtT9rJshVH+CcgcPXTooJQoUVxeeP4FdeAzjT+r4xSypT7//HNVths3aSKvAWS8WLFixmjLKgHNPEMBQ4HbUoCOdjar+QCYTtEIBrUGhMNb77wFuVVC19SMNyCOyVJ03hyNdZy4N0MBukz8ucwGnVpsKPIunE0nj58EDkkPefe9d7OV/ZnZfc2x3EcB8hLhRraDn5YuXQoj/1cANQOXCY4lQjEUKFgARjewn/Ca2VCa1+TkJJ7AEGXWcN6AQATc/RSniTy5Ek4sBj85mY1tateuI/9EZnO9+vUy5fvcR3HzibNKgahIwNpottO3sgewNnXBQ8zubAK9zRk8eD8G7fVzqPZg1cfMmTMVcofJKNWrV89ygPN+vK/ces8c53iiMcPuICy9YIkSyz169uqlYGIFATiWcVBAH7eDiq9auUpKwBgngv7hw4elRYvmqiiUK18+42WQv7ZSqFkzZ2kXkkgI5SfoqBo4QErC6DLDUOBOKUDeYseHWRCQbK98+vQZpDIX0lagPXr0kMJIa87uIBj+xo0b5DtgPW0BeH5CYgIwogpr2V73Ht1vCqKf3eeY+bmHAlzMjx07Jl9/9ZU6j8hjlH10ZLLkuHTpMpotysylzKKijKSuX7deo1BUbhPhuPKC4tseDSD+/sorEoJ73Sw7ICOV6cCaNWuWjEHqdhHgTfwD0VgqxQTjN8NQwFDAUOBeUIDrMtfkr7/4Sny9vGQgMpCHAAvUGyC2mQ12qP3qy680sl+3Tl35N7CgqhJnFNkmGQfX/f379qLU7m3ZtGUHcEnbyseffCT5EZXPTH5mvN68NhRwpADXZw04whYaNXKUBoYYUK9QvoI83ae3NEE5ekYzn8EiVnjQbiI/8mcHOix/Djyz31BKj5fIhHKRkiVREdKvn/TBT3aDoI7v0eznLgqQJy8iI49VQt9PnCjuHu7SHU28+vbta2uWdB/JwWD+2rVrFcw89GookkSeQmlfd2ETJjMeLAVynOOJaXyswf8BTidiNgUA6Z4tFDt0fFRKlymt0SarhINClcy4fv16nc8U1baIYEVHI0qFKEFN1DA/iwwT4ulkNmjsLEIXCXa2u4B24nzG4CGms11mtDLHsk4Bpkvv27dPJqD0c/nyZdoOlJ1zXnzpRThDW9xRKScFPktDf572k3r8CbLn7+cv7Tu012zA8hUqZNnIz/onMTNzMgUoa/cBS2LUyBFwIG2QaET3EUAFflg+qYEyzvpw/FQE3zLziJhiXl7eqqTSiIpH+eeuXbuQKTVRWP7pjywAGm+nTp2WEpj/yuuvwnnVIss4TVput3kzyu0+RAbrNXn2uWfl8a6Piy9wVcwwFDAUMBS4WwpQ3jFC/+F/P5JN0BnLoIPXO/96R5o0bZpp1JxBTZa4M4NpB6AfShUPkVdefUW6du+m4MyZvZ/jcOR/9J/3AfmwTB5u3EiGjxp+02yqzK43xwwFLAqQX4n7NPH772USjPyU5FQNMHbu8phmmGSlqYw6CoB/SxBo4jiyZMkFYOUFCxVEuVI3rLMvmGx5i+Bme1sKEPaDIPi0bdbACVS3Xj1UXTwHXbH+ba/lBNrsCXbMPCbqsZNdVh2flMfsXP89/h4WLliopc/PAMe5Ro2axrGfJerfu0k5zvFEvKbdu3Yr0CxTnF3hnWe2SFWk1NWsWVNKIaOJpXCMhHMuQcfWrF4jmzdvUpDlzgBcPn78uMxAd5FSpUtLb5TOWY4nKwJABk7ETzgcTxvW/Y7MlFly4eIlKCDNkCE1VOo3qG8Y+d7xaK67E9P5l7MLA7I39sKwZwSqZatWyluVK1e+Y94iv+/auVPGjRuL6NVv6HAXj5TTyvK3l19W5dlkh+Q6VrurD0yl9BKU0gXAZ6IMPHjokMQjayklJVlc0EEnEC1uS5QKkfKIsLL0LiiokDqlfHx8gDsRIUvRdXQhftzcXOG076Bp/T//Ml0d/3379UFnvIHaGhcMr++T8tdx8DWVayozBFJl1tQElFdTFvfo2VPx0Ew0y5FiZt9QwFDgTinA9XPN6tXAYHpbQq9ellZYk/+NkjtmIGeWkcTA5EyUdnz88SfCjPhAgC/3h0z7+z//flNj6RwypL4EcPmUH6dI1RpV5cOPPlL9M7P73+nnMNflDgpwXdyCYAy7LxLfxt3dEwZ+XXkVZeg1a9XKMhGs+xDHcTOwFLnusnFHfWCWsdyuxk0C81l+gJmYKyhAvmH557w5c5HlPgaNFFOkJzCUibUUgNLO2w1ez6z6AwjKr161SrNGOz76KLoplsty0JwwPPOhr04ENISPt4/qiO0fybyB2O3ejzl/5xTIUY4nMiaNdqbTEZSZhkgqmJvmihtSTNl1IQjldmx7y+g6W46eP3dezp09rbXNXbp21U5fjMCzTI9lHsSFKlS4iNaepuD+NHRYKx0bFwvvf7RcQubIiRMnJR5ZKtVroBMe6kZZ9387fJM7/8rMlTmdApcvX5KfEGGaOnmKpqUScI/4YQSuZzbJnQ7+fYRdC4OjYIF8P34ivP9HtOU98c+6PP64wSa7U8Lm4uvU+YTS5qVLlyj2ycEDByQ8PELlJM8RtNTdzQ3y1kfywIFKwG86UpnVx+g+jbPyFcrLP/7xD+BKBMiXX3wpu3bvkoYNGymeWXCxYERYnVWG837MbOIP2+9GIluVigQ7kvJef+zcBZyow2gf7aQtzl9/8w2UkxbK1CjMxV+Z+eiGAoYCd0CBsNAw+WnaNPnii88V54aOcWIuEvMm4yBcw8GDB2XkJ8NlJQKbLE9KQcv6Do92kPfff1+bg2TmTKIjf+x332ngtDiaibz+xhtC4yqrJccZ34d5nTspwLUyFEY+y88/HTVKolDFkQ9rb6fHOmkZenYCMta9Zs+eLZ/B+RQRES6u6OBYAVnyw8D/jz/eJXcS2XzqbFGAtjMTPSZNmqRYs8HBxbSBV3eUu2WlAzEd/4cOHkKH7ikyd+4cyQN7niV6bCZD3TErg07Ubdu2abkdmzcRuoSdvbPz95CV55g5t6ZAjnQ8scPR3Llz0anuD+0OQmdUIjBtUlNT4GWFGwoBdC76sMMVLI+LejEYOH1Rr0x8EgKfTRg/XruRMNbuhOg9fqnxQ0cWFQg1qmyHEd13gTGVB21Fa6uDgKnXBPAzw1AguxRgNh0V1u+gfC5dslRr8Js1a6rtP5l5l9W00ps9l/ffu2ev1uyvWbMGZXse6ijt37+/Au7d7f1v9lxzPOdSgLKQDqTtWNAZidq4cROcQRfUsZ+YlKjO/xTIXc6j3LV+SBEqHA1RUkIDy9PDUxWCXyG7fVF6xzTsInAcObsQD8VJkpBJRbBeOp3Cr4fLtfDrEopMp2vXrqNkOlLL99iZh0D57du313sGGcdTzmU888kMBR4gBY4DwuHjjz+WJYsWSqWKD8nr6D7XqHHjTMvsKKeWAa7h4w8/FG8fPwlG+TDbh9euW1vvQSy8zBxPzNxkswZi8lCnHDCwv7zw4osmkPkAv+ec8Cga+YQcYQbwpO8niSsC75UrE67hJe3unRnv3epz0+hn9tSoESMQ0N+uIOXF4Th4GgFRVnlY8CW3uoc5l7spwIAhoRnGw7Zm1pEPYBAaQ372hPOnGiqSCItA+yMz3qTdQry82bNmw2k1BUDhZ8XXx1ua4Ppnn3tOakNXzOy6jBTn3wXLTyljFy1cII0aNdZkEWZNmfHgKJCjHE8kGxmLUfCTyEI6evSYOo+Oo50tnU+RaCl6GszL83QM+dlB9FxR6lG2bBl4P3vqH8IRAIv/CABJGv6xaD1P51NiQqLeW4s96LuCs4oGkScMJ2ZRVUEJFDFJGjVqJIWLFDaC+MHxcI56UgRKkFhmN37seJTZ7dF2n0/37q0A+XcCKp4Zcdi+ftIPkxQD7erVK1KmTBkZOHgQsNAe0UgsM6McR1YEuuN8s587KcAsptPAEaOCyuYM7CJy/NhxOYa6+jgorhwWL1GmksuYkdTrqV5w2PdVx9HY78YCg2yGZk1RxrpCxnIuLhTNOIXzKRU/xKtI4WE95QyQSjfx8/VHVmsedCEtoo4nZrASA8B6Jm9jhqGAoYChQHYpwDWREfJ33iZe03apjVKl5198Ic1gcsxw59zzkH3jYPRPnz5dWrZspfNGDP9ESsPh9CGcUdUQRMosi4l66jw43v/93ns476JNcd56+61Ms6qy+xnM/NxDAas8jhlKm7Ees7y9Fbp7v/3225l26b4dZSyDfSq6ItNoZ4e7/PnzaRdbQjXcTSb+7Z5tzucMCrCZjHazG/2tZh0lQ4/zQrYoM+daoUro4YcbSHF0B/X19VMcWzozKSMZsLxy+YosWbJYfpz0o2LVkp9ZdkecMmYs9YQOmZWsKZo2tP8XoYs9wc3ZYZR4oK1atzZ64gNksxzneHKkHb2krCklaPi1sDDZDoXh119/1XQ/At42hJOIHeuoNNCoJ34ODSEu/kzHY8ldFPbZbYklJIcPH1E8EVd4ZQuiHWnJkiUlBD8PPfSQVK1WTQ14GjpmGArcCQWosJ45c0a+n/C9YuaEh1+TSgBnfhbgey1atrxp55zsPosCm86BiRMmKrC+N5ynj3V+DML7Ke0IRv4n3/P9UMAHoryP28wU5ew+28zP2RQgz1BJZdMGRqhWLF8hPwDMkd2gvLw8JaREiPhDRjIIEItS52rVq8kglHqSzy9dvKQl0guhFERGRajCod4pkCwWKdJJuC/TVKmQeOJePiiXZpSsQP4C6uxnFkFwcLCCmVesWFFLR00kNmfzm/l0hgIPggLM+PgNGUtvvfmWnDtzFk5uH6lSrapmC7MlN/VGd+CGUv7FoKxpK7LuJ0wYL2Ewcgi/kB+4om8gq5NBSmZ31qtbN2095TU0rig3Cd68euVK+eSTTxQvr127DtoJr2BQwQfxMc0zcgAFyEu0e4hT+9mnnyqWJ+2bnsA9fO7554Fve2fVGPwb2AmM0G+++lqYLc+1tXbt2orzRLwnMwwFbkUBZjzRef8zypUXL16MbPUwoY1O+ecNfa4EnE7ValaHTlhDSoaUVJlJ/S4Zc9icgSV2+w/sF8rbSpUqa3Oaw0gqeRSlyM88+4yEhIRk+njen4Pyle8hDL6A3wHHMw2NlohzOwhBdzaiMdUemZLvvhzM0Y4nR4rZOtAt1CgU60yrVq2CLI/B0qZtW3U80ai2IuNkVDIoPbRkVjqtWCs9A8C3F4FnQqyoFs2bSxcwawUaODDM2X7UDEOBu6EAhfC+vfvkyy+/lFVQPslTbcGfg9ApkV3tnJ009+NuHpF2LR0B06ZOk6lTp8pl8HSZ0qWkOZxbAXkD5PyF8wrWTAWGmDwVKlS0AfNjDh1Q1t9J2s3MjqFAJhRguclK8DHLTU4hE4qO+r59+wFsvLxcR2leJMrjmG1XBe3FGa0i4PjWLVuFpdLEbyJIeSpK9Iint3XzFjkDRxZlM408NnCgosGIVzE4m4rih2V1xO5jIMHwaCZfiDlkKGAocEcUCA8P12DQJyi1o9OccomwDb5+PhqsoWwrCKcSx4XzF2Q/SkrCQq9KTRjmH0D+EbvpRRj9zOJkZnwpyD2u58ziJHQDM1TorI+NjpJTJ46jQc4fEo/jBIP+AADj5VAKYmTaHX11ue4i2iwssxuPjLvJyBBhYLEOSpFeQFdkdg+7Uz7i2kujfQE6eX/12Rdy5coV8HFpdEUeJN3h1DJBnlzHatn+wLSrmcQxa+ZMWbZsueJzUvaRt2hvkDdZRRSAzPX8CCgWQIIHq5POnz2nHeloe3ft9oR2957/63yZh0SS6kj6YMVGLWShanCc97LfjzYVM/EZbKcMZxb+PkCNbNq4QQ7gffiinPnpp57G9QM1Oz7bH8hccEcUyBWOJzK1ptctWqTYTcePn9AIOz2dHTp0uCUeE6+lkU5gvUnf/6AZKYw+PQlANAKbFSlS5I4Iby4yFMhIAWYarUUkaQzwnXahMyMN7H7AHevW/Uk1sDPOv5vXfNaKFSvQOe9blPTtU4Ht5+erCjUdrrZIhABE0lUKoRsZswO7oX0uAfRp3JthKHA7CpDHGNkaNXKkXLp0UerWrSdvvvWWZpZSSaVspaLhqAiT73gdlQUqIpxzHqWhX8MZ+9va35D1lCK16tRSMPIqaPxAR6hReG/3TZjzhgKGAndDAeqAv6BD3S8//wJ8uevAr0NzGRhMEFCKPccOTZYso1MKijWwnbw1cPQRnFWHgNv42iuvyDF0TMYpxcjBBboPK0lSIdco+5zcKA+dtaGCB7qQ1albR954602pBuPKUU7ezWcx1+ZsCtCQZ3ndCOAx7dy+E3pkkHSDsf4MsHDutiKD6/Iff/yBzotfQn9crl1niYv74t9eRNZx0ZxNWPPp7gkFyEOs7GBmJ+Fs9u8/oJme6iSCDCQWs+p+kIuUkXTQU/a5wQFVvkI5AJIPkKbNmsn8efPkh4kTMTdV6sGhWgkYZh6YQ52RXedpx0TA2UQc0IuQ38yov4pgAPXL5PhE6I3O4Nki0uvpp4ClZxxP9+TLzeJNco3jiRlP9NQTNPzM6TNSo2YNLfFojdpOx/r8jHQjE6uX396C8djRY9oV70k4AwhGbhxPGSlmXt8JBawo1WR0fJiLdqPXAZ5cuUplBc5r0bJFluqXs/NcCn96/MeNGSvLly1Dp5KItMupGHNA1tsrnZw07bUDFAx2gaj4UMU7Tte23dn8zg0UYInzRCgG06ZMVUdSm7Zt5O/oXheCTKXslG2yY93I4SMQIVsmTPdnWfMbcGDVqVPH8GFuYCTzGQ0F/scU4PpM59NeZDLt37dfG3ScghOJI/R6KOAcLuk+y4m9vX2xn4pOS3lRwtFVnoPBz9Indqv7CeUd8cALdXaCcYTof1ISkerY/dOWce/k4gSZ5qmZx+WIO9qzlzRt3lSxF/UB5pehwC0oQIOdmUhzZ8+V0d+Mlut2uIYX//aStGvX7hZXZu0U/w7YCXwaMuXHjR0rCdAjK1V6CKVOz2rXZToIaDNZwzhLLUqYrSMFyCMx6Aq/D7J0zerVKKE7oNlPZ0+dUXub3ZA5HPmHeEwEIx88ZAgwmcuiO/d8+RaB85MnT2oAgPYKnVS8kj8MBrAZGMFAU3CO93IBbh5LTdll2cfHS0qXLi1dIaNp2xDs3IwHQ4Fc43hiacdCOJ6IqH8OEfQmTZooA9fLAho+PaTs1jQWRvrOnTs0pZotIAmIaxxPD4ZRc/pTGEHdvGmTfP3VV7IJZUW+yD5iZy564okhlh1DPSu0ouCngjJj+gwA9k1SUGjqC0hEEW9/F8mb3w1bVxj6qRJ+OUFiI0WKFikGIf2EZj6xzb3jopCVZ5o5uYcCVIAPHTqk7cSJB0GloQ864PRF98TsApESoJzddJaiS1QM/k7KQel49Y3XpTnKnbMCKJl7qG4+qaGAocD9pgDLRZiFyfI5wjDMAAzD0iVLxAsYT7XgDH+4YUNdGynzWNrE0mJG8/fs2SOTJ09BF84wjcwzC4qBzGRkOzk5OyEbxV+KoGS4ePHiqp/WAAB5VZQhm3X2fn+jOef+5LP9+wDX8MVXsgTZxl7enrpOsgNjKWAg3u2g3qgYoSiHJ9YTM6sKI6NKK0CwtrMsiiX2DGySbwkXQZweA0Vyt5TPmdeTn8izrEgizMgvv/ysDiXaIpSfhP6gbExIiJdCwCl74oknpMvjj6MkOUYD9D/+OEkuw47hfehuYvYTec/iP1cYNMTeY/duOvR5z2LFiyFzqoLijTKITvlMHjVy9sHxWI5zPNkY0AYkxug4GZBeemYtrURp0TQAm126dFlatWolQ4YO0RTm25FbHU/wyo4dMwa197tUMXi6Tx/N/ggICLjd5ea8ocAtKUCevQScJUappqBryMmTJ5TH+sPp1OXxLpptdMsb3OFJCnvWSTPr6cjRI+jSKFIw2FPK1/KXUpX8xC8/lIioZDm9P1L2bbwm1xHUrVK5ugweNkSaNm2qZU53+GhzWQ6jgCV3rY9F42zTxo3y0YcfqSLMTp/Pv/CCdO7cWbuJWvOysmXG0wh7xhMdT+XLl5PXX39d062N4ykrFDRzDAUMBe4HBU4g62nE8OGaTe8Po4ZYN6+8+mqmhjZlJOUiS6HomCfOyagRIyUc2cYsX2/VqqW88OKLamAFAlvRGEL34xvL2fckb61ft14+eP+/cvjIYQlGEyVCggwcNPCWkCLZoQp5l9l/BC//+suvJAF2VsUK5aU9skb8/PzlwMEDmuHn7uomxUoUFwb3WRafLzCfuLhCyTTDUCADBWijs/xuMuyfSRO/h7PIXR2mjz/eFaDfruroZ1OamsBxIgQJmzDsg4N1zeo1cvacDfszOSlZA5NHwfd06DvD6RQEpygb1xAjjw3F2FW0FLKc8qHZA8HEjYzN8EU8oJc5w/GEBZ1gYvTE08FEsOSrV0NVOIaFhSKlOVEiAAh59MhRjTolJiZo+8QhSNlj2cbtBkHJFi9ehNTScXqPihUrCK99tFMnrTu93fXmvKHArShA5+heREO/QgRp9arVgqxQqV2ntgwdNgzYSg0zVWJvdb+snlO+XrRYvkO66uHDhyQwyF1qt8on1Rvnl4CCHuLsCvBTtK2/fjlOtiy7LDtWhYm3RwGh07Vnr566AGT1WWZezqMADSkqDHTM04lJo4rDys7bsGGDfDt6tHaBCilVUl7++98V84S4TNkZNsfTcAWjjI2NgeOpgryGjKdmqPM3kdTsUNLMNRQwFLhXFKD8I4jzSGRjLvh1gZZqdOveTV6F44kR9FsNAonPR6nI+/9+X65dDxM6mnqhq+xrr/0fe+cBmGV19fFDdkJCWCFhhyXIEpCh4EAtbsVq1bpnXa2tbT9r+9XWbu2w6+tQa+uqs+69RXCAggqi7D2zyN7j/f6/Gx76Gt43BCWaca+Gdz3jPuc5z7nn/M+6rtnSD80d0//WuSkAP2L/PKWCy7//3c0qn1Bq4yeMt+9o3Z2p6OB9NTgPaz4NcG6++WZn5FNnMT4h3uU4YYc1GvSqyyPQgG5ls+VwIkuESHk/PAWaUoCop/VKmbtL2Rf3KzikR88edvbZ59glcr5369at6ebuM3yIzkm6p0KeXOQU4NV96n73gGrxxQn4nHHoIbLVv+bAz+ZK6kQ8gf+y1SjQ7oEnjHbCnTeqa9IaecZXrFhpq1eudBEk+WrXSHGx+gYVLFMIHoxaJ0MpSaF3B0+frjSmi13RZMJDmxt0WyJa6jblNH/80TKHoF5x5eV2vBD+wMhif4+eNkdF/1tAAfgQrxHpdWVl5ZaTm2Nvy0i///77bZV4NyMj0079yql27rnnuk5grcVXZaVlrsD4/6lw8+o1y23UlHQ77Mt9bcAQFQ8X+sU8OXddTYMtW1hkrz281apLUuyUL5/qFoTsIdme54Ob2ole4Qvk7nbVcCKdjr8N6hRaLl6Gb+Lk1eyqHPptSkWZ//Z8162JdNFrr/uey9HfW7BoraIKfqeoghdfeNHK9cwMzc62r1/9DZeXHyglrfWMdKLb6i/VU8BTYC8p4IAnNU94UoVu02UgnakaiNSx2xO4TjQ+5Ruu/98fqj7Udkvvke7a3V+nSM496aN7OUW/eSehQODA/LOikF5U0WZ48IijjrAf/OAHlq2ui/tycC5qhOK0fPLxJ5w+S7KTykDrX/RGPjTWe4qLjbch6oh8vhyWX/nKaZauzmR+eAqEU4BIvYULF7rGSvPURGaEIpQuvPgiFcU/vcXysF7gFfL4jjvucHVF0QknTTrQLrvicpt19Cxvq4QT/At+366BJ5D1lTLU577+umvBvUa1QHJz8pyh06DK+FQYUw1HZwztMkwkEDGMBiiX/uTZJ6t441l7NO7xTr2mVLtblWq3ZPFi5UoPcylQM5TLD9JP+Gi62jJiBGFUJQrY4ny7zvkF32R/+rZBgQBsKhAgiqFOJMfmzZtciOmqVasc4l+jbgujlH98xVVXGsWY9+Q5/SxXVqwC5s88/YwT9lvz1tm0Y3rZQcdkWreeCS6CEN2BUV8XsjUfFtsrD26zou1xNmvWMfb1b1ylPOmRnscbSdRp/sUzRVooKcfzVZPsXdV62LB+g5VKRqonk/LxFb4swRvTpcFiBK6ioNJCnDDnc887z76i7jp9+vT5BGDfHPHYf7E6PAI8zV8wX2H9NUZL3UNVo+9ItSUfqHooWX2zLFOtzEm7C3cENHdc/5ungKeAp8BnoQAAfBCN+aw6JvdVDZKrv/UtV4JhT951IkXfW7TIfiCgadmy5a4Q+dlnn+3S9Dzw9FnuSufcF14sUxTSC8+9YL/65S8tNz/P1bKhAdLF6gK2r3kKXZZuYY8+8qirv1haVgrcJNvKrKtqg6arRmhCcqxVlNZbcZ461NbGymE/1qX8nXjSSS7NqXPeKX/VkShA9gU1PImQ37Rho7p5TrXLr7zClfRoqR2NTAV4ulPA072qpUcW1FileBLxRHaS1w0jUf6L+a7dAk+AThTRe+ThR+yll160vIIci00MWUKSuoPECHNShBPV7EN1pAvprd7XK22otrbe6mtDLupp3PhxdvGll7oizoBFkQYCnfBVKujToYnc0dTUNIWPDmo0oNSSkVzRTLWcp20phXPJIc3Oznbv+c2Pzk0BeKhCrT0BmygwShE9ujkgJCl6X63CeY5ftXQnCricOmWqfevb16hF6LRWbRVPJzvamSLst+evtkNnZ9ikmX0sOS3eCe3grjUAPC0utpcf2GplBck2+8un2Nf03AxR+pQfnYcCLOybN2+2xx57zBUuXbN6tVVW15kld7e4tD4Wm9LbYhKVYiKBW1deaHUl26yudLt1qauyuPgEVyj3qq9fpbD/ma6myZ4oB+i0XuHXj0m5fUDRgABeOBTiYuNcWgvpKRh7yFu6lO6///7OocD3OAT88BTwFPAU2BcUwNCukzyiTTfeeWQh323Umn6bSjCwjlJP53vXXWsny8jZk/wJgKf/VTTKRx9/7Oo6kVp/iUCCPYFW++J6/DE6FgXgJ9bKu+6400XO0zHxwMmT7bvX/o9NV3bHvh7otKTX07Dp1zf+WiBUvsUldLH+w5LtgMN62rCxcsKnJVjB9ipb/naBLZ5XaLGhNDtGnfWuVoc97CM/OicF4B1G8Mp7dLuHVTPsH//4h5OvR6qT91VXfd3pjPzeksEzsAt4UrpdgzCAcePGqonY5S7IpKUAVkvO5bf5bBRol8ATDLZ1yxbXkeu+e+9TO9tc6zskwYaPT7WeWUlCNgU2wdyATVUoDGa1Ap3KSuts65py27yq3KorzLL693XhzYSA4oWPNAKBTt7pQw884GpH7Qyi0ub49vHux8ij0Fg5n6r5Q4YPdeDBlKlTnDHUW4XMPNNHom7n+I4uH+/Lu0k4/ptvvmVblaJUU1ut4neKKerSRRFF9QJISQU1V1Rv0qRJ9q1rrnH1nVoTuESBpg7PH37/B1u3cbHNOKmXTTpckSNpcW4uYm0XLVhb3WAfzy+0OY9stYbqdDv73HNc9Irv6Ng5+JerxMiiJXhQ6269opxCCWkWnzHckvqNtcSegy02SQVx45S2rAW/vqrMaorWWcXGd61m20cWqqlwIfYnn3ySouW+4SKgmvNAEVlF+vSjjz7qupdskFJdJ0HOM6KnRqzZGNTPu3ilSvfv389Gq63zARMm2mQp3BSTpPHDngzAznMH/ZV6CngK7A0FkHmkxLFOFkj2bVdKHJ1g165b6+qJVuv7PBVZ/nj5CjkkVzuZ9u3vfNtOU+elPYFHgOpvvvGGXXft91Qcd4tr6339j3/kmt40Jxf3Zv5+285BAQx4HPHz5s2zX/7il44X01WI+bjjj3Npn/3799/nhOCcOC6ff+55u0kNRPLycyxzcJIdPjvLxh/Sy4FQrNX1dSpEvrHS5jy21T5+u8JFoJAmf6wAKG8T7fPb0mYPCL8gT+FTMogqyitcTSY61sEH6JZPPP64bPqHJDvj7ehjjxHwdJXL/mjpRQXAE+Drv13EU4ONHTtWEU+X20mzT/IRTy0l5OewXbsEnjDk333nXbv9H7fbW/NfF+iUaFOO6mWjDuxuKalxLr0u5Gx6AUMygvQ/GJQq4dcpZajE5j+ba+s/LpfXPM2OOuoo+9rXLrUJal0bacGniN4bc+fZvxS+t2D+AhUqVwFd5e+5B0aRVbF6cFQ/T+l2gFAmkEtGV51S79J7Cq0dayeedKIdpQ560YCtz+Ee+1N8gRRAGGI0333nnepa95gi8/IF7MRY5qAk65WVLL6JsbKSWsvfXGE7ttdKGMcokihbwvIyofSzXVpRa00fpXqR8qr/cPMfbOmKhTZ5VneXapfWI2GXNwKeLstXh7Lncuy9OUXWu8cgu+iSi9zciO7zo3NQAJkLSHnLLX+3RYvet9qEHpY8cIqlDJho8d37W4yAd7KbG6UgNEH2Vltl7iorW/Gy1Wz9UKl3dU4R+O611ypV7tBmC4PTNYeuT/ffd7/ROYrafF3ikqxLYjf9KaoqRgAXCFR9jcL4VVuqplTHr7WeSsND2Zg160uqb3GkIqAG7tEI7Bx30F+lp4CnQEsoEBjyeOFJgV8tUIladWtXr1Eh8GJFehQK726Qvgf8jece+NsUfZmlVKJL7TylFKep7EJzhjV6wcJ337UfqJj4yhWrFLU51K7/0Y/scEWDsh9/gOYxetWHlkzbb9OJKBCAokTSY8jTUv6lF1+0u1WcuaKi0kaM2M+uUKrSaaqpFMmu+ayk4hkp17lfVu3bGwV25RdtdZFOs87s71Lt0AXYBt4tL621Ra/k27zH8tSteYSa5lxup512mncKfdab0E72x4kIr2xRtPzSpUttscrVEJ0H+ISMS0xOtARlBm3etNnVaAY0nX3KyarNdIUNGjioxVfJeagHeqcyk+6T3sgzMmLECDtPgSWnKEuDzqE48puTyy0+md/wM1Gg3QFPMNN2Fa0lxe6ee+62yrpcmzqrl00+MsO6pitFSJFNThlgvYY0OxdtXgCjCnKr7d0Xcu2dF/Ktvjpe3vFJCsX7mh01a9ZuBgqMTOjevQrb+89D/3FFzAGYUtJj1Go+3tJ6KJe5e4JqO8W5FD9S+koLVANlszxhW2UQ1SQoBWSSXXDRRS69xLf+/ky82i53rlAXrrcU5fS3v/7VgaUJyQ2236RU1zmu74CujcBTea1tXFVqH76pIvkrKi09rberPUZxcWrjtNaAv5cvX25//b+/2rw3XrFBY2LssNn9rN/Qro3pqtIbqgXWrl1abPOeyLGCLbF22KEz7VI9LxMmTPB5+q11Y9rgcTHCUGrvuutuK6rqYl33O9K6DplucSndndGFrHXpok7oNl4AC3x9rdqHb19qpUufttqCdZaZ0dspAhddfLH17NUz4pXSqYTaUTcphJ+aerXyHMR2628JmSMtLr2/zinAM7axjl5IaXwNNUVK6cuxuuKtSu/bbjE1JTaoXx8X1n/CCSe46CeUDq9wRCS3/9JTwFNgJwUwlonkeP+995wH/s2337b8vHxnzDcKOixqlElgJ3RMeR9Vz45BlNN4pXYArNNFrLloS4CnRToHhZ+XqWRE/3797YILL1I32wOdwcSxesuxQ4Fo0u+90eRI3Kn/gTfR2XCG5wtoWiMj+yOVblgjcJSoudWqGVpSVGJJqnV4iLp5/fD6622/kfu1Cs2Yi0u1e+oZ+81Nv7b6uBKbflKGzTi+r9ZZnozGoc2sqrzO3pubb689mGe9ew6wiy66QCVOfEppQKOO+gqPEOG0SZHr1AMFpFz47kIrVrfFLpRCUD1Qtc6WLJXhTDS7nIgIVWTdZGULXbTTbo5WBqcp3TgXtUfv+Ncd9vzzz7v6ot26pdmUKVNc8MewocOtnyLj0TupnYuM9TphUyp+Pp/bHfCE4MUDReX6xx572HqrO+fhp/ZVtFMPBSI1KgONyNN/CeiMIj7qTaWE4JK3CmzuYzlWmh+jNouNbeuPVORTUyZEAZkzZ47dcfu/pCQstMSUBhswPMWGjkuzjIHJltYz0dK6x1tySryYuLH1fFVxnRVsrbS1y0ptxQdlVl/RzU44/mQ7/8LzbciQIf+dlH/XKShQqBpOTz7xpN1+++22bv1qGzQyWeBOpu03oYdShGIbWVV8iVdo2cJCe+vpHKspTlUR5jPs/AsucK1oW4tQLAxEljz8n4cFrt5tpVXbbPz07jZyggrli7fxWuVuKrcP3tphq5dUWJ/eKhB9/nnOW+Uj+FrrrrS942IkLVMdkj/+/vc2Z97bVt9zf+s2/mRLSO/XyL/iIwfsB/rmToHrvtMW9ZXFVqKop4qVr1pKfIOLMv2+DK7B2dkRvbHU1CPkmtpjufk7LK7XUOs6/ChLyhpjcUkCkFTjCfdC42n0TopLQ12NzrPDqgs3WlXOCqvLVcHehHo79JAZdrzAJ+pc4ElrDe9v27tjfkaeAp4Cn4YCRHbSYZa6TUR4xiY0WEo3lVJQ7VAci84yAnuqkVzjVaB4jbq+VlVKBsnpiaFDpDLRSzSbaapTBnPCSHrppZfsRz/8odL38l3x56ysLKNUQ119nYsGxdufmdnH+qkRzjgVyR2mWnY0VtjbrqDBOf1r+6UADncim1avWim+fFvNlN5VvdAlrpkSv+1cct06nJYmm+PEE+yGG26QYzy9VS4a3ZH5vKgoq1/fdJNVN+TYzC9n2uSjMl2GCdisQ2b1UlVWZ++/KuDpP4p4yh7RGImliKdoz0arTNgf9HOnACnKHwlUp0wNzRcKC0tUA1TO9rQMRcn3s9jULAWup6h8R6XVKmKutnC91ZflWowAqHSVSZh19NF22eWXGR2R98QrZG8Q7fTow4+6SHmCU1xEqvgQnY9SOGRo7L//aIGyMwTwTzFKhVCOoaXA1udOwA58wnYJPNHJ7l9CNR9/7FHrMzBGwFOWjZzSXcJXrCbjB4OHwXsksvvIq35ACC5+E+BpuwOepkw90C6//HI7Uulw4UYJwpxCuvfde6/7K63Y4WpITTu6jw3Zv5u8UDGNji93Jv5pTDJx55IyUrKjxj5UXZwP55XbkL4T7bIrL3OtxMPPsWtX/6bDUoDc5YdkRN99512WW7DJJhzWQ0W8+1rvvslC+Hd6TcU0Yjfbtr7M1VHKW5dop8w+XZFyrQs8QXQUYLwRf/nLX5R2947CXhsss3+i9eyT5O5J3pZKy9tWb93T+7guYqefcYbL0/fCusOy7G4XhjE257U59rvf/s5Wb9hmicOOsLSRX7K4ZKW8OSHbKHRRRp2CoFcnencK4pBS4Co2L7GSDx6xLuW5igKdYD+WUnyAouYi1UJB7gI6AYiWNyRa6v7HWOqwQ6xLfIrmBuTEvztfA3nvzkV6H4XN86xq2xKr2LDA4nW+KUqjvvIbX5eTYapXMna7u/4LTwFPASiA/FqjqJHf/+53Kpr8rMWnhGz01FQ5Y3o6RwzFakOSMw0CmuorGqxG63eV3udurrSlb+ywnA1VqtsYbwdKp/z5z35uY8aO+YROGVCZ82AY/VPOqH/edruai9SEyTP0SHUERZ90OquaKahu3uDsIUbB3SMUSUUNSEAtPzoHBQKQ5+0337R/3Hab2s4vUo3QGjXsUJmPxMYmGnXiw5pq1QrVekhmBQ08fiTwc8jQoa1GJICFNzWnX990o20vWGGHfTlL2SdZTq9lkWYujJIClWp4NkdZJsXSHSfYN6/5ptMlG3/1/3ZEChAgQo3Oh1UuARs6N79IUet9LbH/WEsZOFFOywFyICaLTdDZJE9riq06d5mVrZ5ntTnLTXEcLlL9gosutNNPP91F8UWjExHyZCY9plImFCjfsnlL46Yqg+NSN2BG9ye5Kvmd3i3VhisFb9pBBzmbfMyYMQ6A8rZ5NArv++/bHfDkauaok8g9d99jDz5wv4yfKgm73kLae1tyusL2VKQZ46cBnsMoEfM59B3PlIokb1tXbu+9kmsfvl0sAZloU9W28dLLLnWh0eFGEA8OCCqRVY8+8rAlptbY9BPU9euIDD0EsU6osiBIS9BJYOxG1nZv9A/er8061xtP5CnFJMOFUZ962qnK/U8LNvGvnYACuTm5rsvIv++5x4qUBjTl6J528HFZlp6hiCLxiBtin3rx7ebVAE/brHBzkqKKiHg6Xznxg1qVSjxPGPoUcaYzj+tUJjBKTgL3HCUkJMnTOlyhqkfa0fJA7DdypFNsWnVS/uBtigJ4NvHO//Hm39u6rfmWtN8sSxuhVJLEFGesMVmnQAAGIQslF51YRKlwV1Jv1XmrrOj9By20Y6MdcMB4+/FPfmITBQhFKp4PP5Ka+oi62VUlZFq3iWdaUh8UaDEl53D/NordQLndedpGIayThmorrGLbh1a2co716FJiZ3/1dLv4kkvMN3pwN8T/4yngKdCEAjhhXn31VVegeXveRhszLV1RHH0tU9HtsdIfiXCKUU3GRsUS2abGMtIvS0vqbMHzufbaw9usUg1siOS85lvfstPOOD2ifMM7P18pfLS9X/LhUud16qJGIzGytmLjQi56PikhxmWhINCqyhRRVcW7ONWvG+1S3U848UQPoje5fx31IzoagOg/br3VHrr/AcGS9ZbWK86yx6Ra30GpLjK9MK/KNq0sVSHvapEh3q2x3/mf79oRRx7ZamSBj6m1+7vf/tZWrHnfph3XS89LP/eMYBuhE9TWSL9cXmavPLTVtq+LEXB6uH3jW990EXytNjF/4C+UAtz74uJil+52y9//bqvWbrS4jBGKWj/ckhW1HquoJ5i2kUfQ6CTbsNnrKq1SjWhKl79kdYpa764I9eMl56688kobNnxYxGtypXfU9OFxFSbHub9BYJcKLyuLT+VCknsowkoRf3GJ2lfSul7dw6tLLFRVrG5jVepsH2cjBUDNPmW2K8tABFSCGtX40foUaHfAE8y6o6DAnnrySXmM/mmbt6637FFdbdqxGTbsACKR5AGQZVIvo76+Sh6pinoVNqu10sIay9tebes/KrGNS8ustDhkvdRt7hhVzyeliXC+cMQzPOLp/vvvU6vwMjv05Ew74NDeztPAPNzAyNEbjCE39Ib3/JyzqdJef3SbbVseb6ef8VW78KILrW+/vjs39C+dgQKFSht66qmn7J///Jdt2rTaxhzUzQ47RcrsoK6SvRjqjVSoLK+3DxfssLeeybP4+gzlN1/ouuNkZGS0OpnosLN161Z7V/nXb6nTzvoNG10tgdSuKeoWNsAOmn6QzZgxwxXID39GWn1i/gRtggJ4lBaqCD2RAIuWfGxxgw+ytFHHq4sdYfwIwEbAycnEgKF3fSe7qrZS3e0WWunHT1lsdZHjpR//+AYbsd+IiHVQNm3aZH8V8IQHqyK2p6Ud8BVL6TtKTgTJdgSrE7A6dfAKlYL3u16VGiPlomKLCqGvfdUOHNHXvv+D62S4jYtoDHIIPzwFPAU6LwUAvIn8vV8e+oxBcXb8hQNsxLjuTpd0YgVPpvNiStzE6K10TDrTCo+yzeqW/OSt623D8krrk5lh56vA+DdlYFOfKXwgI7eoHs8/lMpHxFODIjSJnk/PiLPufRVpnJVovfsoLaR7oiKuMMbM8hVJtWFlhW1YWy5gy2zSgZPtpz//meGpd0B/+An8+w5HgaD78C9+8Qtb/vEyRd/FyAHeww4+Nsu690xyBnylnOprPyq2t5/JtQ3LqlQbNNvVrqVjd2vxCHrj8mXL7e8CF156+WnZXyn2pTP6We9+yboH4l09H0W5Vfbe63m24IUi65s1RMX3L7ZzzjknYqRzh7txnfSC/hsccrfdc+/9VpOUaWljjrWU/pPEi8oUooYHQ+L0E3qbPtINuVyR6mXLnrfEuhKXEvc1ZSR9SRlJkfi4qrLK6aa3/v0We/mVV6xLQrLF9ci2pP4TLDFjmMUmq6N8LDJYJ2uoUl3nQqX1bbaa/PVWU7jBulQWWL+M7jZLjvWTZ5/iutBTVy/SuXQQP/YRBdod8MR1g7QvVVG9e/99r734/HMKdy61gSNTVLS5m/XU4g3TVMnzVKJuXEUK8yzeUWvFvC+ss4rSeuWQxjkACIOaXOiDph1k3YSuNh3UGgHg+pcUhG1iVDxgU77Ux7KGpAh8UjC0np8GDCEN7C33HOkN7+vV3W6T6jy9/vg2y92QaGeoZs9Fl1xs/Qfs+9amTeftP7cdCmC0v//++/bnP/9ZoM5c69kv1qYf38dGT+mhYvgJjQqsAKhcpbTNe2q7LXunwkYOHWNXf/NqO3zmzM/Nq4lCjIIDAEUaABF/1JugwCngFwUrvTBuO3z1ec4E3tigLiS3/O3v9oSKiVam9LPU0adYsqKQuhAat3OwXSOPED6Nx7PeaitKrTp/lZWvnmu1CqXukZ7qANVvXH111E6fGGa33nKLPfTgg1ZWHWPJo46x9FEz5UlVeqr+4xyIXWcMunNqAsjf4Ds+OoEsj2tZngCvp61vlxy1Lv+OKzLpmzwEd8y/egp4CkABZBdRJTfeeKO9/NILlj06xb58Zbb1zFSHV8kyUuzQ8EiBI1BZeJOTN8gdfirYXmXP3LHJlr5VrNohWa4r7aWqTxIeRc950F3nqUvyL5SKt3LVSktVo5oxU9Nt3KG9BDqpiHhanMXLeZqQoKh6/cf/9ZWq7yPH6YrFAhZeKLDaklQHKtAdrOnxOYcfHYcC8CXFxCmW/POf/kyFmQsE8KTacRcMtP7ZXZ2d0ZiSKZunss7VCX31we2WlqZrHO4AAEAASURBVDhQ3eMuMxrUtJbextyKCovs6aeftptv/q1V1hTY6IndbLS6i6eqMzJO/zUfFtsHC0qspjzJDlcn28vVaW/y5Mkd5wb5K9mNAg4MUsfOW269xea8uciSsqdbt9HHqSmMbGwinYI9eINY3TX0QUB89Y4NVrLsBavf8p4NyR7omnPRKTQhkcil/w7Hf0VFSot+xumLa9ZvtoSs/S1V+mJypupCOd10J8il3dzpJKy76IFpqKtQLd3Nckx+oI7Li61blyqbokZjpPUdcuihzvb575n8u31NgXYJPMFwtGd8R52PHnrgARWDfFsCuUjFv0MqBBmrSDsJYRURLxfIVFOj5Vu8F2qIkac7zlW0HzIk2w46+GA79rhjbaRSh6hXE0k4E3pNy9t/qT3j3LmvW2LXehshcGvcjJ42IDtZKUeqik8yqjNyGl/QRkjpK9iqwmpvF9oH8wot1nra2WefpW5O51mmCkj60XkoQOQcbUTvUaodNWsKi3Ks//BkAU/dbfCoNEvvlWB1VfW2XErl/BfVPacwwRVfvuqqq1xb+Eh82Xmo56+0rVCARgsvPve8/U3ezTWbVACy7yRLHXqQJXbPlAxUeHIXpTk7Q6lWXqUq1VlSY4XKfKvJW2fV2z+yuqKNMtYanJf+GwJVj1QKAN1LIg0K8tO19C8Ca/MKCi2h3wGWPuFUi1cxc4YTt9Ii0FkkbvUm0GB41XAfG+VyQ2Whla541jKqN9p3r7laMv+4qOdt3Nn/6yngKdDZKIBOuUrdwW668SaXVjxgRJLNvnSg9R2mdGJAdBkroSDiSa+kESFmSLXj923rKuzZuzbayg9KFdnR1y6Rk/EyGdlNUzdwZt6riKqbVS8v1KXGxh3c3Y4+e4BlZCUrlU/VnQC5GgVY43kRdvo/Vq8V6jD7/rwdNufBfDvk4CPslzf9Kip439nuX0e9XviStCWi5n/1819abX2JTTqyl806d6DsFsLuiLhrBERraxsU7VRiL9+/zeJq+9oVV11hZyu6qDUHQOqiRYvsj3/8g70zf4FKRtSq4VKcpansSZ3KR5QU1KsYfrodOPlAO/PMM2ym1n3v+GnNO/LFHxtd8aUXXrS/ylG5alO+JY840rqNPErpb3Swa9TV/qu7hc3XfSmgXfWUS1bNscoVr1hmz2721bPPdkXGaQ4TPng28tTdkUY0tyoNtbA6zrqOVBmI4Ycpyilep8JJ+d89OPV/PzeerL66VM1ollr5qnmWWLHdDjtkul0mQB9w1Nte/6Xdvn7XLoEniIBBjydg6dKlrvvImlWrrSC/wLX4pIU9kSZEbQAqwbBEbxC5MWr0/s74GaHczv791ZpbLRWjDc5B16+nnnzKKQvr1q0xFeG3vtmJNkzpff0GpVhab0Kiacuo8lIq7keOPyl9G1eVaxEot4oiebRGjxVqe6Edfcwxrj1utPP57zsmBaoEYC5ZskSF9h5Rl8TXLC83x5JTQ6odkeQ8qnUCRzevqbAdufU2sP9gO+ucs+1Udf3IzMzsmATxV9XuKIAs3KgUzHv//W/VA3vMcosqLKaHlN+MwUpDVkfRLjLQrE61lcqstnSHvPJ5FiovsFCF/lRvKU5Kx6DB2eLrU+0MFajv27fvJ1KbwwmCMvvWG2/ajb/6lS1fvtwakrpb11GzrGv2NNUHUKcopdwFSgTKxU47zSk1yGFnFuoNId10SilRit+AxCpFPH3XFej1im84tf17TwFPASiwbds25zm/8193WnJayA47qY9NPraPIpBi5DwEeJJskRNTSrNqiCqaslbFnJUKV6D6Oh/OybeFL+VLJw0pqr2fa1hz/oUXOP0znLo0G7n7rrvsT3/8kyVJBzj6nH429Wh1AqvjwMHxtQdZxQKhcKLSTK8L/+i79SvL7D9/WGdZ3UfYDT/7ievQ5A2kcAp3rPesb4CVT6iGzW9/81sVtC+zA5Vmd/TZA12nRfgxGNXqrLhsUZG98mCO9UgdZFcJeDrjzDNb1YAObCRqoz3x+BNar5dZeVmla5aTnJRgmX0ybfph010kyf77778bEBvM3b92DArArwBPryrt7RZFrX+0dpulBMCTai01ptlJ0DEaMajwN+67OjkLy9fOVRfkl61vj252jqKdLrn0UtnwamYTNjhXgcruUMD8lltvsx01XRWJf7x1HTRJx+HgGjtP5d4H53O/6Qf3m4BblYKozFlm1evmWXa3Ojv3nLNUGucMS1XKnR+tQ4F2CzxBDhgPcKlUxW93aEFnUac1bXFxkevWRQ5yV3nVMzL6uKr1PXr2dAZPt/TobW6bkhkAa+WKlfbEE0/Yswop3aDC5g2S9ikpsdZDBf7Se8dLgZBaorA+BH9ZUZ3S+xRtpYKQiQldbbSE7fEnHGvHHXucDRw8uOnh/edOQgHS2FasWGHPPfecvaZFeu2qteLRCqdMQoK4mHgboDTMI4440r5yxldstOo3RCq83EnI5S+zDVIAebpi+QpnOL34wgtu0Q/FKBUlXhGj4l+5A+SuUoemGhU4baiR0RRrqVIW+gngd11Epk0T8HPUHgF/5Dp1nu664057UnJ3e26edUnLsqQB6obSO9viUvu4opGx8TsjrbpI/jqgCV1CRqHakYfqypVmt121pd63LjlLbNqEUXbttdeq09TYZp0NbZDsfkqeAp4CnwMFcGQ+98wz9rvf/Malm2cNSrTDT8uy7HFprnaoqxtaHZIzUTVDVVC8ML/K8rZU2ca1FbZVTsa66i5KnUu3aQdPtW9/5zs2fvz43Yx+OoQ+Lx3ghutvsOpQiTqBZdh01eqJU/QKco+uS5RvCOwlUvyQacg3IqI2LSuzB/+0VqlU/e26719ns788e7dzfA6k8qf4nCgAT5B58baK0f/217+xZcuW2LDxaXbs+QMsS3VCMbABRDHid+RW2xtP59j7r5bYxAMmOf6YqjW3tQdzRL+lMc3cuXNt1eo17pRZmX3kdB+taKfJKm3SGK3c2nPxx//iKYDjcMnixXa76tg9/+pcix80Val2JyjVrqf4tDHVzrGseFZirREjQs6Jj+pVl7M6f7WVKdoplPeRESByydcudaVqYuOEvIcN+A6bvzHi6TYrqIgRyHWUGt8cpugqpeXpdzd0jk+ej++DL5mDZGtNhVVuXmRx2+fbMTMOUJrqlTZ8+PCws/m3+5IC7Rp4akoIGBEEnuJm/PE5NjbWGRq8ftrBg7RaEVXPPfesQIPXXJvI4uJSdWyocQ8OhSZ5w/nwQMTFxbtolSlTpyi14xg7SG0b6ab0Webwaefu92s7FMBwp4DpIhVqfmfBAvv4o49s2/Zc5xUdMjTbFV0+9JBDbdiI4T4dqO3cNj+TMAogC+HbZ599TnX2lioKaoPlKIKPRT5dHTtJn0tK6Wq9FV3ao0cPFTkdqMYN+7uijQP0nmijlnjoAfwBufCivvbqK7Z67VqrVVen2K491ZY3y+L1F5MkB0JCmqKg0i1WID8ymILideV5Vley1UU71aleQP+MHnbppZc47y/Rry05f9gl+7eeAp4CnYAC6G/Ul7vrzjtVwuFBNbHZYT0y42zw2GTrocj2eqUyleSpSc22GkU2Kbq9WDVDyxuNm+SUJMuUg/Nwde06TdHK48aNs+QIqcQ4SinfcMMNN9iyj5da1uBEO/SULBs+sbuldI21mJ2pU8gyZCpAVGOKn1mlwK6P3thhz9y3xbL6ZNt1apZw0kkneXnWwXkTW2a1QB3qHj7y8H9UG7SLHXhUT5t4eIYc34kqcI+fJ2QrlxbbC/dutfK8eDvxpOPtRz/6kUqL9PrcqMPzA3+jI2DrkG3im9F8buRvMyeCXzfLcUgHRoqLF3fpYSkjj7auA8Y1ptsJ9HFwuvhFQk42c4MiPuusQWlv1fnr5Cx8R3WXPrRU1bo75NDDXOobNnTTAb9RloE01Fv+9jfbqI7LiYOmWLexx1lCt77uuDvFaCBO3SvndMCTO3sj8BSCb3essdDGeTZ9eHcBT1eoicOBTU/pP+8jCnQo4Gkf0STiYWprap0XjJQp/tbKECINr0T516D9tWLcOAnbnj17WEYfFY8ePUbRK0fY2HFjPYgQkaKd80uEJUZ1jgp4Y8CvXrPWunXrZvvtt5/tN3I/Z6x7w7hz8kZ7uWoAVNKaiUpatmyZfSQ+ZmRnqxivwKZUpTWTSgfw1EuKL1FPn0YBRYnFEHz9tTkO9F+ucxXk5znPf4i6UrHyasUlKfpJxxcA1UVtdEMCnupJ8VPL3FBdjSJek12U1TevucZGjRrlo53aC5P5eXoKfAEUQOZQZJzOdq/KyVhaUqbaShWK5axT/RoZJyrgTERSYmKC2nGrzEJCvPWQzkdE54GTJqkz0skGwN7cGp6Tk+PArdtuu81FPfdRvdBJM3vaSEVWpavhSFyyIjjVvCZU30B2natTWlZSaxs+LlU6X4GtX1Vp48aPteuvv95mHHJIs+f6AkjoT7mPKRAY2C+/+JLdou5d6zeuU6Hlehs2NtVGqJh3j4xEqxB/vCdQcvmiMuvfd4CR5nm5uoF5Z/c+vhn+cC2iADJzgZzr//zH7fbm/EXW0G2QJWdPtaSMgQKfVK8mpAj5LpKltUSmF6vTXK7hJKwtWGP1ZTkWHxdjQ4YNs7NUG/mrX/2qK5cT6cSc50114r7lb7fY2wvesbieg1VcXCDXIIFGMdSU0l6EOzEAukCigveN79x3IUXqV+cvN9v0hs0Y1c+uEPA0YeKEYAv/uo8p4IGnvSAoCwBGF8X+KGpGmF+h8q8pdE44bFxsY7c8vP3Uk3LdwJq0092L0/lNOzgFUHIBLSlA2rQIaQe/dH95HYACyEO8m8hBBiBTkuRdc0bX3l4250Defqgupgvmz3fRAgBeuTm56uJTKRCK4idoF4Sd6pW3+idGTgAAsEmTJqp987muQ2TX1NR9OjfO5IengKdAx6IAMoe6Ou+/957z3K9bu95FdZarYQJlHbBdeqSrbIPSh7orgpK0+EnqiIT8a8k6TkQAtUlv+uWN9u6771hlVaWRGdJ/UJIN2S/Veg5MVA1IpTAjXwV0FW6vsc0bqmyzUvoqi7tY/359bfbsk+yKr3/dgfsdi/r+aiJRgEwObI6XXnpJNRYftSXvL7ZKGd2JKTGKgIolw93KiuutW1q6AyOv+PqVNnHixEiH8t95CrQ6BeBXZOjLL70skP0O+3jZcquXozC2m8okJPeSDFW9p4Zqa6gqFNC0Q47CUpVpqFN5kRjniB84aLCrx0mtWxya0XRK7HGaQtxz592u1lOFCton9B1jqcMOt/geAwRyKcJeZSDYP6j92XjxTlF0MlYIv6Lk1dhp40JLLFhiRx8yWcXML3eBAK1OqE56Ag887YMbT6ggEU8M6vJEe0j2wan8ITwFPAU8BTodBTDWUGRIOVizeo3SVD52UacF+o5aadUCcKura1xkFel+3bt3twMmHOC6502eMsV5zLxc7nRs4y/YU+AzUQDwhwjl0pJSBxDhYUeOpAnEJo0pXs1pALn3dtByfIE89EQ9LV78vsD1MqupqlGtR1PR6C5qYiN0S2l3teqQXFOp2if1XSwlLcVGjhppJ5x4vJ144ok2aNAgr2vuLeHb8fbwYpmAz4Uq1UBdmw+VeZGXm29l5RWu1XxWZoZNmzpVoORsO+yImZ8qyrgdk8dPvY1RAPCJ6M4Xnn9BHb0fsk1qTlNaWuKclaQQx0p20twrISHRuqZ2VeOtVOvbv58dcMABdrC6zo9VujJg/p5GuZ6J+fMXuMY3C/RaUlGpmqCZFt9nuCV0H2xxqg8aq6j4LgK+uhAhr0goOoeG6mtdel+daoFW5QoYy11mw7PS7bxzz7NTv3KqpUrG+9E6FPDAU+vQ1R/VU8BTwFPAU6AVKICXKz8v39VLwwtMxCmRg/zR3hyFgTS/UaP2V2Hzfj69rhXugT+kp4CnwGejAFHySxYvccXGF6sY70ZFcgKgVwiUahDQDthOFH1K1xRnmI1RZNW5it48eMbBviX9ZyN9u96bSHnKfLy3aJG9oWLeK1etUWp7luFgmTXrSy7NHaPeD0+BL5oCgE/UYaIe6MJ33nWRnus3brQEBWj0UfF5am5S/3jIkCE2YNAAGzZ0mGVlqZHMXmQKAcjiEKAEzhOPPm6vvz7Htudsc45ItSRVhFV365KcrpIM3S2uq2otqzaoEHurryyyuqJNVlu8xayqxHr1SFcjsBPs4ksucaVPvKOy9bjHA0+tR1t/ZE8BTwFPAU8BTwFPAU8BTwFPgd0oALhEN71169Y5o4wUYgrzVldXqTNyuSUlJNnwkSOsj4CFcePG2sQJE32U025U7JxfYNSThg4IlZmZ6aJ8Oycl/FW3dQoEkaPbtm2z9evXuwi9oQKbqG9LltC+6OCNQ5Jjv/766zZnzhxbrqj44qJiVwanoa62kURU4qf2E6WelNoXUpod9UdT07rZhAkT7OxzzxV4O8vXZW5lhvLAUysT2B/eU8BTwFPAU8BTwFPAU8BTwFOgOQoAJtSobh5GVJkiOWlYQ81Q731vjmr+N08BTwFPAWUnK/qJyHcaRMxXTdAP3v9ApRlWuwj5CpVkQK7SJALAnxRpmkN0T+9uY0aPtuNOPMGVZmhJep+n9WejgAeePhv9/N6eAp4CngKeAp4CngKeAp4CngKeAp4CngKeAp4CXzAFAJeKiopszarVrvsyqcx0oXfNwAROJSYmKkow3Yape95BBx1kI0eOdJFYX/C0O8XpPfDUKW6zv0hPAU8BTwFPAU8BTwFPAU8BTwFPAU8BTwFPgc5DAaJJ+QOQ4pUUO4qb8+ojSj9fPvDA0+dLb382TwFPAU8BTwFPAU8BTwFPAU8BTwFPAU8BTwFPAU+BTkMBDzx1mlvtL9RTwFPAU8BTwFPAU8BTwFPAU8BTwFPAU8BTwFPAU+DzpUC7BZ4oIhY+ooXKsV2038L3D9433b7p52C7SK97s22wP/sw9maOwb7+tf1RILjfwcybu+97w09Nt236OThfpNe93TbSMZq7jkjb++86DgXgn6YjGj/sLa+FHyc4T/h3Tc8bfN6bbYN9gtdg3+BzS84XbOtfPQU8BTwFPAU8BTwFPAU8BTwFPAV2p0C7A57qVJG+rKzM8vLyrKSkxAE2aWlp1rt3b9eaMVaV6hkYD1S3ZxtG9+7dXTEx96HJP2xLtXu25TU9Pd1ty3koRJaSkuKOTS5opEHOKNuxfXJysts/2rbB/uSYsg/tUNm2R48ebt/gd//asSjA/a6srLSCggIrLCw0+BheoYMCvJmQkLALfOQ3iuLBi7Qbhf+iGb/wHnxbUVFhPAdsW1NT4/iK/GV4mWNHGsEzwrl4boJ5RNo2mBM8zjmDAe/SCrVr166WmprqcqajzTXYx792DArAP9XqwJSfn287duxw7wOeRh7DfwEvwDPIOvgUPoNPo8nIcNkIX8HD8B/PDvv07Nmz2fa78D/zYX48X9H4P/wusG3A46wtyGb4Grmcoa5SSUlJUecbfhz/3lPAU8BTwFPAU8BTwFPAU8BTwFNgdwq0G+AJwwWDfenSpa5N4qpVq5xxziVhiOy///528MEH22i1RcRQwWinpeLrr7/ujJ+jjz7asrOzd6eAvsHQ2bZtm7366qu2fft2Y9uhQ4e68yxatMjGjx9vRxxxRFRgCCPl3XffdX+jRo1yLRkxmJobpaWl7vjMj+r6xxxzjB144IEOAGhuP/9b+6IABi2A08qVK23BggWOf3Nychx/AtTAk1OnTrUpU6ZYnz59nHGLIf/CCy/Y1q1b7Utf+pKNGzfOGfGRrhxj/o033nDH5RgTJ060zZs32yuvvOKMZni5b9++kXZ1hjbPyHPPPedAo2OPPdYGDBgQcVuM/ueff95dA+BBMAAC4F+Mc+Y5efJkdz5ABz86LgUAnNatW9fYsvaDD5zchM+Re/DQtGnT3F9WVpbjXcBN5OuyZcvsqKOOcnwK30QaOAyQu/DwAQcc4LYHSHrooYccr51++umWmZm5C9Rqegyem//85z8OIP3qV7/q+DEAwJpuy2fWltzcXMfbyPGNGzca8hngiWeSOcyYMcP222+/ZgGvSMf233kKeAp4CngKeAp4CngKeAp4CngKKMNLhvHueRJtjDIYBgBDL7/8sj322GO2SW0R8ahj7AIa4aEGlBoxYoSdddZZDiTCaHj77bftn//8p7ua73znOw7YiXRpHB8D/K677rK1a9fapZde6oyNf//73/bwww/biSeeaFdeeaUDtCLtj1GOUYSxA0D19a9/3YFhkbblO+aM0XbrrbfaAw884CJVLrzwQrvooovcdUXbz3/f/ihANNL8+fMdH30gA51ID4xm+BNjHCMZXv7yl79sJ598svXr18/Wr19vv/vd7+zjjz+2a665xo477rioURvwPrw3d+5cx6cAVZzn//7v/2zgwIH27W9/2wBDIw0iQ9566y37zW9+4yJDrrvuOhs7dmykTW3Dhg3229/+1p544gkXhYVBDrjEswMQhaHOdZxyyin2la98xYEPzRn7EU/iv2wXFABgeu+995zsQsYSDQTf8gofANzwfvbs2XbGGWc4PgRs/fvf/+5k+De/+U076aSTHNgZ6YKJqgPkvPPOOx3wev7557tn4n/+53+crIQPkfXR+Oujjz6y733vew5Y/cMf/uD4P1p0FVFOPG/I7meffdaBxABnRA/yfGzZssVd0yGHHGIXX3yxA1dbEkEV6br8d54CngJtmwJN1eFoMqYtXwXX0B7n3ZZp2pbm1p55tOncoavn1bbEXa0/l6Y80F7vf0e5jta/47ufoc0DT9xcvN2BIYI3/Pjjj7fDDjvMebIDEIeoDaKHhg8fbt/4xjds0qRJ9s4779jtt9/uBBsGPBFF4SNgeI5B5AiGPmAAkRsABABPjzzyiJ1wwgm7AU/hTMf8MFwAAFoCPGGoE6Vy2223OaMHQ4YIq6uvvtpFCYTP0b9vvxSAV4mggAeJ9Jg+fbrNmjXLhg0b5iI3AI3mzZtnTz/9tIt0u+SSSxxvw08333yz48dvfetbDngCqApGwLd8BgRYsWKFA2M5LgAAYEA04CmcbzGs2RbgCdAIYz0a8IRxDhgGwAVAdvjhhztwgWcHsIFIxGeeecYBaoBdRLXwDPnRsSgAUAOw85e//MUBqgcddJDjWSJOSbNDjgK0Igt5D4gP+ASfAjwRxYScA3gKjwoN52miVQHm4SkiAoliRTZfe+21DhCCX8OBp3CehtpsC4jKXH//+99HBZ7YjwjXu+++2+6//34bNGiQA4CJGiTFjueXY+F8YC1hzvB2//79fdpdx2JrfzWdnAI4UILSBzz3yCPWL6LneQ3kEzIDWcaah/ziL/itKQlZG9kWIJ3oZo5DpCjOKKI9OXa0wXnQE9k3SKGPtm3wPdfAsZk/52M/PzoOBeAn7i3rKrzBZ/iIcgz8Bc4VeIc1FB6FN0ltD35rSg22RQ9kW8otwJPwUVBSgc/humf4/pH2jXSe8O3g/2AwN7bn+DwbOKuiPUvBPv61/VIgEv9yz5FTQZkOrg5+gU/gcfiB36NlUIRvCy9xHM4TPB98juYoDN8X3uc8kfi3KcUDZzuyFvnOQPflGWQ9aMkxmh6zs31u88ATDLhkyRIH0ixevNhInTj33HNdCkRwsxCcGAj/+te/7P3337dzzjnHRV18+OGHu4Cnyy+/3BkMpFTAGERsEHkCw8CACGpAJ46F0QFDATw9+uijDni64oornFAOmBqDhUgnhCYPz2uvvea2nTlzZrMRT5yLOdx3330OcMDQ55gYWeedd56L2GJOfrRvCnCfSXkDdAKQOfTQQ50RPnLkyF1ClPtOJB9GL9tgxH/ta19z/BkAT1dddZUDTOG1gDcBlxCSCGWEIIoISjPfwY+AQ5GAJ/aH94g+YT8UEgz8P/3pTy0GngDSiOg79dRTnZDnLnGtRLn89a9/deAvUYc8g0Qk+tGxKAAf3nvvvS6SdMKECS4iDxkWrpwiR4lMBVgfM2aM/eAHP3Ay8pZbbnHAE/wDCEuUKnIW5RYwh1dkM88Fii+/w9N8j+wHGEWRCAeekNvMichB1goAVBSCn/zkJ06mNwc8ocTzrPz0pz91ygnAVtOUao5JVOBNN93knpkf//jH7jmNpsx0rLvtr8ZToGNTgLULWUMqPOm9gOqkumOIEPkICE0KO9HDfMcaij5K9D2lHYiE5PtIA9nGMd98803nqMHxuXr1anvyySddaQgi6aMZKcgmokqRTzhxSGHfk1HO2o4eQfQ+2wOUR5tbpPn679omBeBR1iGib4lmx8ZBt2Tto4Yhjhl0R5zurI/oduhjpLZjsBOFzhoaaeCcIcsDhxD6IDzJ+olDFDAKpzv6ZqTBvvAatg/74pAEQGo62I6I+ZdeesmdK5yP0Ruwt3CaUtKE5yxcl2h6LP+5/VEA/kUWwr/ocfAw/Aufoq/Bv8hYeAB9DxmLXYKzD2AVnSyaLcFzQdkd7BJ4EDsLW4h9kaE4yHEoRhrBvgsXLnQ8iO0e7Tlhf/RSjr1eTniuAXwBHIBBOZOg1MjgwYOjluVxG/t/2n6qHUYMCzWgEooAKXNEMzUdMAQLNZElGPcYQygIpLOhSCCYEagIZBZ7IoxgaAwgmA3DBWUCRgpq3TQFnkAzeXiIVuKPbQGJEJYcG/CIWk2ABdSdijRYLADJ8P7DwBjoCGbAB6IGiNbCm+9H+6YAwhNhSJQQEUzf/e53HW80rWvDdiijbAtiTi0Z0HqAJ75DkKI8sMAjvAFMUXZRRjHWUZpRThGC1IoCDGC/cOCJ5wFwCmGMMsKxWAzYH0FPpCDPA4b3niKeODb8HQ48cad4fv7xj3+4Z+jMM890ACqLih8dhwLwDLILoAZlFZ6OlDLHAo1iQZ0yFFHSP5FxAE8YRvAuyiV8iNxG8aQmFCmlLNrISJQBFFVkPdujXIQDTyjZPA/I/BdffNFF/bEfSjJ/nBvZ3FyqHQAs4BhOgNNOO81FM6HINx08v3PmzHEp3TyP1HqK5oFruq//7CngKdA2KYA8Q79E77vjjjucjEEWYbzzG4A2MgW5hOMSvQyZQzTnz3/+c8MZSQRkNEOZNZdoyTuVMoxDiXURAx/gHSOdNT6aHGHfe+65xzmF/vd//9cuVCmGcIO9KUUx4gC4ODY6KqAYui86sx/tlwLwITyHLYM9EoBJ8Cm8g92BDsiaBI8deeSR7nvqif7yl790Dp9AF4xEBYxvIpRZJ9EHcaywdv/5z392Tsobb7zR6ZSR9sWwR3f81a9+5Wwg9olk93AOnDc8M6zXnAc9mGuDbzkOjhzWea4BZ1VzvB5pLv67tkkB7jH8CVj64IMPOkCTmcIn3GPATfgD8InAC2xyvsemoUwONhF6HzZMpBHYPxwbO5xyCADw2CI8G+io2P6RBudGx6TEzpAhQ4xSDtHkJTotjlAyRDgXfAwPgx1wjZyLbQDQKA3BKwEpfkSmQJuOeOKGAu4AOpHKBnIPMBPJoA2EGIIMgYxBj0BFGGIsY1jDVDAyKU4YTiCsLNQY+3i8iNggbQlwC2YNB55QPBCQ1LiB8TgPDwMeJQQ1IBLfASRRDyqSAOYWwKCkDcLsPCgclwcPIIroF66PVMJoCknk2+i/bWsU4D5TMwblj4UWoQYoFGnANxjmAKLcd3gJpRQjHT7CGAfxB5Bavny5C+ckLQ/vFHzO84GhTUoTdXVQUgJlA8UYPgMoRbnm2PA9igsCGk8Ur3gGAJ5Y9CMN9gNEQ4Eg4hCAFSAWYYtiBOiKks1nFHIMdC94I1Gy/X6HEYZxgyKAd4nII7w8kbzq8AHbBzyNbEPGYUzBe8hiACL4HjALGYjSgPzkeKQ4k86HgYaMxmEQDjzhxQpqmbE/dcwAZXEywKtsD5BPNB9yOlJkAWAWijbPFMYdz1OkaFPWFq6FVxRkrxS3Xx72M/cUCCjAegrohOGMHKJpAesacol1Fe88abjoj9QtJH0XYwNd9Be/+IXT86hXFw48hcsGZBqOUIwuIpCQQwBPpM8ja5Cf4Xoe8iUY6A/on3/84x/t+uuvd8ZM+LGD7YJXjCLWd7YHhMARhGwD7Gpuv2B//9o2KQAfBqntRBYBzqDnYajDO6xzjz/+uPtDT4RXiKyDZ+Fr+BVdEB00fAQ8ge4JUIlTEsAVW4h1kXUTvZBIX5prBCOcR+FvAIJf//rXbj0HvIpk97AdBjvH4pljPWeuge5IdAsAAM5T+BVdGd3Sj/ZPAWxm9DSAIOxxSuTg5EM3Qyfj3mNT4zzERqckDnYSdkY48NQ0GCPgX/QybBieEWx79FEc+WSaIEPhJRzywQjnX0Ar5D8yPlslHdi26XPCfuzDtthQXAfYAcEpOF2ZM88Qch6dFT4HO8COx4kfzDM4v3/dSQERtc0O3dCQvOIhMURIYZghCcOQBFeL5st28g6EZLiExFQhGdUhKQAhGUAhGU+hyy67LCRvekgLdUjepZAM55AiOUKqwRNSzZ2QwKmQBGlIBnRIAjMkACwkr3dIaUQheRVCWuRDApxCYvqQFISQkFp3HikkIXnKIs6R65FRFPrRj37kjqsFISSPW0jF0kPyBoTkpXKvnMuP9k0BGcAhGdohCdqQhGlIwGaLL0iCLSTw0vGTlOGQAKiQlIOQhFtIykRIgi0k5dUdE16RVyqkMNGQgFPHkwK8QvLSOh6XQA5JEIcEpjr+gj85jqI93PMhECkktD8klN49A9EmCd9KmLptOZcK4YcEmobkoQqdffbZjp/hX54ZKb0hKRXRDuW/b6cUQKYq9TikxT2klOcQfNrS+wz/SikOCTByMlbKhuNp+ErgbEjK7a5jIo+Rr8hnRVeFeJaUshKS0h0SsOr4Hh772c9+FtLiHhIgFZLS6raTwu34VGnUIUVahQRKhZC7TQfzFkAbUtfHkBQTJ9ulIDfdzH/2FPAU6IAU4PlnHUSOyQgKyaAIyYHyiSsVGBVS5IiTV+h3MpycrihHT0gGh9MLkUPIHkVoOlmD7hfIROSOoiWdnETPE4gQYm2WERWSQygko8mdj+1l2IRk8Ds5x/F4j36oyM6QIqZ2HfMTE9z5gf3RX5GN6BvITuQia7S8+pF28d+1AwpwX9HTsHvkLAypXqKzH8KnDo+uW7cuJJAxpLTQkBpvhBRFHFKqXEgObMcT8Dn8pCgNt+ZhtwRrHedge2wQbCOeAdZa9EEZ1yGBBu50bCcQwemXAmSdLSWHTeipp55y9hDbR7N72O+1115zOqmCB0Jy7odfgrPplNXi9FqBau56PrGB/9AuKYD8g9cETIYEJoVU29PxYfjFIAPho+9///shZR85XhfgGVJwRgjbBxmGThfwL7IRXRKeYnAOZBzn4VnhvcCfkBzzbn/kNwP+RX9lO/Q++BrbSJlGIXgSG43fIo1gjuAQXAc6KXI/fDAfgbchOd2dnqoo+l3yPXw7/76RAm064klM5dIx8JQL9DGBRc4rDoq/p0EUBggr++INIooJlBIEkhBqUtvoKEcaCBFKeMr/9re/ObQfjxSpH+ERT3gZQOXZD+8ViObgnai9GNahs6QEguZGS7UTczrPAlEwhPnhLZMR79JN8ISB0oL0g/qSAujR0j3d5bb7O/xECg9RQCDgRAGBjrdkrJMXgOgiwqUpzowXiCgR+AfUPfAsEaFEnTIpmi7iCY9t04gneJF0Ao6HZ5aoETwAeBsI55fi4KKymFtzqXZ4FTgG3jXS84jAIjJFYsTNi2MR4US0Hs8KESi+Dk5L7nb72Ya0OArh4+2n9gmh88jAlgwt1E4Ww2/U6UOW4x2Ff4jQgy+Rd3SsIxoKLxieWvgZDyn8xzbwHpECPAs//OEPnVeL+cDT8BseYupTUFeKqKxoEU+cl4gG1gUpJC7CkGOERy+05Lr8Np4CngLtjwJEYRB5TioG6bxExrOWNtW5WDtJJyKyBF0Rjzh1P3+iGnKsdXJquugSdEzkDalOROZT8wMdlH1pfEPkJlHApEqFRzyxDqMrsB3zQU4SeYK3HHlLrbw9RTxxLURXE5EVNMJhfgIcXNQoUSx+tD8KEIUnQ9vpXWRkwAesh00Hax73GhuCSChKMRBlQqoddgZ6IREh8DDrGxFMRGuwhsPv7AufsR4TzY7+GR7xRO0ljsMx4WWi2+Fb0pNINYKniaKnnmJzEU+s26zRRD6Fp06x/gqYctF6WVlZLlIrWl2eptfuP7ddCiCXSEnDBkd/Q9eKxL/ISXRAIkMpoUDEE7XxKIPAb8gv9od/sTH4nfRnXtHjeEbgQTKhsPHpeh8e8YS9jn0C/xJZRYQ8/IvuCj+yP/ZKtIgn5PAc4Q9EO/G8cB3I8qaDZ4QSEUTQMzciD70N1JRKjZ/bNPAklNIxG7VBWJQvuOACZ7BEC8OECfmDOTBMAJ5gFgAsmAUwiYGSQFgcwAAAD8Y53zUHPNHuHhABwwlBjuGEgsCgBgi/kftPyhKGUiQBjILBdoQQcg0oMkG6CQ8VwBZCmK5PiiLZdXx3Ev9Pu6IAPAGPAV6ycANUhi+24RcT8C3fwbuKAnHKBgIREBJlErCVsFJCoglthn9QNFFwmwOeyJlHaAN2EoIP2MkrA4UFcAuFAH7dE/AEKIBRT5oAgpe0JJ5RnjXOgfJM3R4WBXkqnGDnevzoGBTgPrNwK2LT8RAKJIBlpHvclKeDVDtkHPI2vEYYigBAEbIP3kahbQ54YhvSAOBXDEH4MlsGYDAPjkfqHPNtrrg4yjjHQC5TywKFPZpTI7gezhGcp2PcVX8VngKdjwKsz6SoU16BtSpIo9sTJTBC0OEArIKU4cChhJFFegdrLM5M5BklFUgZZvsLVacJAzsceArAJZxJ1MMDDEBfBQxAZrK+kjJH3ZBocgewiv1xCgA2kI6Fbot85pwAFh5Q39OdbXu/Y7ijU3H/AEUBgwJea2626HXoidRixNgmTYl1EsMc3RIdDbvnhhtucPYH6XKKHnYOH9ZL+C4ceEJfJHUPcBaAAKOa+WDgk9YEn1Obh3U4kt3DdZCChJ4JmMaaGzis+EzpE1KeMO6xs3h2IqW8N3fN/re2RwGAGEqAYHsAKCJjAdT3NOAn7Ax4EDAKfRD+BeTETiY1FDsbOcr36KTYQOiAyF4CSwLgCblL+RBS98ACKKVDmh98SsAIaXPYVdhY0YAn1gpse1LywBDAEihf4sdnoIAU6jY7CI8jlUgCLSTUMiRjwoWDRpqwhG1ISH1IAiwkJnOhcKTakQbEH6HQwRAjudBqUubkNXehe3tKtSMckBA70pwIgZbCEBwuJNAqJAXDhZKS/hEp5JSQWCkTLg1EYJMLtxYTu/QnUpRUjMyF04qhXZoVKSJ+tF8KSOi6tCTSfQgfDue/8KuCx+FHLf4heawcf5NeKvDSpW8qwmhXWDQ8TpqovFUhRUG50Ok9pdoRakrYJymkEsIudTU4PyGkhIcKBAgJ1HUpA8FvTV95tpgTaUnwuhTsT2zC80CKKs8UKVE8exzfj45DAe4n/CeAxt1neCfaPSZdjnB/eUhDUhbcnxRoJ+/gR56PYCDr5AlzqXE8JzwPUiQiptoRFo0chb9YE5DtHJ/nKBjIap4PUgUIpyYcO9LgOSMkW4p0SLWnXLpLpO0EYLk0GtIBBAa7lJlI2/nvPAU8BdoHBUiVIL1Dnm6nC8o4btHESYkj9U3RTU4XFJDu0j74XsaJ0+uQZQKznV4oY919F6TyhafasZ5T/oF0X3RBjoU85VhyWoVkMLmUvuZS7ZBtpACiQ5JeT7oI36EDk6rMeoyc86P9UQCditR2UkFV+zCiXRHpquBl1l50PgFVIYGRIdKXWMdYsymvAL+xnvEdfEcqKd+Tbheeakd6HusrpUCYB/YNZUjYj7WaVCjVVnTraCS7h/mx7WtKtUMXFlAQkuPSXQ9lS9A9FdHinkPWYtZ2PzoGBUgvRnaRQkfpEPioJQO+F2DlUkXhOVL14EvkooBYxzszVe4D2wg9UtF6rqQOpUBIyQtPtUMOIv+w89EXKUtCSp7ALafL8lxhczeXasf2YBCKYHIprdH4vCXX5rdppAARQm16YMCwoKvoozPgYapwIyOYPMwgRNIJMmooYcwEwBPMFW74fxrgiRo91HpigedB4KEKBudWWKAzuKMBTzwgCHohqyGhtQ7EYh/qm/CqqC5X+4nf+EPxQDHxo31SAAUSnsMAxlCHhxGcTYdCSR3oBPAj76RTIhGUCFGUxs8KPJEfjWBGCaGuWfjCjoIC4AWQRY4+RnW0EQBPAKSAAk2BJ4BVlGiUbsAp5s21+dFxKIDcRQ7Cp9STUOTmJ+RgcKXwAnn08JQ8mI7H4J99BTwBLKFQoLDCb8wpHFwK6p2wZjQHPGEcUpNM6QkOlEW5ibS2YKRSG41niGsOB82Ca/avngKeAu2HAgA0OGIwbDCOWqprsYaz/inS2NVpwqgOBnIHGUGdJerf4ZBsDngKgAV59EPy1O9yMHE8ZA616/ZU4wn9GB0S4wkgDb2UP+Qe9Rc5NjWpIsm1YN7+tW1SAP5Ab1SkfAj9EH5qyQiAJ4BIQE30MgZrJGucIo9cDTD4eE/AE/ojzktqoXEsPgeDdVCNllz9XQCoaAZ5ADzhkFSkiQNE0YlZv7GnMOip8YiDlppRTXXL4Hz+tX1RAH5V5JGzB3BaI3NbMgLgSWVrQvwBrDOQYdQiUxqx4x3sfXilOeAJoAobB1AVpyWAbDDAAZgfdZyjAU+cE+c+tj9APvZ9S5/D4Dz+dXcKtHngCYWAYnYY4iCWoPcwH0IUpuAPRlXtG2cQwRygkzD5vgSelErkgC0UCwqIAWxxbowslAwQVTzneAaaCmC2oyBaUBj6hhtu2K04GdfDcRSO6I5DscCWPqi731b/zRdNAe45izwCC7AG0AdvE2AMv/EHb2NEY5BjyMNXKIzwwb4Cnnh2AGvxLKGI4N1CMeH8CFCil1AA9gZ4QlFH4YVngz+OpW4/DmTDe0b0VkuV+S/6Xvnzt5wCgTKBnKX4Iws53qOAp5GHyDoAHTz28B2AJjJ7XwBPAE0UJwVARRmGdym+H8yB54vClCizyGrkNDwaacCfKCUAvBwH/uX62D64nkCx4XeiXYnq84BqJGr67zwF2g8F8GJjwFDoWykdzgCPNHvkAOslRjbyAuAJIEdpHc57Hr7GIZNoZoOHHzAcw6Y54InfaUDCsZCX4XKK8xElBfAEQMA8Ig08/DhWlfrkok5oMMKfuuI6+ahyEM7oQq750b4owDoDEENjJdZawMhoI4iUYx+AHtZl9D3WS2wXBjxEtBL8jrMF/toT8AToFEREqbOjW8eDObAveh4OHvTHpnZP+HavKeKJCGSinohmwbkK77I+Aw7g2EFPBtxSyl1Ufg+O6V/bPgWwEWi8BRAPCB4t8hK+hH+x4+FfZB86HDwPoBk4y9kOmwo7Gn0MOcw5mgOe4E+c4DwHzAG5HAxkOc8XfB0NeGLb4JmBP1USwkVMBccIf2V+rAdcB88Gn/2ITIE2XeOJDEJN2xUGIweY2khiNJfDLsZz7bPFsC5nWQzm8pnJPyZHmCJ71K8h15NBXibFvhhahF39HQqFC3H/RI0nMaarq0MuJ/V5qNND/ift66ljwxwEDrjvKGRGkTJqSbGtQgldMWjOH57rLGZ0c6OewDoV7hOo4HKZm+bdc23k6TNnWkOq84lrP8k5/Gh/FJDC6goYUySP+g8y1h3vkqdPYW4h6a5YuABSl39P3TDqM1BzRoqjK4JHjSf4jCJ18Dq59tRuoB4EOdPUCJNi6mqgUdRbAtbl4VOYmTxk9oeXqGdBAVIKKAsMcLWhyHe+9957XT0AajZRvJl86EgD3ieHnzx8Wk5TIyCo8QR/k+8v5cLl/Evh2VVMPVpdikjn8N+1fQrIOHINGOAveIGaJPADdSSojyTl08lDeI12z/A0hXW1GLsaeshx8vApbhrUyJNi4Wo8sQ28zfMRqcYTtSGC4uK9evVyeffIY2qoyfhydSPgQ5pGsD+tdalLQW21aDKU+hLUQyF/nxoYyHqKr1JPQIqJewZpGkEtC54vZDv1Cjxft31e9TP0FIhGARk3Tn5QE4m6MtTDCeRR+D6s4XIOuYLKyAWKHqMT0tAAWUCdkUCPYzvWZNZvOWecPEEvRFaytlK4mTUyqPFEcwRkD/WZqC9CA5JATlHnhPPQwIF6dReovmlTmYM+wPGoCYqsouFH+EBWI4+Ra+re7Aqfh//u37dtCqBXYcMoysJNlBpJrLdNB/dZoJTTDdH10DMF6Lgi3azJ8B8NO7Cl4Ad4jro72BfnnXeeq6cjY35XvUSOFdR44rlQBJ2rHYauCa+y/jF4NpgfTWeod8Zv4XZPME+2C2o8BcXFKeYcDOaP7YTdowgvZ0NRmwf9wY/2SwFkGDXK4DXsHfQ3Gi01Hcgx9Db0QGQwuiT1bdHt4GdkJ3XG4F85DJy9I2ejs8lp5oX9hA2EbEa2In/hJTkNTZ23HWbA79hDzIGaUQzmR7Mm6vApXTRqjafALseGoog+WEI4/wbXI7DJYRHoitTexZaKVo862KezvrZ54Ikbg2CimKyQd7cYUyAPw4CFFqaFGdlGEVHOOABMYiAUYRYWbBgSgcwAeBJKagoTdcXCWPD5jgcE4IlthW46Ac12dC/BgILxWegBrBSN5BgZ45u58cfvQk8ds4cLYAQ3RclVR8Ttg+GFEtN0cC08cBSjpIgfYBcGFQ+fH+2TAhjTAJMYw0q9cwAShRlZVBGQ8B2dHChYL2+PUxIBJ1nEUWRRKjHsA+CJYwAAwXcIUQQcgpMCe/AeRn7AQwhaeA1BCz9hXLM/QhbDnXMzB5QRnhkEanPAE3PieWAuKBpBVztFuTglBDAMwJYufDxrvkBk++TZPc2aBZaipRhVSnlz8hWllI4j8BJgDkUfMejo8AS/AbLSJAIlgeYLFKgPDD0UDkVDOXCKIt+KAHDyEqAegAoDD8VUqSQOeGIbeFqRga5gJMoN5+C5QtlgPWAObAOA2xzwxLqB0sNagDKDrOaZQuZizFHIEuVd0VOuwC/PqleI98Qh/ndPgbZNAZ57ZBfGN7oacgJnJWtaMNDn0PMAr9HfcOLQkZM1cF8AT4q4MkBtZB/AEq8BiIWxw3rNufleESW7AU/onMhUiuaiJyKjmHMwFD3gijZjzHN8QIRozROCffxr26EAPMoaR1cwbB8c1heqWHz4PeR+s+bh6AGYwtkCUAXfAiZ9VuCJY7He09CDZ4NzBE1y+J61F2cRRn9LgSfWb6W47iK0IkPcmg2/46SlsRI8H36duzb2b9oNBbBnsaeRT9jiF198sQPfw+0C+BcbBEch9jH2B/oe4Oe+AJ5oZAOACxAFPwFoEpzCwPnAc4X9hLMzWnFx+Dzosse8OCYOSuygYMDD6IroxMh0bDa2Qy/1Y3cKtAvgiWlzYzEKaOWJIY9ARuDiIcKjA8NiPGMYYADB9ABUIO0ATzNnznSgD8cC6cQQxwjHOKGbEYu0wlOdwcK2g9Vqkd9puY1CQoQVjItCQPQKAheAAOYDocVY4bgwMNEjGOHBgMGZM8dCaPM7rXebDh5CwADmQVQVnnzOi5HvR/ulAIKL6CKEL54oBC1KBcYtCDpgTRBlAa8qBN8BnBjrClN1izTGLvtggBM1At/RFZFjcFyMd7xhKB4IR6UQOR6DlzHImQPbwLc8Q3ihAKbgR54jgCg6k8DHkQZzAjRAAGOQBwou82Vu7M+xuA6eHa80RKJix/mOxRz5Gsg1gB6+A0zi/uPZIsIU2QWPIDfxLqGIwNPwabBwAxRh2MGTAKfwEjwKD9MFBfmMXGQb+IptkPkAnqwDRLvS/QS+hH/hQQBf1gaAL/ifOUQbrC3Mn2uBv1HakeUYgRwPhwbXA5gWbphGO57/3lPAU6DtUwBDAWBHqRguChjDiMgQZAxrLTIHwwRHDzIJgxlP96eJeMJJRHRJeMQTx2PtBvxiLaajWLZAd+QRchKDHnCMLqJNgSfWX/RJDClkFR2ZMajC5RzXgAzF648cw7EayVPf9u9U55wh9xjbAVAJXoA3if5gfWOd5XfWPJxAGOlEw3OvcZKzHu4L4AmAlagNAE54Fac8UfWs3eixSk93zxBrNJFP4Q734K6FRzyxfgJmoSsyf/7gX5ylRAlyLTimuIYg+i84jn9tXxTg3mI3ACoB/KA/ASrhlA6cjoE9DfiDfYIMxnGNHrYvgCcc70TJc35sr0svvdTxLzIe+U/0HzyMThoNeEIeY1OxLSA+ei3HQZZi5/M7DlfsdsAzrgkexvEaOBLa151r/dm2G+ApIAU3GSMaEAqhi3DC+AbICQwZtoXpWXjZlsUYRgs81fyGkcQf3/Eb3yEg2Qfgiu+DbWAetgkWdbbBWOeh4vwIW1BcwC4Ea/i2zCWYM79zbOYZHIvfwwfbBucN5uaNnXAKtc/3Ac/BN/zBQyzo8C28E77IBvwSzosBv2Bsh/M0+8Ev8BZ8Ba+yH9sEvBjwD8dlkUdIsj3nRijznuPDm8G2TakczIlz8T4Y7MccODd8H34dwTb+teNSAH5koYWnkZ/wNGATC3I4L8Az/B7IQPg04Gn4FeCfZ4RnAR5kO3g44Cv2ZxtGsA3v2YftUILhbSJhkcfszz7MIxpPs3/4YHsAKwxOjsW5uRbWl5YeI/x4/r2ngKdA26UAsgsDB0MYoAdHjhq7OKAaWYMRTOkD5BaGxoWKNkFGYKiQAkekPFFQgXGB4QQwgF54585UOwwRItgxagCPcN4QxQx4DqAF6E4qFOchupNIUOQhgBGGFzKU6A/OHchLKIp8IvJKNUdcpBMAWqS0DoB5Ip3mKC2auTFnL8vaLk82nRm8QJkDDHP4jsgigB+c3Yz1cv4AjsKr8C/8iOMHkAjgCZ0O3gDYZK1E96O8ApFFbAtPwmuknAJsAR5hZAepdkF0sWruuHRNnDjsQ7odzlSyPwBA4Vv4ORrwBIDKsVinie4HhGA+PIPMCSc/wQA4YYm8B1zzo/1TAD2M1LMgEghgnQwiHO7cf9V9cjKRV9XadIAjvApPkq2E7tU01Y7vg1Q7sjwipdohO9FL4SWelSCiCv5lH14J7nj44YcdH/NdNOCJu8AaAJ+TsqfOzs4hSoYKzwzXCKhFQAAOTAAnnhGuw4/IFGh3wFPky/Dfegp4CngKeAp4CngKeAp4CngKtIwCAExEimCoYFjgWAHAwdAA0MZQoiYiKXaA2myP0YMxT0qQCtbucmhiYGHAY/CQuocR/uijjzrQgO0wbjBaiGAiLQ5ACTAJowXwiXkAdAdOT84HCI73nPpy4cCTiuy6KBSiPYkiYC7hvwdXj3MWowujH68+KVM4m/xoPxQAfCK7gogLop/gL5wv3G94lPsJYEq6JVkSGMJEPAF4AjwBPBLxhqEPPxHhx7FUuNmBQIBUAE1sA28ChmLcA6Bi9BPZARhFpB8RHxw/cO4AYjIPMk7UNMk5M5tSlmcJgJdzqMGO+zlwSrEvwC18T8Q+oBTRUzwDfnQMCiBTAfbhH0qCEDSCU497D2/gAJ+pzAwineBfZCx8QnkSeBuwnEwi+Bdgh7IIgDxnnXWWAzyJpAeUBQQCoOf4AKJECxI5R3Q9mSIA9aTBcU4ALZwI8CFzofYtMppnINrgWWONYF6ck3myL/PimQCMBYyi7hTAmh/RKeCBp+i08b94CngKeAp4CngKeAp4CngKdFAKYNhTLwljBxAoMIyILqHWJ0Z1ENWEgYF3HpCINGAiMwIjGqOe0g4YKDQJwejH4CKSA6OaArmkd2C0ZAvQokEHxhcGEEASnnuipogcJp0Djzkpx7wnNYltgwEoEBg/lG6gxl6kgVHEOTHUSG8hKgYV54YdAABAAElEQVRDz4/2RQHuI4Y0URqU+oBf4FuMXfgzSGvnquAnwCPAHoAhAEfAVI6B0Q1Pchx4F77iWEQcwR/wJFG/8CyGNSnmpLVzTPgbQIvnhG0oa8K5+R6gCMAI3m06mCdlI3hm4EXmEQz2AwQgSguAi5RWPzoeBeAf5Cryjeg8+IHvAv6FF4N7TxQcQCfbAuwgOwOZRaQntW+JAqROGIAUpRH4DpAK4Ar5ixwH8CL9mOgmeBCZCf/C62xDJBQAEcdEVnOeSFGj4XeD4xC1R2ooshkgDPkP6MW5eR7gZz+ap4AHnpqnj//VU8BTwFPAU8BTwFPAU8BToBNQIDCMw4Gez/OyOf8Xde7P8zr9uT49BTyPfnra+T3bBgU6gpz7op/DtnEn934WHnjae5r5PTwFPAU8BTwFPAU8BTwFPAU8BTwFPAU8BTwFPAU8BTwFWkABDzy1gEh+E08BTwFPAU8BTwFPAU8BTwFPAU8BTwFPAU8BTwFPAU+BvadAuwGeCGmrra1T3mat8oljlZO5ey7xni6/vr7OqmuqtFkXS06iOF/MnnaJ+Ht9nbofldRyGEtNT1CO539z7yPuEOVLclxrlHPd0FBvCYmNnfSibOq/bi0KkG8eVjuh+dNoW9LT3e3+dPe8+eP7Xz0FPAUCCtQr15+aFAmqGxEUMQ1+86+eAp4CngKeAp4CngKeAp4CngKeAu2HAu0GeKqrq1chrxIVwiuynr1SLXtwxl5RGeCqvLrMtuRtcMXAsjNHWHxc/F4dg405Tmlhja1aUmhdBDiNPrCXJXX9dB0YalTgbPuWjVZdWWFZAwZbWvceez0fv8PeUyAUarD62hqrrii1uuoqS+zazRJT0nQ/IwOR3PM6AZZVJQUqUldncQkCCROTLS4+0WJi49x+jTUZPj8wijmBgrXovLpet70ANv77QoCznfNtBPn2RKeQhQTKMtz1OWBwT/u4zf0/HYgCZSpaunXlCuszONu6ZWToWYtt8dXB7zV6Zisry1R0soeAq08no1t8Qr+hp4CngKeAp4CngKeAp4CngKeAp0BUCrQb4KmystY++jhP1eRzVI2+l82YPnCn0R312j7xQ4OM7/yyHFu6XZ0eYuJsyoBDLCUx9RPbtORDQ33Itq0vsfnPb9JxYuzQLw+xXlnJLdl1t23KS4psxXtvC8gqsFEHzrDMQUN228Z/sW8ogCHaUFdrNVVlVlm8w8oLc618R47V11Vbj/7DrffgUZaQHJkf2K+0YKvlr1tqVWXq4CHQKT6xq8UnpehPr8n62/kZUCoWQMqBWPsW5HGAGddQXurmAYKU2jOzcd5RorZCiqarLi/R9W534FN8YoqbfyzgmeYZK/DVRf45XGdfgzuiuQCk2qpKqxbdaqsqLDG1u6V062kxzYC+9bXVVrZju9UIGIyNT3B0huax8Y1zbg3a7hsu80fZVxTgec1Xe/I1zz9ng9Qtp8+YsQJ8E1p8+AYBxDt2bJKzYp1lD5ms9tO+00iLiec39BToYBRAntTXNzi/B9GTezvc2quORjExsTvX9r09QuP2RMvX14UsIWnv5xCc0ekyOGZ0TbGfoe08x3EOHukOQWe+4Bz+1VPAU8BTwFPAU6A1KNBugKfikhp7be5We/PNAjtoah876YQstVpsecRSXX2tbS5db+8VzrW4mHib0ftY69W1z17TtKa63tYszrP5j69yLXYPP3t/Gzgyfa+Pw6JflLvNlrz2jECNHJvwpZNtwMjxe30cv0N0CjgFTQYogAeAUXlhvpUX5ViFQKeKogKrqSx10Urd+w61geOmW/e+2U6xbHrEmspyy1+/1HLXfCAQp7gxeshFG8U64MaBOAJ0EgCgBF4lJqc5MMiBUgKm4gB7EnZGR5HeuRcgj7sGpRw5wKyEaxBgVrhN4FmBwJsE67vfJOs5YIQ7ftN585lIrcLNKy1v7RKrranUdorU4k+gWUJSauM8HXAGIMU8Ac5IHyX669MBZyiznBfAq6I434FI5YU5VicAqlvmIDfn5PReEYFjFHyubfvKhVaav0X3J1agnuaruUFPwEFH54CuuyLPANA+3Xwj0c1/98VSoFatcLe/+45te+QRy1AL8IEzj7C4lJQWT6qmpsK2bV2kVs8f2pAhJ1tat37euGox9fyGngIdiwJVVbWWm1ukdu9xlpHRXbJg75wsFVXllivnTe/0DOuq9b0x0njvaFQvp2XB9grL31ZpIyf0lO4QOcJ6T0etU7R2YUG+AKw6RcoP2tPmUX8n4r6koEDrabJ169kz6nb+h2gUaATu6uUMDEnPRA8kAj7aQJcj0h7HWowAw9hY6SwCQRt5ae/4Mdo5/PeeAp2ZAu4Z07PIa5xzqvvnqi3yQ7sAnmCinLxKe/iJrTZ3bqXNmtnLTj2lm/VSyl1LR1Vtla0sXGILy1+zJBmrM7oeb4PTh7d0913bVZTW2OLXN9jCx5dbStckm37WeBs1rc9eKyJ1Uhpy1q+2xc//R4Z2nk08/kwbPP4gV8tk18n8m72ngHilEfioFNhULKBJYJNADwCQCgEagCF1dTWKfqqT4iaFQdsnKdWu//6T9TfNUtI/qYARMQTYs23FO1a4dY32qTFroNaT0tf0GxE9vHIc/sMjikIRq5pdRBfFA+6k8NfNkvQXr5Q+wBMAKgCg2HgAEykfXOnOfzgWdb8AahoBs7zGayjSq66HFEGisACIMgaPtoHjZ1har6zdUgU5TlXpDtuuuRdsWikwqNLRhu85GalLsQKvUJiI2ALQSXDzY45EdDVGcwWAVIwiBaOBO/9NXywRPwsgKwLcAyTLs4qSHVZfXenuZUr3DAfyZQwZ4wAl92XYPyhlhVtW29bl77jnYhdtNWcis2JEW0A8F3W2C4jSfEXjxvk2vrp0SNFHml1AVnfNYafyb9swBSpLim3zC89b9dNPW9Ihh9qgM86whPTuLZ5xRcUO27LlBd371dYt/SStFWPcc9niA/gNPQU8BToMBXJyS6U7rrbMjFSbPmOYjJK9A322Fm6yBWvm2sRB02xwxlC3Fu0tcaoq6+yDedtt6Vu5duY1Y1VaoeURnOHnKisuso8Wvqn1vMamH3tK45ocvkEL3xdv22qr5s613kOHWfaUKS3cy2/m9DMizwVGVkvHrJBehj7Wvf9QRaBnRSGQyjVItynN3WzFOetdlHyionCJmkf/io1T9Ln0FSLQg/INOxXCKMf7lF9Lj0KnqpVjEF2W6PwE6VFRh7ZHT65VpgB6tYvmd3OU3irnZGOgfSsZ98xVejZAK45MdGv00+igr/TmnY5mAL5GesqJSjkMD/BFvcUd6Qdsu5KSPJVZqJbO10/BIUkd6fI6zLW0C+CpXiHOq9cV2x335drCd2PtuCPSbPbJSTZ8eMsNkbLqUns/7w17r/Y166Z0nymxR9vo7pP22gtelF9hbz7xsS1+apml90izyaeNt4mzBqsA7t6FTuNtWrf0PVvy7APWUFlko2edbkOnHmFdU1sOpnUYLvysF6IFCgAI0AJQBrClQgCNA5ukFFRKOWAhYlGqq611dZoaGur0WYDRzvD59MwBlj1xpmUOHeOifoIpseDt2LzKAU8AKS40feeCyHsWxl2veq+JfAKM0gZm8q4CRgGGOHBEIEliSroliQ+TuqbvAnviBPYArHDOSqVhcj6UGq7jE9cg0IxrYbnv2r2XgJwZLoooUccNHygWxdvX2dZlC6ysYJubK/NDcWqct4AzpR+EQo3AGccjwmgXGCWlyEVwabFPTE13c06Qt9elFkpZIVVPO7j5VpUWOYDOzZn5CmyqUaQZAF+dFBe8s4Bp8VKueg8aZdmTDrf0zIFOmdg1Z82rqrxItF5oBRs+Vv0tAWXQFxo6umqebv7Ml1QDN2GnWKAQxVOg30VEpTkwMXEXbQGj9Ee6Hl7JZgC0XXPxb75QCpRs32Zr7/u3pc2fb6EJk6zvRRdbSpbA1SgppU0nW1KyyTZvelDRDYV63mda74wZMjZbHjHV9Hj+s6eAp0D7pcDK1UV2x10rbdSI7vbVM4cp8qnl+hrr1uodH9nLWx636ZnH2PjMyVrSW75/QLXiHVU256HVtnp+jp1x/VQbMAwjOvi15a/5WzfZm4//2zXYOeq8q7UOtzzyPzgLa+qOFcttxd13W+a0aTZs9inBT/41AgWczgSoIZ0kiOQuzdtiJXmbnUMT3S5L0eeDxh3swJmmh0BfocTDtuULLH/jx/oZnVBRT3KioROiD1JrFAclOpfTVaTTuAh0OQcpTeCi0B3D7C3TADYB4FQryr9c+nGhi0LnOlJlnGcNGxe19AE6MmUa8tZ96PS8cJ2qMXq+MUIe4MzN8bMCPE43DcCuRmCvTI5jaJeUlm6Zw8fLKZrWlLzuM9dYKd2/YONy6c05oqd067DsA0dLB+5Bz52AlIt83Ft6Rjy9//ILp4Dsh6pS27p1sVXJph6cPd26du31hc/KT2B3CrQL4Ikw6YUf5Nqtdxfa2lXd7Mjp8Xb88fF28LTeu1/R/7P3HlByXde14EbnWJ1zjuhGBpGISAAkGMSoLIoKli3bkjx/1qyZ/z3fs8Zrvmf+X/M969szX5ZkWcmSLJuiSIJgJgESAJEDkXOj0RGdU3Wo6u7qNHvfW6+6G+hGYAIk1iMLld6777zzqt/db599zpnhEzPJejuwr/UtnMFepCZmYsnERixxrUUUJ4xbXcapdGlt6MU7/3IUF3dcQHpWGuY/shArnihFYvKtj6P9efp7cW7fO7jw9guIDhtD/uqHUMJHWnburZoTXI8eUPRmmAWEB0l2SF0z2GdJD6mdRsl6K1ojdZmeRYIIRIq00XaaVA35RFAQwS6HWWVLUHTPRiSks34Yozn63Si1rq3qGNprmarG/egzbmwmcgNG+NqqnkSE8HP9xwlQRIklTfzran98WMLEqnek3Ikk6LAqoziEkhwR6SP7fCw4r45eRpnFNFGRN8Z+v83mGEgYSU6qVLviZZuQkls6DUAIWLRddmz30D5rW8Au5zgcW/VsHrJTD67Pww0JDSFIirAqIymhCIwMUFL0iSSOSasT4Uef+6jSkk/HaLMhm4y9kyQfHYPo+EQCtLXIW7CaYGKSPB7nNr1tDWg+t59pds20xfrL2ktDaJtqtRn/OsfiX8f41hyHLbhu1FwCbvKvsVdklCX7IgwgUUF5F4kqEmi8BsjvsxWXD/6hfbIe0O+uu/oyLv3g/0NWbT3GK+Yj4ZvfRFJ5OUH9zW+y9Fvo7LyA9rZfIZeX06Ghe5CS+hhJz5kB6yd7dMG9BT0Q9MAn6QEFLo8e78J//ft6rFqSgr/4bg4bDkTeMukzRKXw8bb92D2wFaviH8R92Y+acg23ewwt9b145QfH4G3sx33fWYmlG6RSvr2bXl0br1adw9s//X+QlZuDtd/498Set39zJUzUfvgQ6n7wfaTdtwlFf/LtD0Rg3a4Pfq/Wp681lwjfqN6kgmn9rD05wBIAA6wPKhJHgcsRYjPqx00grXTlg6wZKkXc9PMqRZSbQcDG0++ZcQy2EnZxHtwXJvwqdHZxVaBMCvnIuCR/0E8BPxJSUskTrwizWPJEim7u65r9GazHMa1aiWQTsZmU/yLLhK0UnNXiyihA0bL7je3XnRtuL6Ktq/ECrp6lws6vWueP1iizpDoXsWOb80wnzUz9UOIvU7ZBiqOblJiQP4T/jMqfuFUBV9mph8coynxGTZZL3JhOtfxMjUYUXJaPm4gfVU5DbjG2KgOB/rI4kHaaZkJ8lj+JD40yKmCrCD6Syub0TT+H1/kn+MFd5QHdh3m9beho30fFUycysx5GQkLRXWVj0Bjrgd8L4qm/fxjbdzXhx/8ywAt/OlYuHsf994fisYfTeEN8c8n0KG/km9z12NW2DdXRx5CRmIu5vhVYHrcJybG3Rl7JXSO+cVSfbsVbP9+DpqO1yCvKQ/695VjxVDmjV5M30Df7ceki6+5sx5HXf4fa915FegrTBitXoGj1w8ift/hmmwe/n+IBqXr6GXXqrLuIPgICTZSabEV6OM+GXPIrnETYOISTUT1p4id40BQTm5yO4ns2kRC5l2qkBBI9I4xoNaLp/CGjHNK2k4SSSBk/UaNn87DkiCFt/CSIIXL839ttuQ7JF/0GtM8QAgaBFH1qPmMkVdLgEAKMkIg4fh5qwM+k3X4Sh3Y7pFl0bDxVT6tRsGQDFVBpZjytP9DVRMBwgLbXEeCIbJu0M/A68JmIs+nElPPekjp+kMR1tGjiD2P0KISAQh8Z0oa2s3wrbWadA07emggCvqaPVQdBvtHEnpRdiLJVDzNVsJKgwKYc+EjstVWfIFl2nECvj+tyYONjv68dP0+xeUJpj1Pfcx29d/at/clAAfwwkkuStgtwWLKP4IPnOSYxg2CxnMAmi2Bu9hoN5sCD/3zsHtBNUcuxo6j9u79FQb8XEyXlCHvqCWSsXUfwfXPV0jA7VTY3H2TU61nkZMfAO1hGAPIFREXrb+Pm88XHfoDBHQQ9EPTAJ+YBr3cIr21vxt9+fxCbV7jwve/GoSD/1us8uT3d2N30Kk7H7sY8rMaj6V9DdPjNr0NTD1BTWfXpNvz2P++Ei/NkOQOWD31jLqfJ27se6dpYdXQf3v3H/4zyRSzz8PifoGDu/Km7uqXXg/39aHjjNfT/7CdIum8z0r/7Pabr3z6BdUs7+31aiSdK2GGUpTlGmUo3NKDGLG1GMd7f1WoU9cIxCgRKPe/gG+GUSM5NGQxelq56yCiuncMWjhGeabt8As0seyC8KbwoXGJxmLCVH5sZ7DKJtbStE0RT+YMoElHmEZ9MwieRDxJSLOlgyCg/eSLWROlp2qdKMwz4CRwvuzIrGCuCZ4S2a/9R3D6rfJlRoF+bciebvCwD0nzhEFVaFzgqsZ3sJPbkP/STg0GFr/xkFHGrAnpqIqMAn3C03ovgUaBVdkqdbupbEQdqLCmxhtkwZ5D2qamMIZtIHKmu6QQV+bJVfo7g9qmF81C84n7EJU2vzys/KUjcfuUUWhls1TEKB8pei1/12tb+mSDedjIQAsQZ7ZU/VXbD2iqCj4FLpmoZJRdx4YwEn3OSg8933AMKdvf11qC39x02/upjXc/PIDEpeD99x0/MDAbc9cSTLiidXV789qV6/OzZEUSF5GFxySBWrx7FFz+firj4G+Qn+w94mJPIpbYz2NmzFR3JV5DhykPeQCWWRW1GflLxDG6Z+SPvwAiO776Ct3+2C4MNHSgsK0JyeR6WPDYXlSuzeFMz83bXfqoLYWt9Lfb+7hdoe38nCkhgxeaVI3/FAyhdeZ+V1F67UfD9jB7QhCRgoAmnu7mG6icv0+o0UTkEE5/NBOl/r9ejmtidzzV5ckLiOCJS0ovmoXz1I5zgKkzqnopyt1w6iiFGu/RbtIDBDxI4+Yr4CIAGfs83dqITsNDE59/GbKd1tY5ophl+K85HSncLiWDaHYknreiAGyc90L639mviFvmjtLWyex+iamspJ85oU1C9gyotYzul1ZM2OnZZ2x0FkezinqatF9jGP4HTeFpu7ZetdiIWftFx6wN+Qtsp3WJOfaQphTXVVue1xo2MiUXevJUoWbmFgDfL+GSAku6rZ/bB7dTS0v78PpZfHXuMzfKv9muAhfw8+TB+9/te28k4rSqCT3+j5tl8SlNJRsWn56N41aNIyScJRlAUXO6sBwYHBnBl+5tw//gHKOTvaE5JGQZXrUDeE08h8hbqPA2wkUB93euIiXkHGRmJjIJlEGg+yVpPVEyR1A0uQQ8EPfDp8UB7Rz9+9pta/OJ5F7YsjcLTXx3HmlVZDEQ4M+6NfdHsbsQrDb9EZ0E18gYX4OGYZ5AeL7x3a9tr9BHfBE68V4Pf/s2rKEhPRuqSMnz+P6wgGX571yNPfx+OvrkVp577ERauWYvkpVuweNMjt2WL7OltaUHVL3+OmDdfR+ya+xDzza8jvfL2CSyN9YexWHWQzzvAdH/WbeqxdTVV31PvJ0j4qX6MQ4JYfOnHlCKSiCG1xKdkENM8iNx5K0gY2XMrjKauyI2n98DdUmugn8U1wjB+3GKwofN6Ess4mEdjWNzKffE/Be+keoqk6jzaZcmoyLhkk6o3h/u16YBd8LIEguprSi0vZZYJxvrt1ZgKxLjSslGyYgsylHLHgKKziBASFpPdSmEzIMrY6+Ay2mlwlsWUJtgnckfjcz2RUaYmJ5VRargTSXV7FAkzp8REWESMUcZLSSY/D/AxQhWZ8Pp0Ys+OqT+32IRU1jRdQ8X8GnP8jq06H/3tDWg8dwB9fNZfpo4vgL/9eNDaS+JMuFF2mnWEEYkNFUz1K6Nko9RmUfHyrUg0ElKsg6rvbYqhv1mQ8G5wuSs8MDJCdV4nG0ANb0eCi/czLKcTH39v8H76rjg7042464knXcxamjvx3HNn8NxLE0hLqcSKyh4sWtCPDVsKkZKhm9YbL14qKY5f2Yf3SDyNFvYjJ6YImZ15qIxZjeLcxbc8afd2D2L/Kyex7193ItI3gsKKIsRkJKF47Vws2lzGVI5bi15p8mq8fA4Hn/8FeklqFM8tR2xOEdLmrTIpUxGsVRNcbtUDjCaxlpCKZ7ddPmk6BI6onhMnWgMOOLE4xNLke33Gh8gnPfsnIE1Wsey2Vrh0g0m5w5xxNJ09iG5GezQJa+KdSnBY8MDP+BvlP/Y7M8HZCdl+pm1EzIiZ8b/Woc2CWUXmaLIOiWRaENPbRkmSjfFhxjL2TtpsIjkizbjPiKgYFkdfhjKSZokkoZR6eJWTsGyXBHma3dPIMmu3HV92WtsD5I7/eGS/OQQeg1lms5/RXOavca1w+leTu+yz50D26lhE+gm0J6TlkuR7GLnzVxog1cm6Tk20WbY7gMHYo307fvXbZ49n0t5rv7fG3tjfsiGCQCK1aCGJp8cQn2ZTLO0BBv+9Ux7o7ezA6ReeRcgLz6GIwG98fiV6S/JR+MRXEJOcetPrtbunCZcv/wZ5+eeRkpQM70AiBoc3IzV9JW82g8TinTqvwf0GPXAnPHD5Shf+5u+qsO90GbYsBO5d24+vfakAkRE3x2uah64wbffZ+n9ASKUXGUOlWD32KCrTlpiAz60ez0CvDzt/dwpvfv91VJTmIyo3B0/8r+uQmRPL69mtjgJ2xGvC9l/9EN2H3kTl2nWYkzEXG5/57jTC4Kaj8Zg6Llfh/H/7WxRVX8acJSsx/vAWFDz48E03/UNdQfhBBEhH3TkSF40kWtyGTHIIEFs2gNjLwYzCNA7GnEJgqPRBOlU5lfd9lsFAlc1gUXEqcLuIwxpOvWc6KVssZXFWAJdNIZ5Eikx+7seWwlLCQcQ/BFX2me+lmDeqc/6G+Ja/A6rlRXiR9AmLZOCSdQ3HqBqSet8GYP1YTLhMdnM83W+IdCpf+zhV31ZJpM9Vt1PdhVtZasIhaCzO8uMuB4tNtdf/mYzRugaj+vGf/pb0U1e6vFRaStXjWrSDx2SU83PAxo/clCFQ+iPgaz9mlA0KHCXnlhicm5pfzr8dWxJjhOq0ztpzVPjvo6pLjWzs/qfhQr9Nxrd+m7kT7k+Y1I97ja1+/9JYU9CcdqpMgyXOUkj0kTxz8Tmej8R0Q6bdDgn9h/o3dKePa3i4j51L9/EeYwfS02IxPLKewcd1rOd3c3HKnbb907b/u554kpz1Kru/7X/7XVw+04us/CUoK52DpCQPsuYuQCZTdW606GLX5+7GiePbcf4qmdCyGGQnliK+Jx4pCZXInbuShNGt1A0BW+H24tCre1F7aBdyMmI4wZRgBJEseluC+RuXskvJzceRrcOsg3Pl/HGc3/0iwnqbkF9WiXAWiY5ILUR25TrEJyTd6JCC303xgM6vCoq3XTmHJhalVlFxO9lYQsmQTVMAgpl8nYmQE69DOmkcTZYq1KlaScXLNzGaFGNSvyRVnjZZaXJ1Jl3zzEluynsaYGwwzxrXv2iSvdmiiXQOb45HEQXPoA8ezyAiwsMQG0UyiookS54xjVCgwXlwfwIg8alZTF970HTo87C4YhPz8ge6Zfu1kzDt8E+8xm5uP/l++rqawDkAzb659SLNqEvGREgUhCV8IwJqVGTJHwQ6luzz283PIqnMyipfSsDzKGJciWihpLu99qy/qDj3J7u0rWO/eT3VVsfPfpud77W+cTX/EdKZZRFgiyGIyF96P7IqVxuib9DrMXZFU5EVrPk0i+M+xo91rttb2EFq6y8Rz2tkQVoOwirL0c1iwHn3Po4kU5B+9htGbd/afBnnjv0YFZVtSKOazdOTjF4qXHPKNhFkB0HIx3j6gkMHPXBXeUDBj6PHm/E//O+X0e5Zii3zx5Bb4MZf/o/57Ep8c7zmY8Dp+NWDeKHrh0heEIvUYaaIu+/BhrzPMJ3j1tVK7U39eP6/v4czr+zF/PlzEZqYjDV/shKL76Vy6hbrPOna1nD5Arb+t79GbGcdSu5dDW9oPDb/2V8hNt51y34Xdmh6/wiq/uavMZ839ePzl8BLcr/kj7/9qVUHCDOqiYtIFndzLesCeidT6UQ2ifwQhnGIJ752MJgldIRvqHriOYplZ+SiezaTHHmI6phIfxBwPzqunLZYxo9THFLEwYsWixGzONhMz85rZxuOb8ANn/V7mIpvDP7ir0CQx6jmo+IZu4w3GEzYS/Ya/Oh/NmSSbOYGcUlpxmbVOJXNpsxEe70hy/rYiU/k6CTGtdjM2EZ852BIU/bA2Dnle4fU4eeO3XxhgkfCrPZwuD5fmzT4EHbLI1k2obIN8vcUmxWw1AaqKZVLtXz5ms+YeqE6DmU9NJ07aJrSyC+TNln8aH061VZ9Pt2/kuhP97clynTsTkkM2U4pjSnZoEBl9oL1yKpYaW2/5b/A4IoftQd0zj0DHWhte4vnaheystIxOLiMNdHuo+op46PeXXC8D+mBu554GmLqlEiaS4deQ+xYDwrLF5BlToPH60Vs1nwSR5S0kt2fbdGFq6P1Kk7tex19De+jpLQAiZmFjDyMIiQuCznz1iEm7uaT9ugI1S817Tj29tsY7jyAyoUZlKiWsVYTMDiWxcLgq5CZf2vFaz3MGz///nu4evpdpv2FIotpXeO84A4jGull9yI1q2C2wwl+fo0HdMFR4cS6M4dRdXgHazI128KHJJAUfXJqgGmSsROZBQgB2bKZ2DnhaDLU2PwngoUdE7OLKbGNw4iHaWpjw/yNaebVvKcJlBOYAwgCz5OTnQEStEuTpAEH/nGvMT3w1u5XUR6Skvyd9XnH0NU7iL5+D6Iiw5GVlsxOjFRq6BhEogWIMzt5aj/GbkauFG0rWLKW9Qn6TPTOFEQP2OifbHUM5jO/zc73/NzY639vxjVWyjs3XuwxsMPdRBg8QyR7WZtnhMRTbHQkohVZJmgwOfaB/UouHoL4ZAGejfybzENX3WmevyZzngL+NTY59gooWJuNjx27/WPSQdbnN7WW7iKaUPRMaXYZ8+8jgRzF60QzUx9iUVy5EEmp6bcXRb6xe4Lf3qIHBI7rq8/j4Ou/QEb4APIL5yIqNQfu7nYWF9/Aa+V8kxI723BSk9ZcOIFTu3+GucVjyC5egCGvi8QTz+uyhxBN2XwwOjmb94KfBz3wh+UB1XvbtfMC/pf/VIfxqHV4dKkPGckN+JPvzUVSStJNrwV9bAKz68Ir2DH+r0zxyUWGpxBpLZnYUvk1BoRuTZmu6bn2Yjt+9X9sg/viJSxYshARCbHIWT0Xm7+8gPPM7Ph16tnQtfHiicN46b/+B+SEj6H43jUYZDhqyee/h8zc4qmr3vC1MPWlHW+h6f/+P7GMCpfRRUvhzkpGyZ/9O3bKu73aVTfc0e/Zl6p/1N3E1DKm+0v9NMKsBoMZp5BNU4kQ83rKdyYQSCyidLXUvDLM3/wFpFGV426tQd2xHSadTEDNYkg/FnMwjHAOXwtzBQgR5zvzOb/34xu59UaITPNbCFPUQ6J4XzOHzV9M4NViVtU+kp2TBJo+Z5kJYqFUzrXzNn7e2D5C4q2j9pRJs1NxdQd3BWzz20kH0d4pNvuPw1nP4DT9Aeghq/VswOL1Pw5aTYaHZDAV8+NSPfmJJ0v4WeJMrxUwFF4sW/0Z1mNdZezvvlqFxlO7TZ0o7Stgr+NDP440djk2On4NrKPtdF4m7Z3JVpFQ4STnktjUp2DZw/TbgusPJvjJJ+oBKRK7u2vQ1raNRNNxZGXmo79fNfTWISl57idqS3BnN/fAXU88DXDiF0lT8/6byIyfQG7pPES6MtDX042I5CIWVd7IyXJ2ADDi86Gx9iLO7H0F411VKCsvgyuzmGwoi1CHxCFr3gYkpWff1FPDJKoun6rDqXdfQ+T4KcxdUMBxyqgoGUN3Vxxyl65G0cKbp/3potbd2YbT+99AZ9V+FGSnIKOwkiqRcAx4hpFcvAJZxQtvCohuavCnaAXlrXcxSnV296uoOsL6W5QIq3ZPGItWh/sfoSwOGEpAYAkkTTB2wnUmGUl7BeyGCTaGh1k4cpyzIyfj8PBQREdFkJCI4u8sgqlZlAlTgRQS6o8vTZnE7KRmJy0zroDCLJOsTo8dgYUgKQ/ysHNjT68XnT0D6HIPkFgdQnxsDEoKs5GRykKoc9T1g6RTAETYCd9O6PZkc2+UL8eyU0k+j5PTvM/DYxbBQhWVscNOrDx4e/x+221aHbd2Jl0/wNF4AguzLRpSx6A1fKPj6Pf6aDtl5T0eqp1GkJIYR5DP3H7W0hBZJp8bUGC2s6NKFh6VkI6YpFSM+waY3ThCYoHnyRhMewUiZCfPjT1XAgYCaDoG+9o5hzezV3s0buDY3BS+sTnwMWLsC0mA291LUiIey+/bgrmLliM6VikQNzh51vzgvx+xB4aoBr1w8iBOvfMb1t8L5fV+PmJSctHb3oSw9HkoXLCWirTZb448A/04zWvAlYNbUZzlMjXPVG+su6cP+fc8guSbKKY+4sMJDhf0QNADd9AD/b092LfjHbzxwjmExm7CmtVMrY65gIo1q6meL7upqrWzvQXv7PoNrkTsRfbSYhQNlyO8bgILVn4FLqqWbmWOGB2dwIX3a7Ht736J5FA3Shbfw/kuAgNjabj/TzbzenZrdWJEGJ2i2v7Qc/8vipPiedPLAFPIBBLK16N4/qpbskWnotfdhfdfex4DW/8FS9MLMGflcnTFzUHepq8gJe3mGPYOns6PddcqyN3TUof6k3tNwxqjEDK4RY1qpBayRa4tISL84VfkBIKBwihWfa6i2vls+FK68gHWdao2tSuFU7kC//eXTjAYhrhOz3wY/CVgwtdS6lmcY/GP2e4GWMxxjMU37HQXRtX5nGgMDvkwNOxjWmkYcZjif07Knd924SoeIxGiUZ3nL1mPCirQR4Y9JHLem15UfJpdOn7ZSNTltz+Axxzb/d+bdWT7DeCUwcIq0xDCrs5zwg1ZJsKMN6gc3o97dS6IgTVUJAOE2RVLUbGBdR+ZmdB68X00XzxsMLL85tg2+dp+dp2tgXXld/lax8OHllnsFfEl1ZWUTkUrqHxk2qCPHajDeI+h7ti3ck2wOwj++1F5wEdytLnxNNXyW6l2qmOqXQmDlQW8r16KjLzlwXPyUTn6IxrnriaedNHo6WrHqf1vofnsTuSnkSgqrkRUYhb62GFiPDIFuQvvR2LK9A4HU32jyfry2aM4v/9VxIy2o6i0HAlZJawLNAQvu9Slla9lul7F1E1mfO3pG8LpvWdx8cBrSHXVoai8GK4sFr3tH2GhcCCNqToVq8vMDf+MA/g/VM54c30NTuzZhuGWMyQWcpBaMI/qzQj0dHfBlbOIMtLVt5T+d6P9fNq+U1Smufocb1hfRN2pQxhkkUjNH1LVKAKlSSFUCiiSRiKgQsP4MERUKAknteEcxMCAFwN8HuZkrWiWttckonUjSWBFREYQJJKEioo0JJQlokROhTFixPWoiuKcNLn45y9OZ4HP7FxG4oOf+Pj76/NYokaEUw8JpwGm1mnfcTHhyElPRGYqixuS9NIxaHwz65rJ0U76AihjJH1E9AwNDfPBApIcXFLrcIKN6BjZKtIskraLNJMSjB1IjCGyjLb5gYIz6U61N2D4lBdmUz95MzQ8RjXJoCHMOrv74e71cP9jSEt2oTAnjUotTsTaB/+W5VABAtksNdQQCb7BQXY08VENJXt5jmRjtEg+PiLlbyq+RP7ZYxcW4BhmrElwIdNubrP1vAiygUFL8nXR5+7+IQzzs+yCEmx87PNYumYTYl0JwYlqyvn+JF/28Ubx2J430HDiLRSmMRWzeB5VaUUknuoxHJ6K8pWU11O1NNvSQ1L/IK8B/TUHUZidjIzSpQyiRqGztQkpczchp2TBDRVTs40b/DzogaAHfv880MG/+32v/wtCui8gj8ryFD4GupsQmbEYxSQGnALQMx2Z5sOm+mq8t/WfkBrRg9yKSpZByGeQqwkZix9FVkEp54mpE/5Mo4ApIKM4tvMUTr35UyxfEYHM0uXsuBmG6vMhWP3Vp5CSzmYcdnqaeQD/p+6eLhx+9yV0ntuOBRWlSC25h+lhXRgKz8CC9U/e8pzV1lyP917+Z0T3VaO8pAKx+XOJs1uRWLoReWUsgvVpXHiufQx6NFWdxLk9r8LT3WbwokovKFip0yPcIexi1EImAGjJG6sgEl60OE/rKk1fpQ+y2OVufMRLIqvBP47wi8UwDikibBQgmoTF9OBnDh6z6GYSQ157eiZ/OsSVHJvQCgM+oLtvmF2++k3gNCeTdYmIo8b8KiKRZ8ZuJ6BHBCWMnMJas6X3PmzU/o0nd7HOExX/OvaAXf7jDNjo2Cq7/djMfGcxn+OT2UgcHYu1X8gulMFAKeZHSZgNGX/FEQ/Sgaa4u+MjjSlMnsCmNAWsx5rGv8OWi0ds92b51m8bX1hfm/e0e5p9frsDx6GMB257rXOveS9bdR8Rx32nV6xBbOZcdLW1cj9UVxcUs+Zw9i3/HV4zdPDth/CASmRUM9Wy6dIrKMgdQhrvzft62bE+ooBNjNgNmfdvweXu8cBdTTxJPqdJ8gQnAnfNYRTlJCOdNZ1iknM5MbRgaDwcGZUbkZ5XOqtHB/rcOH14J65QMZUeM4q8olISRuWmAF1fXx8SC1cwXW85L3KzR514LUNPZz+ObT+EupNvIj+nG7mFJJ5y5sLnYQ2qy/2Iy13BgoJLWcxs9nFkpKnvdOEUFVjbEOapR1FhAVJIPIUwQtHDXOrI5FKSaRtvK2d/1oP/NH3BkzTElqy1p6WW2IqWK+dNS1mdO03cgRmFIELn2pJPIqPClNrNiW6Ebdd9RvE0ysnYrM9JSSSKJjxne0NEUUEUxokvnOonESMiSJQSJyJKxIklS0hGidwS8WUIIw5B+fAod+blvtx9lqzp6ulHb5/XkEbaj5Q+0axnk+qKQiLJp3Duy9hqCCMqrQyBRiKNSiGRaqqj1E/ip59peWobrVQjs/DANUlKxh9GYiyCF15jX6QIKL22dqp+lIidMK6ndQ0ANj6zw+jAnbcWfs3BCJmtAS/JG9otsqnL3W9S63xUi4kgSoqNRGZyHBVbUYaUM2oz+YLkmc6Hl2ST7B2g3SLLFFk0USLZTAMc34roiwqQfSKhJomocJFnslkG60C1+A11LDYf83udviGSfJYg81CR1W9IPu8gwQ1t0jVh4+NfxMqNDyEhOSUIHKw378i/nW1N2PP6v2Kw6SQKM+KRxtRRV2Yp+ttq0T88h+kln4UrOdP89q81UIC0ubEGe3hTFeGpRX52GtJLlhoVoBSRkZmLUbR4HQnk2RVT144ZfB/0QNADv58e0PWg4cpF7HrhH5EZ1YeC4lIk5i9EX2cTfBHpqFz9OOfG2ZsNKEh4+dxxHNj2Y5SkhpG0no9YKoTUPTcybxVKRFzdADc6Xutq9WD3i++hu+ZZLF2SwnIKy0lyhOLySTdKN30BpYtu3jBBY7U21WPXtp8jaqCadU5FPC1nJ7BWuL1zsPCBr3N+nF3579gin9QTG+16/gfIiR1CfkklEnIq0NvWgIkkdWfe4qz6qXsWYeFuu4qTO17AhX1vMjA4zCLYUVSx8EHcpK7HjnpcfjTEhiFuLIkh/CHlvBTsqk07wkrZE1TwhBO3RLDcQHR0tF8xLyxE/GJwoX8cjqf9mzH5HCCeHGwzw9mwX5mwHjHUBBtojJpAZme3B21d/awP6kVyYrwpZp+YEGPU8k6RdKMgN/sRWrJYUeBPXdsSMpjNkZaJgY564isFb4n8qLjXMTukTsBWkTuOvf5nA/Jor8adbZlqu3zmY4mJfu+oKTHR0ztgcHN2egISiCWlcjIZCto/H45L1IQnjjUgk7IK2HW6DRPsXm4wrNmv/OrYK9JJPnXe67Ulosw6/FzWmsUZ/BrDA/ZytTGSzXOi2PQkJttgSR+7Bi5csRZL1268pbIt1wwdfPshPaDzKmXr2cPv4OqpHeQJUpkuWgrfOInWMBfTMTey/nLyh9xLcPOP0gN3NfGkC39d1Vmc2vMyxjovoSgvnS3P5/JiU8B2p61GHZJStg7ZjGqbG9drPKMb+a6OFhzf8xpazr2HvNRoZOcXIz57Ljt9DaO3sxUxWQvYVWs9FRaz34yMUSrdXM9o0xs70FX7DkqLx5GVR+Ipu4IEFgs1VrUhJH4ByjesYfQq+horpr/1khw5f3wvLh56HS642XkpH8l588zNUW9bHSai0pC1YDOS03Ombxh8d1MPaHLpZxvciwe2M2r1GrpaGqge4mR+3aJJyf8hJ1vz2+HzBCcUzoGmswaH4rYCEWOMIKm9q4pJkojiQ6DA2Z6bme0FJKTYiZCkmaTOVMIkOlppf5GG/OhWOh3JGkfdNMJxNfnZcQhOCFCSYyOQyEe4kSVdb6tDmilaO0pDhwg4pBqSnWPGcB4D7bZScTvhymARRypkqu3DSQQpbdASZ5Y0s8SZQBKPQyourmNIMxqnYR3yRql0nSJvqG4aJNkl32iRDxJIlqXFs+B+BOXeBCumWDoJMsdmScJElg1S7eTj347sHZPT+VA0TjabyJSxl4Ny3yLvLBllCTTZ7BB9lkyz6Y9GGcVjs9cCS5B5qG4yPjcpjCTISJYNU3ounyuamZmbj/WPPIU1Wx5DKjtkBguKm1N5R/7R9fpq7SXseulniBxsQkFWEq/3FVSolhsQ3N3Tw3SXJ5DBuhmq33btIrBffeEkO4/+HCnhfcjLzkBq8VK2Qk5ET9NljBEolq18lB1qbl7T79qxg++DHgh64PfLA8KPF04ewsFXfoqSdCqIqYxILl7Ca8lV9A/NYZrOV3gtiPfPF9cfm9czgJMH38HZnf+Ginyqj4tI0jCSrmuJLyYP89c+adQP1285+YlgxtXqTrzx85cQF74LFWUZSKPiCXMiUXviKiJyH8aqR1mLxJAQk9td+0rzYs2lM9j5/D8gL96H/AJ2dC5dxWYq7ejs6EDx+q8jjWqLmy0KTFWdOYL9L/0QZZnEw6zrk5i/gHWIauFFArszP23m6puN84f6vdLh2uurcOTlX6H21AGTQqVzqCCfAmgiKqWeCCN2CiPW0OfCVMJvSsfzeIeNcl5NYWxQbdwQJQpwKZAmNbdU6DExfGb9S6d0g1GhcxyH5LH4Unu2lIdD4jgEiPwv2OQb4T5NmYZBtHexrmdXrwlEEkQh0RXNm/B0UyM0hIE6bWvGEdGitDU+66F5V92TFTgcotpfY4awVIVsi2HwMIqEmfCWUcuzc7ex0Vim7YWFLSbWWMJV5tkaKjOnLY79OrJRP1nWyyBsB/FZe6ds9yKG+yrOz0QWiSeNJ/Bpx7bKMBF7UvgP87h9UsszRS+C20THRBv/KrAq21WyQeSe9ukQZ8ZWM57s9tsqC2ewN2CrMYGBbfqln+VQOt3Ev24vz7UPLpaIWEf8uP4RBsQSg02h5MpPetG10dRx3vsaeq4coIqzAMk5pRhhoH94JAQZFVTFUckXXO4eD9zVxNMgJ/4LJw7g7P5XmCbXSaVRGkmaCsSls0ZTTwtzODvgKliB/AWU0jEace1iO+JdxrHdL7Gw+AkUZRE8kDAS8SSpqfK5QxMKkLvofiod0q7dPPDeR+ln9Wl2WnrrdYz2HUBZMYs484fsymFtJl79W6uvYnC0AIWr7kP+3JTAdte+0MWzj/n1J/a9RdDxDjLixpGTk4PEvPmIiElAX1sNhkbDWOx4MzJZ9ym43L4HTJG55jqc2f0KC9K/w4hgl51sZ5pZAsNrGrSLSAtLRLFNK7cRbOA8ZVQ+JpLFtCwRPCKMRjjpadLmDOZsHng2ES2BDU5+JlWOkbN+qoTcfQOU2Q/b7Tiz2WlR8t0wJCQlITsjFVGjAxgf6jdjXT+yPuan+kIzo6IvQj18UC+leZWAhCQOf5cjspUX5VFOmLo4m7a6zqRrNjcGmMlZxJCUUZF+MsoQOwRGUXyoVtYAa5x1drP+FGvl9LJwuMgb/Z7NrmmIwEgclVpprkjERVGNpS8Ci99evefnxscEbPKtaZ3Lr0VACYgIAE3a7Ejb5WN7uOaZQ1siS+QZa0QRdBgyioBDYC6SEcqRiRA/4cT0P6YwSt1kCDLuS/vX9ikZmVj9wKPY8JnPIoMElIqNB5c75wEfCwFf4k3Rwdd/iaQwD/IzU1jAs8IoSwd7mtHd2oD4kg0onH8vgeb1BL9uFE8d3sW//eeQHc/0yawMpBQtZU3AFPRcvQjvWCRKVn0OrpSZFVN37siDew56IOiBj9oDqg96bO+buLjvBZTnuFjro5jE0zJ4u5rh7nGjcPWXTX3P2dLlVOZh31vPoePCbszNT2VKD4knXo/cVy9hYCQC8zZ9nTe77JI5ba6bfhRSolSdasAbP/lnFOZdRDFrNsqGcNZirD9xGf0TK7H5m+s59944ZW+INUlPHdmNI6//DBU5ccjOpVKejWiGBrrQQZVn2uInUTh38Q1tkWUKfJ7Yvx1ndv4G8wuovmKdq8TCJegj8eRmftbcTd+Aix1mP7ULMY0ULA3njuLgS79AGwMhwlMW4umZZAWd45RwEGYQPlIQS9ilt3/Q1OdUcM3gI4NxVB/KIU8sjhFeMniLZJSCZ8JZelY90UgWYzLlGxT8k6pb5JaBU8JLwkokQRi0MyQIMVkbCZtuqs6HWGdI+1SgLi46HOnEYgl81vayz9opW0XIkDTj2ArWSikvTDfAxyAV6PpMGEnYVtuaACVLNYg0i1HpBr+tJjjpJ3eEd3lIZrvpvx15S4u+FIdk1U0qd6CAYHsnybLuPqajeo3tsdFhyEyKQzofIpCMWp5YTcekY1e9KjWu6Zetfkwn1+i47XGyLAbVaSovEUO1lPCg7I2kL+VTU/OUhlqCT1tOX3R27afW11L3i9hzs9lPOwPGDjmmg8nIzsW6h55giYYv8DoS7Jw23ZOf3LsRBhgarlygQGUbxrouoaykmLixnGcyhOIUL5KK70VOKa+NweWu8cBdSzzpQiKS5tTBHbh85C2kRY8gOzMViUxvi88sYYvSNnS31CMyvRL5i7cw9/76yVKFaqvPHcPJ917CRG8dCtm5Q8xnPAkjXcXczdUYDU9E9sIH+HnxrCfF0z/M+k7ncZJkRmz4eRSxe11KJuWouUyRY0vdjpoaKqsSkbN0M2uQFMyKQ3Tz397cgKO7tqHt0gHWrGINk+wcgpkFiIxLZjpJtUk/Sq24Dzk36dY3q7HBL6hCY72ny1TKsdZLPQHEMPN/NYnqNzW5XD/pTH43ZT1OwIYoEamjyZgsuiZ+Hyekfka3lOY2SpChdZxlykt+zgmZ6owRTlSqaaT6Tfb7qevPMaTTsnWbULlgETqqT6KBdcmGvJZ8MjO2M/iMz469flu1Az7GuW8etrFXpJkhohTZor0ijkREaZm0xA6uza3KiEQUI3MTjH71DQyZSJ6jbpp6DCq0HkvyJyUuHC6STk49JjvaTP869spMa7Ps1UShaV9mGZJvis3ynaK1Ood23+ZP2NpOe0V0iUwSARVB9aKXZJvbn8LobMM9GWMEUBJTUrCChcQ3Pv4l5DIFYyYFzUyWBz/7+Dww0McbxX1v48KBbciIJSmfkYzE3LlMBamEr68TXbzhC0mbz2vsI4iKub6DqLurAwd2vIims7uQl0zgnU6FLImnqIQ03ixeJLj2IOeeJ5HBmn6qZxFcgh4IeuAP1wNdHa3Y88a/obf6IEpyEpCSTZVQ8XJix3b0MKUqfdHj7HrJ+pozpMtpzmi9Wot3t/4UIe4rKMkVCU51ENXp7ubLLNDdh8K1zyCV3bWmzv3XenOQHWqP7zmLfb/7MSorepCXQ+KJKXJRsQks3nwWLZ3F2PBHT8GVwDby107EUwbrc3fj0M5tqD70MirziWOzcpHK+qRjDFB11J9DRN5qpsk9eENbNJxq4O1981l0nN+FyiIS81QGJBUuRX9nPbrbW5G76mkWXS+ZsudP30ude29fDy7x3uMo0777u9qMumhGT3BdQ1aYAKDUT8RcPJHjbE4j0sJRyaumpTCNAmwTfFZBcd2D8P8AhrGqeWEYG0CTMso2tiEZZcitMOJO1m4SCRJQN3lNQE3YRr9DESrRDMalxUew5AF/UzTaoK0pdgr/iNCRcksqfxUg9zAYKvWQVfRbm0w9KIObNYiOUjhLQb8pZJTIMir6nRqiCgTamqeW2JI93IkpMaF6oH1UgtlUwD6q/vuJQy1ZJpuiqZJPpVpein8hQRkvf1pyTwRamFH2DxB3S+Evf5pIK20TsSeMb0lC55xYtbxqnRqf0tZAfVbarILrluDzE3Gy1Zw7dZeWrcMsI+ExZJPKM4igk8LL1MJKz8SqTQ/j/qe+TDFDIT0TXO6UB4YGPVRxHsW5fS8jbqwDBYWFxIxSkYait7sTsblLkD9/rbk/uFM2Bvc73QN3LfFk5HMtjTj23qtoOrcXuSkRyEhLQUJ2OeIpdx7u7zTEEWKzkb34QQKA/OlHxneKeJ1hh6NzLAgeP9GLXBbYS84q4I/Sgo3elssY9E2wMPhmpust5g/1+qiTJobeLg+ObD/M9LhX2GGsheMkkOHOg4tKJUlvO+suo6UOSGbx2vn3LeTF7fpxZJyY2brL5/H+zhfhaT6HQo6TnpWNBI4T5UpDf2s1u/V1wlW46qbpfxovuMziAZ40L9vhXjnyDmr4UEqlutX52OFQXQ6VPmdT8MyU7B+Ek84NF/+6nJgMgcEJ2zsygU5GbRQtEqDwf2MnTDMWJz6mq83hJC8QooiYRQGTO+Iczm4jYSx8WoyHv/ptVC67Fy2XT+H0u1vRXnfJ2OsolaZvfCN7J49rktixCiNyZuxAN8F6RzbKJZt4SNMAqzOyJv0QKglVfFsybEvgON/aY9DxJVGpVZiXjagJL0a8fQQv8i8fPA927enbTB791FfWZutb/kujTOojVxG+8DKdsJupfZKCO0SScTS/D4zObQSoxii9FlElO669KdC6MexYt3DlGjz0xW+gZP5iArDZ63xMtTD4+uP1gG4U977xLNqrDiInicRRSiKv1WwGkTsfo143uupOYSQ6G+VrPo+4xLRp59beKNZh57ZfYKjtIgqZ8pyUnGqJp8QM9PNa30sFQ3LlFuRVrGD0N3jOP96zGRw96IE75wFdD64Sl+14/seI8F5FcXYiEtntNaVkBetydqOzsQqxhetQuvQ+Kj+uJ6E1d9RcPIV3n/8hksMGTKMCBT2VljbAenPdbY1IXfQkCuayzMMMuNE58p52L3Zt3Yea47/CfPawycrMpOKJxJMrGS3n2a6+Lg7zHn0aRRWJ065nzvbOs4qk72TtuoH6Y5ibl4RE1rZJrVjHostDDFSdwGh8IRZufoY30tenIDtjyCctjSTTXvwJ5rgvoywvlamDVIEVLWMGQTO6mqoRV/4gLqbGtgAAQABJREFUypesczb51D5L9ePuaMap7S/g7HuvYZBKMUu9BNDGLL7x4xhDRHFdkhkKqClgKUW3T4E/kiZG1U1cZUo4CBf6iRaDD7ku27kFgmkRJGSiGQCMYCe3PiqFOrrcJo3P4qAA6jSqpqTkZGSnJyNsiEr/UWGl2cx0yBmRZSKshA+tncJbwpw+qfqnqOUtKcXtDGk2Oa7IJRv0o/rcEFF+pZGf6JkgYeQm3myTuompgKrtKVLLWC48zcONII5MZuBSxJNKTEy3mwehD8y6ltyzZTFE8AkfqlmNLYkxYso1kICi/VJXyUd2MDnC7ku2GqW8bNXDEHxWGTWHQeJ+4+M+o8bqZYaCSEMtslPbJjC97h4Gibd87hkUlM013wX/uTMe0PkdYBfzM6zjfOnga8iKG0NOHu/xqUxVDTB3eyPCU8ooTrnfqlPvjJnBvV7jgbuWeBJB0FBzgd1AXkJvw0nkZ7iQlpbMQrNlhngaGWTKT3MVRtgyNGP+FnY/WjDt0MR+K7pzbM/ruHJ8B9LZLlZdwhIIPly8kVFngj5uP9Dfz24e65DLrnQRMxRnlFS6rbEHh954l+qZN5ju50V2WiKL7+WaFLmwqFj0NFSh6XIforLWoXLjKiSnzVzkUZ3WVHNAksAQTzOPKdGk+yTmLSAQSWftgVoWeWykimseVVibb9itb9rBBt9c5wEfCZAWdjm4emK36YBoJiYqZlT3QWofRVpGSKaYid9MUjbnfXIgzjI3WUQ19Q2NoY01jwbYnS5AtAg3cFtFUiVxFvnhTNrOkFIFRZB1imLufQwjL7nFZXjgmT9HOVske7pbcem9bWi68D5rKHkM6eOTzbRd9gZk2walOCPeyF5NunYxaQW0R6RZO+0WAaW/FU2qWgQGzDOfQgVieQxKLbREnfkq8H04jyGWMubCknIsXr4M473N6CVYs7b6fUyfWyKKCCFg741sdfbh2EyLCIrGCMa6B4ZZC8D6wxoxaa/em/RGEmUjBByW5HPGsGPK55EENWnpaVj/6BexjmqnhNSgRNp6587+q99gc0M1dm79GYY7r6AgPQZJiS4TaND1cXSIaZ41xzE0EYX8VV9AanYRz/fkDaP+LmovncbOF/8JYcOdKMnitkkMNBQtQXRiFjyM6Pexhl50/koUEoRERM1e0+/OeiK496AHgh74sB6wtYyOYteLP0JqpA9F2UmsDZqHVNZFGiN27Kw7w2La5ahc97kZcd+g12vSdg+/8QvkUz2Zx6Cli0HPpIJF8HYz7bfxolUZrXpoRuLKsb+pphuv//xljA6+gfLCaKSmpFLxtALRVGF2XjmLhqohJC/4EpY9UMSb/5nnRd3oN9RcxNvP/gBRw20ozU1CvOmqtZ6Cj1F0XD4CD+JQsflbSEyavdSDrpGqgbeTZFpahJdkGsfJKCIRtgIj/R3GJ3PSl2DBhs/NGIR1junT8mzqPTH4d+SVX6H+zGFTXkGElAiNSSwjb8x83qyfLAYJBACJZRwiSgFADwNp7j6PwaTCYFMDZYFR+YVU82Ps+uZhepmIlKnraT/CPilU4azcuAXl5WW4tP8NpgleNNjL2qF/AyNOfhR4dY2dJM4IvIhpQ0wdUanlpZQ3ZSZI8iiQq5pWGtLBjgF4xzGNekulG2JiGAgMo3Koz9QDFd1lfOHgTGEyrpdElVNyTAiDsEbrdBNbZbSCmiKSaAB9KlwrPK7mPdZWfzkMh+ibQh5p66m26u/OdFRmjSip+3t4PtTh2kk5dHwtgs7FzJpFK9fhgc8/g7IFS+z+zYDBf+6EB8ZZq6yjrdkIVK6e3omijDhk5VAUklvJoHkkOx3WYk5MBnIWsXFQSvqdMDG4zxk8cNcST8ODXnYUeR/HWZ9pzF2HfBaaS05OZJodFU8EAGPDvGluYt0OdiJLqdjElomrebGb7CinjiQtDTU4SuKq+dIhU1g8i4RRPMGHiKcwttjua71sSInYnHuQs3AT0/WuLw7nozy09nwT6468xgKMu1ngPIQt7hPYTlPEE1tzM+Wjj5GitiuU40YvQckapsmVXp/2J2a2v7fb5NdfPPwm4kMHkZvuQmJqpiGwohIyCGiuorelBhOxmSSetiA9t3SGUxb86FY84GOaWuv5w2g6tRsDXa2GFNJ2Ro5L8CBiQuBU5JOeVazQvObvxqmJJMCn6dhO1zNP2pyP0UlCpKWLdYSYC24mRE6GmqwkyZWUV4OYyAtfKIUtgpNrNB9RYSSfOJmpSGVGUTk2Pf3nmLt8LTt0dKL20Jtov3wCI6w3YAqcM0om4kmkjpRbUiCphplIHUcRZSZ1HaRZZrbX+UoRuF7WbWqhmk9gRvYFJliuJCWTuriITJPPnIlaeCScxyDCTPbHMpc+v3weFq9ajfG+Zvq62W8TwYkhy2ir32b5WX63RNRtEn30J0VPaGNRx04qnwyxZICHPVql2onkUxHP6SSf9bkAjbGZxFMK8/FXP/ZlLH/wKcTfoLabHTn47yfhARHCl88ewx4WBg8b7kZJtguu+Dje7Cm9ZT7GmD7bXXucf2M+pC18DDllS6Yp1UTQnn1/L+vw/QvieG0tocIhzpWEJBJPMck5GO5pNnWekFSGkpVPICb+xgqDT+KYg/sIeiDogY/HA56BfhzfvwPHd/zGqCfVqCA2JY91kVZi3Md0n9qTGA5NRPn6p9nx6Pqucm6maOyn2qXm6BtUpsebYKOU9kkFi+Eb6EDHlZMYd5Vg/qavshbN9fXmdFRSjqg26Mv/yJp1ScdRnpvAYsTJRnUVnZSJXqYON51vwajrEWx8ZiXn3JmV8ro2XmTAcucLP2Jn5nEU5yQiltunV6znXqi6vvI+u8z6kLf2a2yeUzarQ3WNPHHgXRwhmSZFaG4Gybh0ph+SCBuhorS9+ihGo3NRufmbiKUq+NO+CBMNe/pQd/w9nH7rX5lqNRkE1P2FwTHERlyNiyVuHLQ4u+/sesJaIktGicO6+n0MAvYZ3MmPufgRpx/C6b4mlFhMainVFhXh4ixaXwG1aKbnzV2wGI9/698hu6DINNg5uf05eJgyOEaQqhv02yPMtAfZarGsUfVxZyKipICXgknd5xSQlA3WbmuVtU9kGbsYMzg0pLQ4Ej8OvrRraRvazbpR2dlZyE2NwzDLp4zKVmJag72tY/2rTx6zs/30Z8evIqFkEIkoPpMjQx9T87qZMid8b74KDDXpSQWJpXYa5vEoKG3OzzV+jmSdq7L5S/DIV76FRavWG3X9dBuC7z5pD1iBykUc27UV/Y0nWceZne9ZvsbFrCaJQnpbqilOiaE45QHW+AveT3/S52e2/d21xJNHaXJHd+PMvlcRM+amWikeCQkJhnhyUfI8zhsRd/NFdjHrRHzRauSTOIqJm6z74RsaMlLp93e9iP7mC8hja+4Mpm7EpeZa4okttQdYzLu3rR5hySVkRLewblP+dX7ysuDi2YOXcGwHO+v5jqMwh4XFU1yI5c2MiKdw5uoPtNcyGl+PgeEi5C1/ACX3KO9/+lC68Le3XDX1nepOv4cMF9vzpvHmKjnDptoxKj/U20oV1iUMj1PFReIpu3RJMPI03Y23/G5kkEUXLx5F44ld6O9oChBPzgDOJChwoQlZIEIRQUNCkdgRaSLCZOQaIsrZ3j7bkzzIVrDNPV60so2tokKar1S80XQC4eSrJZQ/CBFOMSzGGC3CiQSItjYqKa6bVVyB+5/5DsrvWeMnnt4g8XQcoyy4LEJJg1pbVTdABcNHzb6MzZxQLRkle21nOEsW2clY+zdG2ReBf2k22nuH0MIClUMcQ4tsEsiIIIlj6uDQP5aUohxaCi0VS6f9Ug7xf3Pzn1O+AItWr8VYTyM87Bik9TWQ9i7fyhZFxwzRR7utj0X0+f3rJ6NUqP9GAE7f9g+Po6lzAD0s4mmOkfuRJwXO1EnQ7Ff75/9G4USfi+TTI0w+53cuqpxWP/EVRpmfQtwNIsTcXXD5hDzgGegzHaRO7HweMSFDhjiKjY2xxBPTW8aZNuCuP2WAdAxTZIqXbEIkUw+cpZdNBA7tfBmXj76JpKgJk8YscskonpJzebPIGlE1J+ELS0bhvZ/ntT6P19bJQIUzTvA56IGgB37/PSC1+543n4Oi4HmqpZmWYIknKp6UgtRVewIDQ+PIW/Ul1jQqM3Pe1KNubarHjhd+ypIIZw3xlJbkMkr7JBbiHvH0GJXRcGgSyjZ+0yjTHTwxdYxhjn9y/wXs+PUPmf7RjLKcZMSycLeInujkbHiIG6+euYi+0TW471ufQWzcpIJz6jiqfXeE6V4n3v0t8lNjWKs0AVFMHxbxJPLC3XAafd3tSJz/OEoXr5266bTXasaz983f4cr7b9CWJJaNII5NK6QKbCVGBlkr6vJhDIOd0NZ/E2mZudO2/XS+oXqGgb/WC0dRtfM5UztUdYWEDYd4f6GHcJewmAJhDrnj1G+a9JlQ1SwLceEwsypaukmGkhwRpiGPFFiUAqcOeiJGhPUMqOK3ur9wVPPCNnFUnpctvAcP//H/hCwGMTvqzuMMybKuphobAKTNIlRssFJElAizqXhLu5yy44AFU1/4g5P8zQ1SMd8qxTzLTPjhXmBF2Sa7Q6keUp1R+Wjq4tgeSWyclpqKRctXsVRDBhrPHTbryk75WDhRuFF+la3WXmekm9uqNfX34Rufg46+IdOJ2RJlk9vKFv3tWnW/akj5SzlM8QUPxWDfRN5/qi7oZ775F0x1zXQMCT7fQQ8MUaCi+k7HSTyFMqXaZhFlm3v8iBgXy9dcseKUuRuRU36POdd30Nzgrv0euCuJJ10UTZrc3tdRdWQ7UuMmkMNJMi4+npN/ubkZUVc6kTS9zOGMzJzPznQPIjl9sp2sunecYwT8JNPa4G0j+IhHajInWiqVEkQYRcWZ9AsxohNRqchY8CA7ybH2k65E/kUX1D4SCsfePcbi4tsQE11DAisWqYnxiEnJNsRTREwSlUoNjKBdRndnMjIo6atcV0mly+Q4Gs5JHTz67otorzlBhj8WWSnxjFylm4h+dFK2qVvVe/WC6YqRUrEZOfPWMmd65rQ9x8bg88weGBliUcCqY2g89i762q9eRzxdu5Vz3nXOFW2RakYTvZRFDqljiCgpo/zkjqS4WtSZTbn39R0Ebyz8qOLjKlwYw/xxyYiltokmYRPjJ2wU1xThNOafTOcwBz67bB5T7UQ8rSbx1I06quLaLr0P35Dt9mF2NOUf2etMxvp7MaookVGcOBXZsSojq+aykbmZFUaDrFbZ1O1FC0GEctk1rggnkTjqqKIKBeF8tvZLCs3v+dMWR6T9h7JWTn7lIixZuwGjXXVMZ2own08x1byc9K8FEA7RF/AvazLp9cgIgVyAPBPlJkm1FvsvMRq6qDBr7BhgJEtKLYEcEmEslClf689XJJ9ATUyECCerKtMIIsFksystA2uf/DrueeBx1gpK1lfB5Q57QNf7fW//DvWn9yAhahxFrH8XRZm+0ltE8E+QbO1vOs8iuI0ISV2AsnufRPQU1VIH6wHufPmXbPRwAhks1JvL670K+CazuHhMap65Wey8coyAmYrVpU8gp2ShUfTd4cMO7j7ogaAHPmIP6Brfwk5v25//Jwy1V6GA6Rep7JIlxZNS7SYmxtBTfxr97h6kUD1ZOG+VUco6ZkhxUV99Dm89+33WymHaLtWTCa5Ygz2loBRJ08n0Nilws1Z8GTnFlZx3rlcr9XYNYd+rB3F6z0+RmzeI0uxkc01KKV1BFWYu6yo1khg7zhTyCiz57JepVIk385djh/PcyVSSnS//Gi0X9qKA10Vd2yIT0kk8bcAcKkr6GYBVo5zw3NWzpsnJJ20k07a/8BN4ms6wWHoSUhLoEz/xNDpMJTGVU+pqlnbPF9ghb6mz+0/xM1P2GfgTDru487dGdSu8oUX+FO4SjvEZ7MJAJbGhwTDCYMQw+h3pewXU9N/kYrGM815j9jGg1tjJDrwkcpxvTUCNOEZd2gR0tE+Db4h3TBCT3wnfqORBCDFb4YJleOTb/zMyC0rR03gZ1XteYFC8gZiKdtBWYcNBkmVOUFWEmbpA6ztjpxT+MiawOJYEPgi8ECpTmYmrtLmfZSZkl9Y24VS+CaNtUqBb9blwMr/hCsJqCmAasowYOSUtHRUrVqOwIIcE32GDK+VXH3HgEH+LIqEM7iY2NLiQ35n6oX4sR8f4bZrdVq3gYS3fZgaGe9hwRuciYCu/U11Q2aqRnNpT2kbEnupNmXIYPB4JHxZt2MIA8XeDSnk56I4vTFX113FW+ZqEUC9VnLxWM4tIdUHVsGug7Qrv4btYN/leilM2mIL6d9zsoAESAEy70twVLhEr39xwxaTJXb1wENkp0chOJdkTK+KpjHU/qHjiRXKAbGZfaw1CXHlUCJE4KrCF3nRIvYzuHN/3Fs4zZSk2dMgQT0mcaGMc4inahcHuJkNe+SYikDbvfmSzk9zUuiG6Ue1s6WV9p92oOvYqU/26kZceB42jiFVi3kJExCZhyM3CjHUX0dHMi1PJFlTet5xpe9OLPDqV95U6ONhRY8BDejLHSWCnPt5YRVNBNeLthbvxHDzsYBLHAuNK/3Mlzp6zf1ecrLvUiBESNiq62XhsB/N8Gw3RczumOkSJtrEAwxJR0xRRfpJH0S4pndqZBlbb3of+oVFGoNhVhAUh49jlTSonKYSUvW4UQPx9inRyiBDl70s1tOVr30XZ0lUkIHtQd/RttF0guGVdsJv+iXIWNRO+sXUSEIlIEuGpKI4lz6YQUQJEskGgh6RZXbslzTT5ijCLIfEkdZMhnNjqWSon/s9tLIFj7Ocb1UUrWLAU96zfBF87FYQttVzHEnLy3WyLQIiFKo5/pTijKipA9I2Y1EK9n0pECWioNkIzfd1A8mmQoC+coEC1pqJIPMlm+TuGNsvnIs7kZ5GBIvt0zAnpWdjwuW9g6ebHEDtDeu1sNgc//3g8oHPSerWGHaR+zu5z51lgNNzU9FMKS7w/1U4/PA9BRA+7003E56Fo9ReZppxtIqsCzaoHqKK5Q131bEQRg8yUWNaXEPHEVLvUfFMjqoepep4BD1xlm1C0eD1/u8E6Tx/PGQ2OGvTAnfOA8GP1+RN4h7WMIkZ7bdpuXKwlnphqp7tOkTV9DFpGUz1ZtuJh3nxO4jV1Q1bQcs+2n8AVMYayXKa2kQRX0FPXk1GfFz1UTHl50xNX/hDK7mGB8hnUk631brzxqzfQ0/oiOzKHoJhKpQjiTkM8EYcqtajl3CF0dWUga+VXsHBtLm/OzcQYcJ6ujc31l/Em6zv5umttQ5okXttYmiGdxcVDqCqRckqpg+xuwxqjX6dyalL57wyka2Rd1RnWifoHhI10GsWTKy7GTzyx7hWLlPdSOTVA5VRUCbvrrnrkOlucsT5Nz6NMc+xgyYML7/wbFMzU+Zi6TD1f+s6QJgbDEL84xAl/jyY1j/jGEjwWh0yOo06+vNdgdkVta69JJ9e4qpPkBNSEe1SmQUFMi28s4SRSS9sKQxYtWo7H/uzfIz2vCG6W/7iyZyvr4NaYGk0z4S2LD0mW0T5D8DhYa2rgzxyvc8yTv029ouiJSiIfg4C9ppmLbNbnUp9HUKWl5wmqlcyxyHYTwLTBQEOWkdiR+rxy5Xp2IstG8+l9U1xi9yV/6iEiT1hQ+FvEmVVvWaWZfKp17Lm53lYNqoCl2zsSCFhqdPMQEcagpTCk2Z7rBZRkxJDCkTY7gcHMOBcWrn8QDxCnxwXvyybP1R16pXPezcZRx/a8RoHKW8jiPXcOS/LEKYuIneKjXCkmG8nd2kBxygLkL3lwxnI6d8j8T/Vu70riaZgTf83Fk6b7m5t1nHKY/5tNdVBkTFyAeKLIhGk99QQQVRgLZ+FxFhjPLltmb0R4kWprridxtQ21jKCnUMKcy1Q9F8GHJZ7mIzw6galtbazPdIEXTR9Lf9yH7PnrqTCazNcfVQpVbTsOvPY66i++zY4koySMmB7HCTs6KYsdThYaVnWov51pIBfQ2TSI8NT1rPO0jiTY9Ml/gLnWpw69y9TB1xDq6+ExUYFFAKE/DhFPioCNsICu7PF0tSA8vRJZCx9AalbBp/oH+kEPfpQS6c4rp1F/dDtrc9VdBxhud9ypAMOZDG2622SUS5Gfxg527qB6SFGSRLWZJVsTwg4lBiAYYGIJEEs8icghaGC0Jb9iIR78+vcolbfEU/37O1ij6hCGWGPATqi3Z7Fjr7aVvSJ1rlNwCWhoIuezFE+1bf1MuRtDQlwUSbMIxDIiFc2J1xBOHMPWe9IkPkniRPDvpXjhciy/735Gl6sJeK5wf+rScnvLtcBINhtgRPsEOAx5Jvm1SX0codqJIK2tj3Jvry1OGUeSIiocsQHCiYQWCbBpRB9BhfyRSOJp4xe/haUbP4MYpj4ElzvrAYHyGhYG372VxBFJ/BySRtm85ovUdIgn0bZeFgjvqjuJ0YhE5Cz/HDLyKxhZDWdkdJBNGw5i/2v/DA5g1FKpCdGQ1Fo3irEinpiarRsrT08bwrPuQfm9j3M+mX6NvrNeCO496IGgBz4KD3g9AyZt99CbvyZxNE7iKIlq9UgST/lIJfGktCVPO0nsxguYkzYfFeu/hCiTtmtvdvsY+Dv07ss4wxv3FFc4SZpEU8fJZYinpSRphtHXeJbEVQNCs5dj/oYvUOE+vUsmpxnUXmjGth/9hqTWPuLPaAYtXcSd8SbVLpYqzOGBLnRcPIyulgiO8yTWf1GlFawNjh80Z1+5cBzbqb6KGO1DCVPkEuKjoJqgSrUL5X5VG7Sj6hBGI9NRwDpPmbmFzuaBZ6WknD76Hva89E9IIsSVT2JZXyc2vciowMbHR6govYiepiqEZi5l7apnzA15YIBP6YuxERJPxJEXSTz5iMWEgW60TMUxWlXqHEOWCMMY9Q4VPHxtVPMBIsrWiRqmMukq1ed1xJAqkC0FdzyDl1EkRaRwimV3OxEh/F9AhthmEouJeCpZvBKPf+cvkZadb2rFXtn7MgPZlwzxdK3N5ldmjTWYyMGIRg2lYKU/3U2/Pz2UoqZ1LBZ1fDCHCuJxY3MzO9apc7PIMRXqVvBSP2Wnpqm1nSQP96kxRJbxx04slokFazZR8ZTNshi7dWA6tOsWB8/qC8dW+dGqt6wySj61tloiSthP49llDnxkn1Raop7+VcBSdUHDSY5Fs3aT1P1OOYwo+jmWoFeBSxkjvCuNVHR8Ahbf94jJTAgGLP1uvYNPVqBSbQQqTRcO8N48zhBPMVSDqvuoOsWrqUwP70lCEvKQvfhhpAXvp+/gGZvc9V1JPCkqffLwQRwhcRQ22EB5cSwyqA5SepyLiidXdgXBwxwMccLtrL+EHk80UirvR8Wy5ZSlhvHCPoya2nM4sOsFdFadQB4VSjmUJ8eya4FDPEXEJFJZ0sUb5fPoHuxCTPFKlFQ8gMT41IB3RngTXnehAfteeRmt9btRkEcCS8orjhMgnuJTTBpHT8N5tLGDiS9sGUqp/ihZPFlBXxfKrvYWHNqxFVXvv8MODiEEIfFIdMUgitsn5M8n8ZTHguletv2usgXGo1lgfMnDJNMWB+wJvrh1D6gYcVftWdSRCe9h1MdOmLe+/Y3XtLJhu45auk5GZXpZ+LqtvZtFKQc5kQkcaJJ1SBsRNgQL/MeQOGaSneDNcwQK5i3Bg9/4HkpI4vgG3Gg8vhPN5/ZjkFHVj8J2Z+LWWMYmAiKHOJMqqo/2Nrb1GimywE08/45EOGniNvY6NjvPmoz5CGcBv7IlK7Fi0xa2sa8yEm/JlT/s4sdE3L0KWlr/GkUUiSgLONThbgANbW45FC6STiL7jMLJf4xTSSdz3LKZ9idlZGPTl7+NJRsfZpHphA9ranD7D+mBQY8H5w69h0Ov/5q/NrYupzIgPTGG8vdIxKuFOYuLKx11sKcJXdXv8zoZgtSFn2FdvnsRHhmN/j43ju99k91CX0L4OAuL6+YsLtKoCxziaYzS/T7W+utnK/TQ5HKUrfsSgWRyMKr/Ic9dcPOgB+42D6iW0f7tz6OK6eqJsWEoZ22liEgGJUhAp5atMsSTt6uRNd+OYSw2FyVrn0ZSWnbgWtDZehU7t/0SLVWHkeqKpFIpkdeZSKO0TypczJvwUQwQp3U3ngfYGa98wzMmku7MsfKHj6k95w5XsaPdj9hNqdoolTKTY1nwlsQTayop7U8K9+6a99HRQOVu5APY+M0HGPicnrKnguCn2Sp8H5su0BSU54lEY0DLr3gKjYimcqqdxNMB+CYikbb0syiat+K6U6IaeAeIP8/u3Yq0hCgST8nEyhEsLl5sajxJpdzfVm3q4CGxGCUbvo7kYBcojHPe6CSOvLTzWVMCwRAm13l39g8sjjFAyuAlYUUF1KRAt8odBtMCAbVRNnwZRnVLn2miEkfyJiU+GnEMAMaybICUNxwkgMemBgCl2CtlmYYnvvsf2Sk7h5kgtajZ/wq6WetplPu82WIs9IMu0SzCTmqyo3sppboZW2mzbvZF7hhMa8ioCaOYr6FiXt2dpdJSvSnZLnWWCKdYKtD5ZLCXcK8NupLKEfFELLZ4/QMm1a7h2Ds8PEvC3dTeAECcVMw7KY8OaSbCz9jqV0TpmLy8p2tgjdBGlsWgKSTIiDFobyQxr4KWCraqnASNtTiZK3EzsyhIuWTTY1Q8/TnrCQdx483O0cf9vY8Bxyt+gcpAyyUj5sji/XmUQzzxGinM2CtxShgxJQuMZ5cs+rjNCo5/Cx64K4mn3l4v3n7rOF5/YTvSwhuxeiFI1PBCFh1N4kk1nirYOjOUaXDdeP9wF87VsUDd+sV44skcxLEt5xC7lpyrO4E3Dv7GtIhdynaKZWyDGRMRZQiehLx5LAqeCM9wF2p6T6I6pIEt1pdjVfoTyHRNFlX0MYm/6lQ93vrNVrRc2YtFC6nuyBfxFIFoU+NJiqcUDPb2Mlf/IjtJtGEseiFWfWUzWfycgPslBW1uqMWO3/0Cl468g6L8ZJQVUg5I4inSUTwl5TKf3MuJ4iyaTrO2D1yY++BXUbJ8Q2Cc4Itb98AYJ8yuunPsDkepO2XHHwV5c/3eOUGZGVvf2BfD7LrV1toJd7fbAAwz0QaIJ6lw/KSTnjmjya4w1kkqWrCMiqfvonjBPYys9aLp5G40n9kHDzshapuPcpkKkDWuJnuROj1uFmSn7T5/y14RPgJaImvscUyxnSbJdhV4Ll+2Gis3P4ihlgvoarhk6gZ8lCZfb698N06liw+tbd3o7XGzYCxTB/2AaRpRRkMCPjf+ZkZCZg4e+OqfMV//QQII10fp2uBYH8ADnl43Trz+Co4/y452KaEoWcA0ZqpB9XfhdLWTSmG4oxm9B3ZjToMbsZs/i6wHPsPreBzPfzsO7f4dC4vvQCQxdilvNGOjw426QDWedMOpyLOHN1YDHecQk5WLnCVfQ2RsRuBm8wOYHdwk6IGgB+5CD5h6by/9HO2s6ZYUF2GIaNUttMSTFE/EiO4WpuIfwkhIPDKXfRF5pfONWl5zWlPdZbz93A/hZep4RnK0qaukQskq8SDiSfOhaSjDmkhjxJa5q59GNjsmTZ2n+t0+HHjzKA6/8Y9sZNDDdL8UqqeiSDzFGeIphsTTGFO33A0n0V57FX0jK7Hq6S+w42oUx5l0ai+b5xzc/iLO7ttmti/PI4mmlHJTXHwdayzGEC90k5A/ZGoNxZYyALvq4ckB/K86SKYplbmFHZ5TSeqXkpwPp9I6QDxx7vR0sVYpC4yPR6UZn+TTJ5/2ZZxq3K6Gi6ii4snrbjd46MP4xJxah+AhhhKOETliyB1i1kEST+1s9lLX2mNqNyXzXkOkDcGWJUL8WMxgmimvpXwrX7YGn/3eXyGJKiLV2qw9+Bo6q0/dEvE00zE5v2dhOdmp+xgF/QxppjRC2isSTYr5NirPr7S4WQZhnGRtDBI4/4pwYvwygB+Fdy1ZpvEs8ZTMIvb3bHwIhYU5qD38lsGiHwSrW5faP5xJWy3B5/Ort5zO1V3syCdb3R4fko26n2pIOln1sjSC2d742yrKZI8QeGxCMu65/wlseebPWastbiaXBT/7BD3gZUMapUQfYwOxUN7LS1ySxlp+UjpJ8RSdmGmzmlgLeoiBgCQWGM+fv9akgH6CZgZ3NYMH7kriqYcXsRdePocf/fQYxqkgWVnOVqF548jNHEZWQRbCE4rR1hWNi1Uh2HUsHFdHE/DtL8fjz77C6ACBhoin0w3H8NLJX6O66ziK05JRwlouKaOxSIvMQXxaMYbiQ9Ae0or6kGr0hXsxd84arIt8AlmsH+IsIp4uHKvD736wFRcO7kNFSTTKi9mVJCMcKfkZRn01OhKPrvpeVB/lhf58L1LmL8BD39mIReumE09Xa6vx6i9/hOPbt7HYZTzmFmciNT0J8WT8E3LLERYZz4m/A+2XzqLl/HmEJeVh2dPfwdy1DzjmBJ9vwwOSSHcx2lPDybebhRY/yGR2891NQYhmZXYoYXTIEk+9Rk6tCdYBCU6EapIIseRNOG+wixetwEMknorYrlWS7qZT75GA3MN6X50fOfE09bjsEfBf/u/lhNzS3I6+vn5TFNLabiM/PAwDugK2azLmIyo6jkB3PVZR8eShelA+HyNY00T9cS2Ozeow09XJDkNtnfT7MAEDQYMBDH6QptdTHuTRjM3J2Xl4kOBhEfP1o4MA4uM6Tbc8rsdN4mnrCzj+o+8jCiOYPzebKdWMKKYzWFA0l50H81mgwYPRK3UYP3QIITyPIU//EdIfewphcXFw8yby8IFfo+HiO4gdjUAR60awJyNCI5Vqx+LirKcyZw4jy95q/kZOkMwq4E3oH7MuhjrT2F/TLRsbXDHogaAH7moPXK1rxPO//AV8HWqvzdo3WS6jmIxNLTD1lUQiDfd3oPHscSof4pC+eAvWbFxqCiLr5voSa0Nue+HvEc2AYklKApvAxJlaSmp0IOJpDlW4Hqrtr9YeQKfKOFQ8hSVlG5i6M6lW6mzx4K1/3Y2LR/8ZOfnDqChIYdoUU+oiLfEkxdO46iqxmUz9iQtsSjIPq555BoUVidOIpw52Qt7+u5/h6vl9yKHySkol1aCJ4k1V2lzeREXGYnSwj8TTEZINLYgtWotFD36Nl7XJ65rm6abqi3jzp3/HOb4RGby2FrFguuqZxlPxpC57yosadLei89w+jPdNII6K0rmbHrmrz/MnYZzUbT0MplVR8TTAEhgqlv2RLeYU+dEMn3iaDOkh8qlVwcsuN2cnKZz8GCxA3Fh8M4lt2F2YxNPcFevw2b/4K9Y+TGcn56uoO/Q67yeOkXj6aNCYQ0Tp+CfJHZvuNkDFfFN7L7oYvEwg26QSEzyiabbLXtVa0u9Rr6V4Ss3Kx7L7P4MiEk81B1+nf0eNHz6sj6faqv1ZtbyIqGF42ZSmtasPLaxNFU0VWRzttbVAbaDV+JWnedK/lniKS0zF8gefxJav/jkDrsH6kB/2HH2Y7dXYyc16dMfYgEzlaxKoBs3lfXUKm0BExE8ST0pnNuVrSFIllq5D3qL7qfScLKfzYWwIbvvBPXD3Ek/bzuPv//EMqhriEBlfgnQWTCxw9SM/nXnO7FbU2RuNmo5IVLlDkZk2hr/42hxLPPkVT6frj2HrqV/h4tAx5sInIpVKpchR5h6Psc5TVBLz4YHBsAF4Q/sQOhaOeYNrsS5iBuLp/To8+9+34sibe5HK9t6ZVCglJIYhNdNlWmqO+SLZWW8QbVe7WFTax1bdJJ6+OzPx9MovfohDr/wWKWETyGfqoIqUx6VxvOwc0x1skJH/3qYmTho9SChegOVf+16QePqAv22l1nSx7lb1/lfRzYiVJp+PcvHDhWlDag/DzB03xFOPiCflmvvJD+fZP+k6JInsCmctm9Ilq/DQ175jiKdhKZ5O7cFVqp4GmDZw27Zb46bZditvPJ5hEk8dTF0i8cQ6TZO220lYxJlsMZ/zePRakZ95qzdiJYmngcYzlOqfs8TT7br7A9g8yuhaV1evn3jyTZJOjo18dsg+kU4CErI5NafAkHyL1t3PzmnByNWt/DY+znUGRDy9SOLp+3+PONbCW56SyHTkKIzHx2AOO5VGxDIlrs/DdoadmNPRhIm0VIx//dtIf/TJAPF05AhTY1reRlpcKCrzUjFnhB11fOpiWs7GDfFUT/WxA1Qzn1sRFqNU7W/x3iyLh/UBfngfpzOCYwc9EPTAh/LAhYtt+C//1zYST2dx3+IRVORFUqU+jgSmICUXL+eNeBQ6Wz3Ys6sd+y/mYv2jBfjTrxeykHOIUZ+crD2Cn7z9XxDX78GK5Ezkco6L5DZJWXPhKlhAldQougav4lTfHrSmjmNZ1GexMf9xptZLmmKX9qYBPP/Dd9iY5teYt3AMyxamweViGk88iaeS5SSOcljjiYGeC9U4/vp59I6U46m/fhrli1N4XZq8JjXX1+B3P/xbXGXa/fz5hZhblM4UZOJYKu5Ty9dQpcUad+yC23xqP5rOnEHqogew4dt/OW0MkQQNp07gtf/0v1Fl1YG8pQUoIBEGpkPFZRYbn7AtLnwtxJ67t2OirgehD38R5V/7I+dwPrXPqlfpbqzCpXefRT9rel2ftjZ5rj6sk+xIcwxJ0sF7gNamVkvcOHjGYMhJQsQou/2YRinnlSs34HN/8R/hSk5lbZtmdkZ+g7+vwzy1M5FlH85uszV/p/aZQUnuo7d3AC1N7Rjyev1YbCph5rd7Cg5WQf603AKsfPBxFOZnE6u/wmNn0JLHdP3ywe11bNWYei2/eTxetArrklzW7qxKnvYaX/O9np0H19eWruQ0rHj4s1TL/ylTd4Pkhfx5pxYFCNrbWMd5z/O4fHwH0ti0ITc1AS7ixsgEEk9q2MVO8SNeN9Wp5/i7akFy6WqkFD3KAEMQ89+p8+bs9y4mns4Z4uliHSPf0QtI6VOJxIBSfOQEimNVl24OeoaBpkGSOBkjJJ6AP/1KTCDVToonEU//P3vvGSDHdZ2Jnkk9OWMCBjmDiAQDGEAkkhKTGMUARoiUZFtahee8++y1Zf98KwfJfvbze7trBUuilUxJFG1JpCQqmQAJMAfkPDl3T+eZed93bt3q6pme0IMeBKIK6Knq6qpb596qmfP1d75z7ruRV6RxXbXUr6xEkcd8NFGIaHgpAjyFSNfDTAmjEczyUSxrohMTT0+DeHrpOUzzXQgJaVEdCtFBooxZTurqMD0u6j2x+DFTqyL4o7kYeYFTEU+gvaRZpajI2waZVdU0B7LAKkwZnkQkrV/CqF1Tjem+feLJPqbZr5V4QmHFQ7/6Hmo9veM4s0wOLfu2J/yyCkdsUu1QO6x/UAGEIW/o2BynBhOMczOOjU6WTmwVZNIfRO744ss2oD4UiKc3fikn970gQbD6mR1xut1pbtkDXNOPmuQd7BgKI9LW1g3iKQR7HeIJmGWsE6YfJpilXaVIVVu35UZVPA1iZp2uo29OAh7Sr59mMyFB+o70gzO8c4mnzh5VmtEejjejat4xtgQaP+cT0DB/idy6+5Oy4bqdKDCNPyb+cl5HIIRpzQ3x9DdSgcK+myHVb8CXK0ZER6EQyENaNFPtRlG3TYLdMtrUmIF4+jJqq/2HzJ+fJ1dvmiMB1IRKxgowTXoV0lugNChMoI0InrEYnts1cCA+8XReb7p/cX8EZmkE3nynUz77xy/I62/0y4b5VXLZvAJgxD6QLSzVsEq6eivkncMB+fe9ZdKfXya/95GIfHL3PBBP/NKfkP3H98gXX/xLSRT3y/LFDTIX6Ww1qCPaVL4EsyMtkP6iQeksbJdTgSOCZGC5Jni37Jg3nnj6+t8+L8/+81cww+awXLFqLqaOz5e6eWXSuBx/f6ROek8PyfHX2+TNl05L9fLl8pHP75KVl6cTT2eOH5Z/+fxfyru/eE5WLMIMYEuapLSKtU4XgDBaLwmkxQ92nEFq/n7pPdEmy299UG7+7J+PJ55eRemKP/w9wfSfsmJJsyxc1CBJ1EMJLFoK/LkC05P1y8jh4zK672UZQe2n6K6PyIrdT83SHbp4muWsbH2nD2lx8cH24xOQOJP1Z2pQMxauJVCwu5vEU1uHE/xzlDhjVDgWWxLXkHhaCzxD4qmyphbZEySe/gNk5K+yUjxNba23r6mjaUMoFJHW0x2YOTYE/EUMZomn8RgSh+M7XIE0Llws14LMWTC/SQ7/8t+QuhefFt61VqQssHsmWnuPHJUIS2IA6/b29KWwIoxOw40w0rxHm7hJVah5ds1t98nNuz6uNd8mupK/f/ZHgMq4jo6jsv/lb8iJg5jRDsHJ+dX1UNqVSkEJytjMWy1ltQhQjiBjJPmOFJV1S0XTdmQW3Ylb6RNPs3+HJr/CxUU84W8HJvSQZXhuwCFJL4inU+ERD/FUniKeoHj6jiqeMhBPeXg4QT+ReIor8RSQtSSekGrXXDEm1Q6KJy/xVFNUq8QTp9etq6+XUqyVeMIfsCGHeLp1QsXT38tL3/tXqc0fNsQTOhEAQ1vV3CBlNdWmDklvH4inIBRPPvE0+aM7+afMzWeK3UE4s64jb6ozM7SD9zw8UNYfkZGYMkHMHuxtw9nGR6OQ4FPx1NnRIwP9QThRkDeO82JERYkR15mliCfKdldftUXTvxZhdrsYUu1Og3g6gUL0wZ72SRwxjcYvgtsNvOeuSczkhxyHTIdQ8aTEUxDEE9ibiZyw3c/+lFVWacoaFU/9KNbayZoC0wQPtEGHnSa76Mvuwc5JF3xJQNSjB7OpdIF4YmFJUGFwNB6QQyAxZtzZ86aFS+X23Z+Sdddt9yXTk47xuflwCMTTflU8GeLpag/xJAEQTywCThIKM1VOTTyJXHNVPRQOKC7B3w0J4AV5qy4AtUjlI/HkK56cIfFX/gi8z0bAEk+/fDkhw8WYKa5kIQo0R2R5VRRTbpeiGHKptA0VyqGBPMyEFJPf3z0kn/AQT68eM8RTuKZP5l9TJxVzgBfjBVIyXIYvnOWSKMKsZHlRYMeQlEfq5NrgPbJ93ofGKZ5IPH3v//0yJjxISAuKmJdiivnq2oDMXTAXf5nKJYKp6PuQTtXR3SNN61ZmJp5QouFf/uov5Y2ffF+akBK0EHWiilAMuRLByroFqBMFXxsLBZGy1wa/myfL79glN3/6zzz+1ASJTirx9LuSd+igrEfB6pVQkyaR4j+KaeELoeKnojRvKCiYqk9iDQ0+8eT8Thji6bC8+/zXUKT46LSIp0zYavq/YnmqlO8GEdje3ukQTwbHmKCaF5eZABtxWKCkTDZsuUmJp3IUwebM2Mf2PoeZ4n6hOG7615/ZkYZ4ikorFE+cHMpiRLs2wUCHiCJMhc35mFGuGcTn9bd/WOa1NMjBn38HzzADQ9PFgDOzlWcZ4qkHv38e4gnXNUFWT+DSIaNIPNU0NMt1t98vNz30lNafnPnV/TPPdgRc4mn/1+TMmeegBK0xdeuGA8i4qEbt5HkQc2BmxaIe3KtOzP4JPJi/HV807vKJp7Md/Bycf0EST72s8fTM2/I3SLXzKp743dQST5g8QXpAPJ3OFfEUu0FT7Zor0ouLv5sj4unU0cPy/f/997IHqXa1KFKiiqdMxBP+ECrx5Cuezurx1tz804flAGa66jj0OgocmuLTJF44IyKnn2VBRiophmNRADioKdThTQAbcA7JEb7oGJXEon/Uba6NuVElnvpAPJkpcdXx4hirurGOmG2Yz/C1GKqbtZtvkA8id3zhqrUSDwdBPP1ajr38I6RdtqY5Yl5G7YDd+UX4w4p+MN95GF/KR0eSxoiJfuLLO881C1rif9ihC9Yp4gnAgW2mRdgIYK3Npj88t7yqWjbtuA2z2t0svYdels5DmO4eefRuu2zcXtJcybmcyfHPh3pQ+wGFCsnC4QT7gQtPspCEQEdU3t2PmgK9qPMUiWDGFaQLUFZuaiJQYeYBEM54k4yYu3i53PHkp2QNalMVA7D5y/kdgbGKpxkRTy9D8dRBxdNY4omkkyWe8Fz6xNP5vdn+1f0RmOURcImnvTGQKxvx678cV+TsWiJLK/EW68GEyMEB1AUB8fQHHxmS33kipXhyiafqXplH4qkJ0U74G8zNJcV55UQQMoy/I7HR4CTEU1C+/rcvyPcd4qm5BOUUoLIvhL9uamiUytoq+NNhGYDCvaOrG8TTqgmJp68p8fQDaSwpQNofjIdfK66AKnTJAqg5S+BvMWNnW7skoqMTEk8nQDw9+we/KwWHQTxVQGFdBtKJ9wGz4uWhJgoKPhlFKYin+Jw5EkUNvRVPPDXLd+rCb16JJ0zH/u5Pvg7l08EJiCcHQ2UCOjPoIpXcJJ462rsMEWJxl7s2uIY4hziLVyeG3HjDB+S+T/5XDQYO9bbLUczqeAKqeRxCoOdYAjDm4jHss7v5qYsNnUOzWNEOKp5YqiEUCqtdLlFm7ca1vBiSxNPcJSvkhjsfkJamOnnvhW/iWY7qualLe+1N7dUt2ye3P+7GmAPHvnUUT+29SvxaTM51mlresZt9I26uQdr/9Xc+KDc++KT+Ho9t1X9/7kZAiSdM/rB/39ekte1ZpCFXy8b1tZhRMYBnjFMoYpIGTCiRl4c/9MLvI2UITO+Ays4nns7dXZr4Shc28fQPIJ5OpFLt+HcRAR9ZCsXTWOLpU5pqVy7lnhpP2SmeQDyp4ml2iKfTDvHEGk8+8TTxA5mrTziL1UDbUXkPUZT2A/tBQow4ZFMJCnJidhmSTigyyhnd4qEBnUmOqY4ZFzx3lAXna/oP3tBf0+nhpX7bbmMdjSagwMGMGVA8xeNm2lkDECxYIHljzqejYzsscL3u2u0oWvhxWbBiDYinEGo6/KcWWxzsPG2uhcKlxoYAGHz2oRj9wRdq1JUgaRYP9eusiLQp00LHSUefh18c/h7pYXp9Hk07EAVCUUsCniCin3HMVkIih7n7tD9VT8Aoimg3XxVVtSgOeYdcveNm6Tm4F2P9ChSAY4gnxyBeQ0k/FDUl6VeI+1BQRAcBMI3+JTHLTyyICBSiXhMt2o9C9IMKGLQXhc0EPJxthTOscApdjnsML/aBqjNDSKEvGHieN2/pSvnQk59GTYQb/Fz9iQb6HO4P9VHx9C159e/+VlPtpkM8jaLGU0NajSebajcF8TTKwve+4ukc3l7/Uv4InNMRSBFPCEYo8bQM1y+A6gkzXmISUwa/B+KGeFpA4unJIfntxzMRT30O8QSsAKdJ4imANA24zzHE071QPN0xRvGUiXiCzh4zyTU1NklldRX80QyJJ1hQUlEuc5bOV+XFtIin/fvlByCeCo8Y4mmlQzzlIY0wD9OPExRoKrNLPD0J4unJc3rfLsSLaRFjKJ3exax23Zg4JVUvyeCsPOAWxVQIaI0g8KdBMwKsCRb9xAVgRF7O4m6IXqMbha9JPI0nbxj0Sw+o8VTW2rwcs/R++JN/DDyJiYr6OuToS/8B1dOP9Bqe5nG0eQdEqHiIz/boKEsrjODJmth2Wqqmc4OL26jBtIZ46kYBe9R4woe0UxVE2DDkjmM3sSOwWD6IgXnLVsm2u3aBjK2Wd154WhKY2Zu4zruMtQhnOx+jBxpMJRZkm8Pe0zJvO41FI6jFiswEKg6VcII9hhRLH1u1G23zPnM25Bvu3CU7H9iN1H0qqv3lfI0AiadOEE/7oHhqbQXxtMYhnjDZA//Wg4p1XnwmIrjHZXhqfOIJg3FBLD7xhFS7onhA1lDxdMEQT94aTzddEA/KxWYEFU8D7SfkIAoWdqHgtSqckAfPGW3yQHzQudHR8jgSHvFQH4gbqG3Gej10PB/etgBTw+YDNNJJZ1zQHh1iEkQHHfAQXky741SzZgpaQ4ZYEsRGfthWGeokbbh+p9z88Mdk/vLVEo8MSes7L6HY4rMyiNlJSDAVlpSCqIH9IJ3YFxI1xn4AhiRn7ALRFUahRKiGMi100AW0H2tiCwIMum/+VDeONEHaFkHNCJI5JG1I4NB27QdmeNTpaB1CijOlcKhYT2DzB+6Sq0A8dR/Yg2KWe5H2ZiJetIPHpMgmpAlAYaT9IPHH+wAL2A+SfpyJMD4EAi0SygwiYDfJN+2Hcx8SiA6SbDJEGIAOiTKQjizsTiLK2k8lGl/8vGnhMhRy/wTqam0B8QQmm8tE99V86v+cxRHwEk+VqPFE4mmOkrx4VidItUsnnlpl714STz9CrQiRzWmpdhaAsAMkRD2pdvlzsW+C3+dZ7K/ftD8C/gjM3gi8+XanfAY1nn718syIp/2aavcXEqnun5p4iiLVbvDsiadmKJ52Z6rx5KTavfkTj+IJf7MM8QTFUyAwPcXT/n1G8XTkkCqelHgiDiDxVJWBeHoExNPjT87eTbpIWlbiqe0YSJFvSDfLCAA/ECvkQ6HNQCQDZ/nAMlwYwExiRu0JMaLiFxJVVGQQPwEc8T/XxGFmpTisq3tAOtt7NOhnyKcUaaPYkUSJ0wZPK8XkS1dAeX7fJ/4IdWfLMRtyFxRPP5IjmCnOtM2juBiyhhiSdvNFexMIdiZjmMBjwgWIkap/JXocm9Gkxcu0iZi3ra1HU+1UOaRkjlGepwKXxm7aXgAbFixbLdvvfUQa51TJWz/5GmqWDbltTmQKbbBKeQYweS+SCL4mwoOG+NMTx/t1xaHoA+8fsW1vL1JUkZlA3MsAJTEjyzcYDAn1E+61SzwhYDtn7gLZevcjsvPDj2sQdyL7/P2zPwJKPKHGkxJPVDz5xNPsD3oOr3CREE/rEabilNizo3gi8bQWxNOW4rtR42meO7xxfNnOVard9BVPvUi1G/IUF/eJJ/eGTGODQIEEUgREUn/bcaTZvSahvk44Gzh7PD8uWQOig6TTKBzNyDDIIRA3iUhQ93kvQ/dFpVAhSJt8KG20Ef7kB+5i3nAfHTEdGWskkQChIyMZRSLHEDhxVUVFY6jNgOeL5EgANZ7WoTDkzQ8+JS2IANGWNkyDewKz2kUwyxeJGgUIcLBsnxL9kaSxX7fZB0iUE5hWmX2H93Ut4waBBaNLlrBRax37uVJIgmMYhaLtvAb3jaSROOiDQ0JFUZhR7YfzLimrkk3bb5XLt94oXQf2SiuUWjGCB5xPcMAZ+4pKykGcGcIpn8QfSTMWnoTdw04/GK1ixDAJ0iqBGlck02AIWkkt7Af7oNEmDjauQlm6tZn3VyN2+Ey7hx9sQu8D+hXHfSCYKKuqk5VX3SAtS9egUGstZOpVqJtRAVvLlJgEknHO11ZSBvhbszICJJ5eheJpPxRPkxJPUTzbIVNc/GyIpxHUeMrPfxIg2ieeZuWG+o36I3AeR8AQT8+DeEpMS/H0h08NyW89llI8ZUc81ct1IJ62zbt9jOIphFS758ek2k2seCLxxOLiK8YWFyfx9Pm/kDeffzaVagfvNI54am2DWgSKrglqPJ0A8fSD34fi6eh0iCfUeFLi6SPn8S5eGJcmLmEA892ffVM6D74qI8BgRq1NPGOIGwbPWGsrHuqFYrufINPCxLROWPxicKTzEfCJJW+ovidwIgnSjwmGWGA8AXykQTTgHCVE0LaSOAzWkdjRZvJQ8qBKrrrxDrn3d/4QeLJUIgM9cnTvj+XAL59REJQH/GuJMlWaI4CZh4AmbSIOjmNCG6rNR4GFMxlvMCQIH6YvGXQEU2k8DcAWbCEu7O0ZVAJK1ebWdgd3Gfs9xBNKRSxauQZEzmPSgFm+3/zRV1HfNOiOh3ZNL4ArAjNq8BjnMPiawsQFiumNWr4XJSfCGe2nyW7wFX2mip8TARGTa6BSg5QMDuO7AAPGGmhlsNUo/3mP57QslG33PCLb7n1U2zL2+T/Pxwh4azy1tf1Q1qypMql2vuLpfNyOrK95QRNPf41UuwOaajcN4ulxwax2SLUrw2JmKk0AAEAASURBVIwciDq8kUVx8XNDPB3SGk8vfZ/FxSer8UTiiYqnDc6sdj7xNNVTTZnwMOocxEDYRIIYv/5uOF5Ifgd78L4fgCwG5+IQNZawIVkDUKGEBz8DaiPxNDwmx9yABcyEiMiiqoXUGDpCr1XmDfcRRNjC3HzP8/niQudsySiCC00Hg6MjKTZ32VpZv/VWyHkXSBRpc/2tx6F2OoUIWgwkjSXMnD5oX4z9JG+oFiJ4GMZzn4hCLYQ+OogAa5BOiNaQOCNhY21xsAPN0oX7GbViRM8CIWN7qg8kcUjcuY4afSC51Lh4pbTgFew4Ln1nTAFOkjiBMpA5IJ0KUMQ0bwxpxvth7B7bD3xZQOQtGYVqCtcyC6XO7AcIQBRo1ZRBdIDAh/Ya4ok9xeL8sP3UPmh9LqcfOIDjUIIIYXEZZvUpwVTZXJdXY18NamegMCG2i8uqYX8lAA5IM9hPpRWMcOzxV7kcgWkrnvBMSKgnw6x22SmefOIpl3fPb8sfgQtrBLIinhpj8kdPhuXjj7WkZrVziotHqqeTagfiKTi7xNNXQTy9NQXxNADiKekTTzl9EEkEEX/1Q/F0DCROX+sRkDdUnRs8w+CZBs6gMrf4Kwb8qcE/D1awqIG4pQgzrJJE0ZgaPrCfkcxRDgc7iBNJfoSpPFcixAQpSYoYFb0JWKpCh4FC9Jq1NjffdKfc8zt/AKxajIBlrxxDfafDv/6BljIgHitkYA2BQCrNFcc5WJjBVy3XoGpzqp7UkrSxtBhS1VqeT4z9piMklqgkYjCVmIyTLlmbWYJCA5fsD3AjCTUqlRatWic7739c6mvK5fV//7JESX7p4BBuUd1OZVmxBgVpvxJOUEoRGbrBV+0HSi0weEzVP3D92IXYvQCBYy0yjbEm1iUGH4advAkWL/LSim/RJoUHDLDyxQBnZW2jbNx+u1x5850YY/McULXF+2lupBmNsdf23+d+BLImnkacVLsCv8ZT7u9G9i2+L4inRU0J+RSIp495iKfXj78i3+WsdrF90riuWupXVuIPD1hzAYmQNqtdGKl2xblTPF27Xm795HbZcEOqVhT/kJ1CpOn7/wvFxX/gE0/ZP6YTn0GHHwHBFOw6o3ntYTjcKCTPCRQMp5IpiTQsq6ohScPjDdnEbZIeJG3M/hEQN1TceGs90dGSdCLhYZ0TrVEXY8GFeeMYaYinlPM0xBMPVRIEG0zd07aw5nGscVReO1dqmxcr0RFnrSNKnxFFo+0uaQY708kaazsJNGwDAFHqzVoNGj1Tj4qMZxAtRYzOsb6TWml+Om+0N7SPsmKCB2M7bUz109qu+0Dk2D7Q6dL5FiEKhax9TDfJKCDSAimBxn5Giuz4ppFNuA9m/J2xJwmo9wHvgaD1PlD1pCDIjBfvAVML1BZ+ApCQJBEGUEASSseUvaGRXLDm1jjbAUIKLQnHRrAYUqsYqXflSpiRdCoqrZLyurnSsHSDrvMB2Pwl9yOgxNO3UePp76dSPIF4CoJ4am4So3i6SworKlBPLVvi6TKA3qd8xVPub6Xfoj8C530E0omny1HuYylsylzjaSGJJyiePvboWMXTXyLVbhrEU3Q6iqe4NJfMV0XURDWeJlM8ffXznwPx9MNJFU+WeFoBxdNNGWa1m1jxhGLp1SguDk+ZqvF06SqeiH2IoxIIcsSQuhWGcmiw85Sq52MoAaBpbsAuww7ZZLCNgyP1PATNoNhW8sOBIfyFIAYhdiGGcRcHn7jvneMISVSZz4gjjiG2sUFLrV8JUkoJEZA5VBmR6CGxtOb6G+WWRz+h2Gaor0vaDu6TdqQHFjIdEFiMzRH/6kvJGmwDd5k+MOCHwCXT1VT1lLKKKWrEkIVQGymm8vTLPYp2AouRoCGiUsyFNbc5pvwOFI8z2EryjKp/YDxwPvUti5EieLtUVpSoOitKxRgIKQb7AghaFiF4WcjgpdYz5biQLPL2wYy9kmeq+jfBY3NlxzrYpqQfS00Az9N8kobJhAlaOiAxDSvafrIf+kxg8EiA1TTOk8ZFK6SkslYDlSXlNVCYIUBJRT/IKK2/ykl/gDEBMBwD/FWuR8BLPLVC8bR2KsXTSCmexZ14DnziKdf3YibtvU+Ip7hDPFW4iqfsiKcSJZ5Y46nprFLtkrL42nXTIp7mlhZJmc5qVypVc+dIWXW1OoChHj/VLpsHmQCAwKADDjbY02rIGpBNSeuc0sgah+wgweESTnS8qZQ7Kp5IfJC4UbAAhx0oKVbHS2fkXfi5LrpKfUZwQmdlP+eah6bWJIC4w+wjMCitbYLaphbnQQYM25PolzpYtdPY7RIzHvt1n7cvsH0E+e6WPGOkJ1AMwAPiydpjjbbmq3HYqQCB6IS2e+zT49gH/nP7wW28wWL6la/qppKaZimAikiBE8EZ0IUCHddG7z2wRBr2OQDI7Q+VXklLoOFrg0YLIbEGAErZi+gUwA5TAi3YMfboT8cuY592h33ASyXXUDAZ++29wnHaP9NHtkdCrbplmSy77i6pbVkBp+UTTxzZXC8+8ZTrEfXb80fg0h2BjMQT1BNaXByz2nmLi1vi6eOPzpNAgHUOE5JNql2FQzxtzZBq940vPC/f+6cvS9HIuSSeHgbx9N8d32aeAfriaRNPA5jVroHE01Oo8bT70nmIgHmSUL2ztAHVQizOHUadpDCU83GQUCRntJYkSBlumyCawTYsEu9iSOCvBAgq4kjvYvCLgyPtB8QjdptrB08RzKgiCVhMdxGz8FgHe3GD58FkJXSoLhrBjIl181fIssuvB04pguIffejvBHk2pMcwCOsqhIjFeI5jt0ueIdA3HA9ruhqxoF2UtAGGJB4ioUPcxE9TttMwfELiCSUmDPbl2bTZY7sqz52z2Edcgwqmqvq5Gtwd6Dijs8pR2aSBP3yGzjhYcizZZzG7xY7ElXiRfELg1jvDs02x8wYtXeIJ2JHjqmOqG7rpvNcemD4w2KqqKSiw2A8NXhZDHV/pKOWplq/DNggpklKVdVJW06j94Ej4S25HIJ14mkaNJ594yu0NOMvWLlzi6d/elr/+x4lT7Ugo90JafDo8IouaDPH08V0VUuak2inx9IajeMJUi5Mrni4k4qnPpNotXy9XPfpJWbXFT7Wb7Bmns4tAnttx5HXpPvGeRJEjTvBoSBo6IwMKdG0dLdZpJA4dlruPDjqujouOhqRNAFMWp9LsYA0clOM+6Zm4Q000myZCYhy3s5/HY9OqhPSN+cicB1BchDpDxZVzcJ2AAgVVNnlIpzT70ad05ZMDfNgHEjG0f9iohQh4mPPvptnhunmKGhwDdGW2iTUIBpR4osH639hOAOG+zAe229oH/iDgKa6oR19AoOF4BTp2zG2kjSQR74ndb9d6n8x9UUWagiNzHwhzCBqKcR8IgryLrRvAfXpXaDO749rLTf3EtT8fkSju09vGYzMs/LwUqqfGlVfL4is/KGUgBrnoeRmO93fNfAQM8fRNKJ6+MHWNpyBqPGVQPO1BcfHOaRYXHxn1FU8zv1v+mf4IXNgjMBnxtALEE2MXdlY7Ek9//FEonh5JJ56+8OJfSLQGxcU310lFkwnaZJrVjsTT9YP3yQ3zbhtX42kq4ok+cKB3QNq7ukQVT3/1sKzYWJfmY84cOyxW8dRUUiDzyvnlf3yNp5TiaTLi6f9AjafDsqGiVFZwVju6wIBH8QSVOKJ4lyTxRNxEkqnj8GtQz5+WCHAkwKMGMKmaV1LDxTDEWw6uTMMvDvkBAos1h4zqyeAmKp2KgcNc/EDc4eAwhSCpH7pfa2Aq8WTO5z0nZCFmsThSCRBiG+DUIhSJL6lpUpW2Ks/VdqP4N7YTc8E+BmRpsxJPtNfBktoP7IftJJ9s4JIXLQRTm4aBPbaaTf2JdoE9NegKM7mLtjl2236r7SRx1G72yWyz9mdReZ0EFAObVEDanVKWeezGfoOP2Q/u53XZF7z4Hqp/Bo+VmYMdSvohxZD1Qc2g8yNTH1RnOlY7zdhiUzdoF7fVbmzQXiWeqJiC/do2bqDpB5VNJNxYgzSgRFTd/JUyb/12qUHg0l9yPwIp4ulfMKsdFE/4jr9xfa1UZKrxhAnERkat4ulO3FM4AX85ryNwARNPb4nWeDpZgykbxtd4mpJ4OvGK/Jum2u2XhrVVUxNPUcxqV3I3FE8t7g2ZtLg4CkLX1ddj6tIyzWXu7+mTIfzROyvFE5zBENoJDziz2vnEk3svJtyAA0lAItx75rC0o5D4IFLuElDL8A+TOiGH0DDEEvalAQU64xTZoWSROjESV0mQNSCeQHawPpJ1nHat9tAzOYvxV8ZZsR3yN0QJ1nkZR+YcnzrNPZsz1wXKa5GDX6FOkbZrH9gPfZFUgr1pgIfv+bn5jOCJF6Zai8QTa18xTdAlbIyRxC5mGWM/Tba2G4drHC/dqnlvgIKe7DZimuJPTbsDAAoAQLA/Ggl0+uESgW4fHNud9xZI8Di9D+iDuTcJ2DsK0IYi5Va15fSDwE0VT1Rp6fVhn9lwx507FBxgQ2dlQZ/tMeYk/TnuB8mpirpmWbL5NkxbfbkWmYwielheVSNl5QDrvox63JjNdEdOiKc9XwLx9GNZsGDqWe184mmmd8o/zx+BC38EzinxFGGNp/tk64yIpxEZ6OuX9s5pEE8v/FCUeCpziKfKcvglzGqHL7pJ1LfMKfHU6CieHtt94d/sHFlIzBSF2qnj8KvSc/IAZveF8gcpbC6hQdxFUkPximeteMyDw4jHQIIMq2I7pjiEhAVJJ+IXIhXFH47dFmd59/JzdzY1xSvEXTzRYBdLOOk5BswYwgOzEwbK6z240doFmxycqPhRCShiRu7HMbZPxF48DoFLM7kL1EAozxCA3XwZI2wHHJu0H6ZHVumvu9RcHmNsVttxmL7nPnbInEbOBgHFQlX8l1Q1Qb2FyWdULY9xdGxTu9yxdvql9rMPxLumL6ZPIApBoBEvE/Pxd4T40Rs8JsbUtEACdbXR2EOzjK3G7pS9sBH3kS/uA8q23XTXPJW4sRizCjYu3ySLN9+uJTTcA/yNnI1A1sSTKp524HsJU+184ilnN2KGDV2wxNO3/u0t+RsWF58G8bS42Um1e8ijeDqPxNMtn9whG29IzY6XqcZTxlQ7h3iK9Bvi6crHfMXTVM81HQhrOp15b7+cfGsP1E89+sdfHRtKEFqixs0LV0dGx2XIGrsG2+GCAq2PNJpEZBQxTk2zc1Q2ab7GcVQ0UL2VsZSb9GVc1Gk5az2GninjAkeL+kjJJJwdCBvNE9cZ9NAW7CUZkyKhLFBwQILTD0MYmQvTLeIkXGlYAYMWRvfY6JqAfa5JzueG9MER7B4/97xSB7stuBvaEpzu8Aj6gZf2Aw6f5B0X1ihQMAGAwL4YIsr2xbxXwoz3wRlA/HHCNopQQqJF4EACcOxiZnhhaiAWtTW1pk3slrcP3J6sH2yGiZAEK5XNS6VuxbUyOBSXrvZWmdPUIivWXyHVdfXaJo/1l7MfgbHE0+aqMqlHlFWBYqBC8iBb5/YoZ7VzFE8jT3xMGm9P1Xja4xNPZ38j/Bb8EXgfjEA2xNMiKp4+NiQffdgqnpJOqt3nJDIdxdMkxNPTSLV7ZpJUOyo1fOLpwnngODNdX9txOfXGL5Gm1oUAJlLPlIixBI2DWxwyxGJLsyaW8eAYHgMCB8AHWAKTmZSVpam1FYew6wa46CDopu4DgrM4iJiG/8bgGHOenqY/SHgUoD5lcVUDyCKo5hnwI1GmWMusU3bCNvaLRI6nLyboBxJHMSfV5sOqlC8uQ+0iygS5KHxyLE0ZrOYQtqnd5kgP7krHYGNtN4dTLYTUtYo5KNVQ6Rl3x061N2WzJZoMLjYYWe2m7W7wOKFpcVT8B1AzSq/r2E+SzK1n6oyx9o2fm8HWMdegJT/3vNRet+9OZ7HirgLUpyqva5T5G3fK/A3bMb5M4UwgAIwC6QgC+0tuRoD3vaPjqOzfP03FE4inEdkB9RuIp3yfeMrNXZh5KxcX8YTvsNUlIkvL8UuObZtqZ4inPPmYEk9FOqtddql2KC4e3ZozxdNUxFOdM6tdqsZTg6nxBEfBGk+R/iGpRqrdlb7iaeonG96OhbhPvvOKvP2LZ6X75GH9ksroEv/QM8WMs1nQeRslUIrEofOyDt76Eb5PItIVB+igJynGLCTFJSie7bRjHRENc/gltZG+yizc4CcpZ6X73c/NUfan2U2yZlQGBoZkaHAITg7SadrPl5I36APlvVjYh2GtM+CAHDpaBSnG8XHbOjvWJCgIFEgJyLNAAAUbOasHIzZoi/+0Pf2Z+mEsR1vW0fI4HmoOTx3o2dKPcXxyOE+CYURfkT7A6GAR5OXsQwAyZxZVtel+ai/sJvihlNoABket5VyKx5hZUhB9w7GB4iL0A7WqAOIKIXe2hdLZV00P1POMrcZ2Tx+cvqjJk/ZDe6IFyyPxUYmMlkkoGZBQMCTNCxfL9Td/SBavWqP98XTf3zzLEQj19cq+b31LXmOqHeprKPGE37fxxJOnuDiIp4ZMxNNCKJ6urEfKNYEySU8ATn3RSNZuQzR0BKl2BU+h/bnYN8kDwVP8xR8BfwQuqhHIinhqisl/BfH0FImnojE1nqZJPF0f/DBS7W4dl2o3IfHU0CSVNVX4O5R74mn5HQ/LzRlqPB3f94o8+wdMtTsydardJah44gPOGex6Th+WY6/9Aji8VXEU8ZZLMJHMUXLJkiHEMAbHaCDNwWLmlwVBMxwLIISgGQgVKOedypme3yWDV7jD4Efji7gN+KO4zsVhFsNM4K6IGUdR50kKQBKhxibP8+IsJZo86XWGdDL9sEFAHk/sysAlMRltLwRupFqLSh/Fhrw+N7gYo40H1W0GCo3tfDtd27Up+mqUnBgtQB0sqP45854JPHrGX/EicK9iR0+dLY67B8urbfjdoq8vKEBaKuwn9nTNxgG006rlU3aaPqnt6BXXFu/zGN3B/k+wEFOTYKqdt1ya1myT0eJq6evuQsmGMpm/dIWUVVRNcKa/O9sRmB7xRKIPz/Eo6vb6xFO2Qzyrx18ExFMtUu3WoSLkfHxRyEA8RUZEiafHxCGeAjMjnmIgnopzk2o3MfH0d5jV7psyJfGkqXYb5SoonlZipgp/mXwEGOEI9nbKe7/5sbz14g+kt+O0Or0COC+qZFgfyJJQrBGk5AvdkHoipnRxhoukTlXL2TY4jS1n3qBjIllTXAznCwKlBOQHiSiui5TIASEEKTKlz/BKaUaqo+Ke9N3uMbobzgwqYYlEk9I3iHTBvkEZjgxJEVQ+2i7sp8Ok7cZ+EmmwX6+JphQoYAU7KTcm0cRpayPRqETCmIoXfaK/pK3FtB31qkrwIpHGPjCKxf7lwzlbe7VJnEMnapyta/K4DR7DJY6ZTKgK6gFh2tuH2fhQK6K8YETAeSlgYR/c+0AijSSUQx7p0AHcsS+8DySbOA2vvQ8R3AtOeUuiieQZ+6B94X3wEIJmTCypRoygnZiyH+wBj8Wl8XcDXwRCEelGH9iXwSBywwGGVm24Um6692FZjTVBmL/kdgSUeMKsdko8oSjqbBNPww7xlO8TT7m9kX5r/ghcACOQLfH030A8PekQTwlPcXGt8XQNajw1TlLjCYqniYinCWs8zQbxdKYNxInIChBPmYqL+8TTFA8m8AdLNpw58Lq8/sJ3UerqtE7IorgFGCmFjwwpY4NmJHBcpZCDx4gpTOCMpBTULooboWRX3AaM4mATtYgYVGGU/sBnHjtRM4jHusd7P/McZnbnSwKFvQeBI5lCFihBap8GLVNBOiWWoIQ3thvb1H6AH0M6GVPYDZPiBuIGivUSqs2JOxmw5Jcwa4fiZ9pvd7iQVHdZ2137PTbbTXMmfqKNRBL2h6ISj8S1xAWDloUoaE6sqG0AsHtJJyrovWPPPrA9mkVMTMVXHtTyJWXWfuJDjr9zfxC01HPUfvaNZnjXZuwns5/9wFFcEcKC5gD5V4FZd0ubpBu123gfrtx6k6xcvwkY2Fc86UDl4MdMiSfOapfvK55ycAfOrokLnHh6y5NqN28S4ikmn34sTz7qTbU7/op8d8ri4gmJo/BYUQyKJxBPW1HjqTEHNZ5u+cR22bh1vntnNNXuyCH5/v8C8fSsTzy5A5PDDTqZ3tbj8ubPvi8H9jwvoX5Muw5PQGdAx8GIjZI2dGQgQpQM0XUByI5RGRqKgmiA4mgoInGQTiRB1B/BRiqESFZpoW4WWiQBAtJDiRwlQAwZYlRFJKPoKI0jsl2EJbppnFSekjVUB5Hg6O4NSi/SK2OxmFSWFMqcCrQN0sa1X20AwUXSTMk0Y7/tA51pDFPsDgbDEgyFJRrBzB4gndh52mFetD9fAYQhcDBbHwgtkjdURFFNRIKtCP3TcUKbxmJcXDdMD9TFokESNZFYUvoHo9JFogak2cBgGKRXHOqwfGmuLZHaUswAovfAOZe2OOPIGVJIfOm94DUZ4cKlwgAdvA8h9gMkIH939JocA1yXJB/Hl0BI+wFVlVVDsQ98Bai0ojKKpBqO5zNgl7H3gbOwhCIJ6YPazBBOQR3HOMivQKAEgGGj3HzvI7J+8xbUc6uwzfjrHI6ATzzlcDD9pvwRuMRHIGvi6eMgnnYZxdNY4mk+iKfy80w8feV//Lm8/VPWeCqUeWk1nhZqEGeYNZ6mQzz9PhRPx6apeHoUs9o9uvuSepKobmIA862fPyuvP/8diaCEQz7IAqZpWQU6MYupsYShIbBQ0sYQNybFC4EzBMpiDAACh8Vwb3h8SSmxCZRPIKGIW6gAN2SOE7gkNgK+YZPEa2YxxIcLgOxu91NuAIvhZzwxDOwXl96efokGB6QIwcQCFuzm5DhQnLNGk2ItB5vqhUBC0WaDM03gjzPkxYElGbyMAstxsRhRbYf9FltRee7WzYTNtN0SOewLX1PZjlOAVUdkCNfqG4hA9R+CQGVI8a/iWyrmgcNoPwu0E/tRhURQyvtlxp8XZgAZ2QqewGXEwY8cb4txAw7GLSxiO4YENHWb2FMz9iTXpms/zyHhRyxM0qynPyy9wMSxxKjMXbhEbrznIdm0Zac+QzzWX3IzApZ42rfvX6StbaLi4mMUT6M7tMaTTzzl5h6cTSsXNPH01//wlhx0azxlJp5OQfG0pBnE0+MO8YQ/8FHMajC9VDtDPBWCeFpHxVNOiouvFUM8LXDviyWevve//072ZqN4Qqrdyi2+4skdyCk2kphKtfXQW/IaQMOJN/cIi0GnSAe6OOMc1ak4BAaLGtI70nHH8ErAcZGIooKIKV68d1ThkIiyjdHvKZFlCRCQHKoicogPJXFI5DgEiBJRuB78IhzUMMgaR1XTFwRZMwQnb1Q9tKuiokyWLJgrFYVI90MKISNSqYUO1rzTyI1D4pCQIoHCPsQBHLitNo/pA0GB9oF4ANdiBIu2qSIKtpo+FEup0w8SawQZRXTSuBYdMtVNJMx6SZjB/j6sSXaRqDGgAwJFkFnzG6qkDjPwDEOFRVtSi9MBrtQOh1ADoKNNCbQfA2nG6BdBBM/V6JVzH6hC0z4oQnP6wT6AZKKtBBZUdVmgYcioFFhiP3jpmKqbouiD0w8AnnA4imghia5RBTqLlq+Wm+7ZJVdsvVEqUFSc9vlL7kcg1ItUu29/E4qnL56TVDtf8ZT7e+i36I/AhTIC6cTTJmTaLoGjKJAKfA8ZO6vdIqTa/bezIp7mOIqnW8al2mWtePr8LllxeXr9QM5qN454gh8qqWBxcS/x1ArFU55MmmoH4qnIIZ6WTzarHVPtLkHiic8vMV/PmeOy77lvyMGXngf5ghnegDXo+/PyEfgDTqGSyCjQGQjkyxAVxA5BKKYZNGMAk6p5DWCyYZxPoqlYVdumbIASUU4A05BRDMAxqGawljdolgqYaWP8YdTyDuFBHNPVO6hBx2rMflhTCmUSyJiU7Qw8IhjnqOc16IdrUUlOTEScRZuDCF6GhkzQjxhYA6WAPbQrAAk7ySeDqWyw0hJpJtDH4wxW9GIlJ/CoVpv9aBoYDGTNUEwxGG2nWp6EQl1FiTRWguADpaaYFVawTeJcKtBUyeWQUBz7AtwXklAMeqr9uAdhkH5JBKPxAYdez2efGVxV+6mcdzA6A5c6/vhcyUDeT8W7BmrS7LHjT0RLvB2C0r93IIyxD6EfgzKEa9PGRSsvkxvvelA277wFqXaoDeMvOR2BbIinUSfVbtQnnnJ6D86msYubeMLsr0o8zSXxJFA8VUrZjImnbVA83ZUDxdMkxBMUT3uzUTz5xFN2zzacTBTT4B57/TeIWH1X2o6+o4X9yFGMX7w7TXSG0RtORctPyG+Av1GHTDIqQVIKwMISUSRD6NRInnChg2Y+OR0vCRCSTpaMKkWOfxGiTkPxYaibQqpuIjiJecgans9c9KWr18mV120RGeqWE2/8p6PcMtcY/xPXp7FcYLuCI5BDhAs0jUQXi2+TiKLtfBEcuX2As4YSWUGR04TaT+dLR2zT2mh/KeTKI3DwjOb0ACT0QyGkaXAOMWZJmWKAk7l15TKvsQJRq3wcE9cImq3DxOuMX2CE2oFPCPD0ZfuBdER0hmRgqh9Jtx86owk+J7iwN8MSai7Qc4i0UkYdMcYx1KIySrNBVTdFARD1fqIN3gdGI1sWLZXtH7pPrrnxNqmd06g2jbfb35OLEbDE0+sO8XQ1i4uTiAT4k7Ti4rmp8TQ8jBpPhU8BjPo1nnJx//w2/BG4kEYgG+JpMYKWJJ4+8tDMFE+VkRTxlA9yyy6dZ0KSFfG0dpXs/quHZOXlc9J8jU882RE9d2vOitx68A3Z870vyen3XgP2YC1Qe30Hq+At/ZMSRcAL+XgRo4RQ4oCBRKa7adDMIX8MTnGIFDRhVfSKUVwyh/jEBP6IvYjBLBFiyRyaEfcohLqglidpE4TaPAGihel8ddWVsnBunRQNR3SGZ6/tdpvt0fYCYFWqz0eQ1scSE0OwnVhXg4XAjlrjCljXBl55vrHdYF0b6FOMCNsNKWUCliR6SKJZ24nx4iS4oAbrH6BSPgg8TKX8kJZX4Ajz+PrqMllQXy75qDHF4GNqoT3mHUm5VAYAJp0B7o0CTw+ByIoicEn7XZudbZJYhoizgeNU+QYGKw0+ZB9MTVSr7LLEIi9Nc6Ig+0xJhiHp7BlE8DUIwi+mhpGQnL9kmWy7/T7ZcsudUlVTlzLf38rZCLjEE4qLpymeyikk4N9h1vY0iidLPI2AeCrArHa+4ilnt2HGDb1viKfPKPFUhT8e2RQX9yqezgXx9EUQT9+afo0nn3jK+sEmgRDqY72nn8ibLz4rvW0n4YCGnXYclmjCVo1XI/lAJkPJFKw54xwdjiFxKKUeUWURIyysq0TnrOdou6k2SIbQuetUtHBIIZAwTOljWiAXS9Zwm1LuxStWy84775cN12yRwY6Tsu+HX5dT776Ka4AYQbNecoXnjF/Mtbnf2m6KTjI1zhA4JG8IihIgjKKIONFh0kmbtm2LbMf0iA6eRAxnBoni3EFEdJiKqJEoh6ixZwWgjGqsLZUFjZVSVWby2ZkCGAYYY+qfaZVHT+8+qA16K/gDRBRfnvvAvlClRuJI0yPT7gOvk+oHwQNTCwtQryAM1RlVWql0xJQ9TDNsbFkgW2+9W7Z88E6ZM7cFjir1hYKt+ktuR2BGxNPuj0vDbXdKYUWF9Pe3ijur3cKpi4sr8VQA4qnAJ55yeyf91vwROP8jkC3x9H/+1pDsfnAs8fQ5idYMyFSpdpVREE+DLC5+C2I/KT9xcRJPmDV0sFPijY1QPH0UqXZPnP+beR4sILaJIYB5ZP8vZe/3vyI9rcc1iJfZFGAMwgwsRiWDYAlIHRI5nDCGCm3iKw38OYSOJUWIGxXXWZwCGKJ4kalhlghxgmYkQ5g2F4USXNVNIDx6QdxQ2aP4EwCOBE9pCRTzqy6TDZsul9CZA8gAeBuYCaAp4+IYzpUGLo3SR2dYhu0jwFeu7RqwNH1he3wpiTPGdqrjSZqRxCl1SjiQjArgFUfArxsK+a4elJaA7UNh1NAENifSJF4l1qwuDwA/Vkl9VYnEga+Z7jdp0JIDyAXnsw2q0kaBExWrc/wx9hbvslaojj32jXDs8bnFiGyCGNEQgUYVVaZEmqPsQl9Y77Mf6XQk+0iYUV1FDEn0iEur0qmxZb5s+cCdCFp+WOqbiC/8ZTZGwCeeZmNUz12bFzXx1APF02mm2kHxlAviaRtS7RoqUn8s4mC2333luDz9he/KS8/9QqoLy6SmqBZRhSIpLy2Tuvp61H0pU7a+v6dPhkAoLL52MsVTlsSTX1x8Rr8JLJ7Yc+aYvPWzZ+To/l9IaKDPKGToLNXZGEeBn1O07zg1xzFaMoc0E7gbpJwloAAaUkk1G7Kt0QnZdwQD+YgoxZUkcdLR3CN5HHFKnsxpaoazul8jJXWNzTLYdUZe/9HTcnQf7A8Own5GcVAQUh2+Oc97HbNn7E9rP/sLo/CCe4djNml/MYAYFjUfAAmjsmrazRdO0+P5FscysjSCaWIpjU5ibLV7nj7wKgFEzhrrqmRhUzlmnnRqXKEh5t0zh5/On32wiiuCFgVd2phpEc1MsKT3w/QF4A42DAPgMb+eufVh1CVQQgytsLvj+oH7QOtJhhF4cDS8C8+pqq6Rq3d8UD7w4Udl3uLlKq33HuNv534ESDy9glQ7Kp6qdFa7cqkDATip4mks8bT3S9LZ+WNZsMAnnnJ/h/wW/RG4eEaAxNOn/+h5+fUr8DcBm2qXb1LtMLEU/rTIAMrXHBwQTEwTk7Mjnhpky+D9smXeB3zi6eJ5RKa0lGROqLdL3vrFD+W1H39bledAjw5iSMcN6Y05WAVggjglhVUMGcKgpSWhuGa6FoOXBgw5LaXgjpZDUDKEBb4R/OMkLlTYEEvRCsU52OJ1iqGqXwzSiROhrN10lRx95eey5/tflvBgv4e8mcx2Xt9c3K1zRBJNA6+m9IEGXWkzbFf7oTIiJjV2uKezIbeUQzFJM9hOxT8JJxNIddIXnRElBq6AaGB+Q4W0zKnA7yjKX+D4IRA9JmhpB2W69jtjD/tJRDHwmoSdxKG2JAWVXXGWgkBftFXbtHMpmOQEjpG9gO97CYxDD8aeJRks2YermL7ij0p941y5Bql1N979oDQvWKz7/R+zMwJjiad1a6tlw/paqfAVT7Mz4Dlu9eIknlDjl3/oLPG0dG7UqfFUqUz7zGo8bZMLhnhCoenqFZjVjoonf1a7GT3yMRSGPPnai3Ls5eelv7MVZIOZqY61iKyzYbSFxAgX13E6jiTzRVPOj3LjOJxZNyTDPUg708gHGrG+ixssgpgPkjIPxA0VRiR3vAuvWYR2SkHaLFq2Qm59/Ldl3bU7UD+gGKCnXQ7+8nvS+g5qVQ0NwQlD1QPbWayS6h7KqklEkUhLI1tSFngv5dm2/WVKYZ6EYiPSyTpNUGIZADGmD4ggcRY6DhNJI3stNsiWECSSYjj3qvJSmT+/SRpqIDsfMbUNeAwBUSGKXLJAJMeaY0/7tR/oC9vUqX3JQuE/xwQ/+WOKhVfHkbg2yaf+oYR0okZAFKQSbVTQ57TA7XwAA0rKTQ0vKODM6eYIvQ+YvQVgp3nuXNn54cfl6g/cJRW+TNoZwdld5YJ42rv3y9LR+SOfeJrdW+W37o/ABT8CLvG0zyGeAkvoKCYknv7kt4fkiQemo3hCCk5euXonfO2W2GhQKqMNckPwfrm+5eyIpyak2n1kilS7ZhQXb2FxcfiziWo8TTqr3VQ1nqJQPAU7JdHYJNHHPirLH0EawSW8EJcwgLn/ua/L4X0/U9yiwT8Nmjn4Q8dnKrziHItnkFiEz+II1oSDYQ2aDalySVvhxw7+cd8TvwBHJqC4YcFyABzTjufeUCnVPH8+ilnvgmr+QVXZtx58TV769j9J54lDwF0OXqTtBHPaOBtwNzyteTfTbaf9VJ4ngX2pmO9Dil8QtaGMTan23FZpO1LuhvMKtY+ZbCfpVA510fymammpw+8Y0u2I4fgi+cSXDVgSQ5L0SV/cq6Xv1nfWfowqbOHYm8ArApAIiA4A9/YjeEwlFIkms5gN+5PYcRSBV/aXkw+wHXuPeDxxfmV1tVx+3Xa57eEnZdGKy5x2/NVsjUAa8dT6Q1m3bhrE08gOfJfxU+1m655k0+6FSzx99y35q398Sw5lKi6ekXgS1Hhiqp1TXPwYZ7X7krwX3y+NYEPrV1biiyfUJ5jusiivFFmg+DIN8BAfQTE4FhePnwPi6X86iidMNd8Mdr8M9gTwhb1qboOU4Q/XCMiEoZ5eifjEUzbPcMZj4+GgtL/9n3Lm9Rcl1NOuxA8jGyRsDIljag9xmxEnleGCiDIOD/5pjBMafxE4QDxNYTiv9r6wOmA6r9R5jKyiGCLSu+jcOT2tJTt4DAmnEtx/fYF4alq4VLZ8eLdcds121FOqkOhgjxzb85x0HnhZkjGSQlQPmfpMSt6QQGOKGe3HNomvlCLKOlta7XZkfBfwEYRY0hdKSBtqT4WRe88qV3ahg2WhRBaltNJq89moRrMCIH1Ki9gHAAco/1oWzJfqikIZTcCRk6TiPzRXUlKCounVqh5iOwR0Nlrm3gvvfSBJR2UXLmasn6QPPAZ2UlHWARKQJJqVP9t+MFWuCDW3GMXz9oP3gbMV8h6U4lWMfsyBPHob7sPGHbdLGQqK+8vsj4Cm2n0Liqf/2xYXn4HiaY+jeFo4ueJpZITF7lcDDH8Uz7Wfajf7d9e/gj8C53YEsiGeqJb/k98Oy+P3t0C1y8ktErL/2B75woufk9i4VLsJiCconq4/S8VTNsQT/R2Jp3oUF6d/TsJ3DpwxxcVX3PGI3PTpP1WfaEedPu/4vlfkWYd42lhRKiwuDu5A8gIg0qobcCg8v0882SEzaxIfkZCcfONX8sZ//AtmuTMzD7M2JzEGVUfEMpYkIdYhpuBYTr4YjEU8MgwM2YegWTtS5xhYNDO2mSbYCu81SSXOrqcTx+CaXtKD1yskcYNSDas3bpK7PvpZWbJ2E75LJKT7xHvy1o+/Jn2nDitpwuArr0G8myJySOIYe4zN07QduImBy8HoMGwHdnRqHOnZ+ME1XySdbMCP2Hus7azHWYr0vIb6GlmysFFK8lj6wZSiYAvse1ERgpYwUe1HYDGO0hNJTVskTuT4k/ciGWd6YK5stzOtHeIO4x/G7HOdwO/9SJtz20B7ti0WLmf9Lurjibu9Q8XL0f4S4PfmlhbZBsJv5/279Xcy01X9fbkbAUs87cesdq2c1Q7E08YpFE/DDvFUkF+ZO0P8lmY0Ahcn8YRJAvA3I03x9JknRJ56qFpn1LKKp++AeDoQmx7xtD6+XbaWItWuvNkdSE2123fCpNr98MVpptqtc2a1m++2Q0Lg1JFD8owST9+U+oLRNOKpGsRTqU88ueOViw3OCNfx7h45/epPJQjiiXnixpkwzQyECMCYJaLoiBMAb6qGctYmtQ3kB3PB6ZfhZYxfc72bmkmH2BdOyhk430FET6zzImAIwGGxwCLP4H56rQAkQiUga5ToYDFyGoVXeUOLrNx6uyxef43U1NXiOJRbOPWu9B54SaKoWWWjPGyXhI4SUXiuknwxEoM+0CEbMgr9AfBQMg1kGI/nksl+7ozC+bb3R6QDM6MwMqb24ngSZwHk69O50n52QRVO+FHm9IGgh8eXlJfLorWXy4JlS2QkMiCh7lYJB/swq10M4xCQ8ooqjAWitc6i/UCD7Ad/Pzjeeh/G3IsUoWbGz5xuemLbsushzFR3phez1GGWESUB+QHGS2czUeLJuQ9oitMNlwDwkPwl4aT3AfbUQC699YEnZeP226Sssto27a9ncQRU8eQQT9NPtfsYajzdNa7G00IQT1dfVY9JJlhkEk5Ci0yy0CSXGJ43n3gyY+H/9Efg/TkC2RJPfwrF02P3pyueLhTi6fSxQ/LV//E5efunPxSreKLvzJ54elme/T3Manf8qPjE03Sfe5QJiAEXvfeKHPzp08CIZtZbYhXOWGfV58SNSeCWdMxo8BJuFZbMeMVYQeW8SEd/VDpQN4g1oXg07zEXqoE4ixtrF7F9u/BjQBedwIUYphw1lBavuVx2ojzHwtUbVL3T33pUDr74bRlqO6rECQlItmEV5+wDt5PAiikiinaTjPIume2njYi7SncwLq3dg0rG0S7XdrwhMUryie0rgESzbE1xJOwmDi5DcfX6OfUyfyECQXGWlUAeLMEmFmLGSuCwANIISfIRK5L40z6kEWkIvOIaHD+DVS3eZyuZ7ecnHG2SZ63A71T928Ar+8AXsSNnMmS7HD+iXWM/8D06wcBrOWbKY22na25/UK6/+xGo04g9/GU2R2As8TSl4mm4FEH2Hap48omn2bwz02v7fUA8DQtT7T7zRB6IJyie8AfYEk+qeJqKeBql4qlE1kPxtJU1nsYQT++BePoGazxlRTztkI1b57l3wBBPB0E8mVntXOIJf7SoeKpu9oknd7BytJFApKrjwCtyaj+IJ9RLylSgkE6STomOik6F94mFv0l2qBJHwYUhpajQ4ecuEcUznfMTVNuAuDkN1RBn7OBSBNKmFKSNTo3L9wAQJJzKIdstRmS1ECfTt6qjxHZJXbPMu2K7NCxdA5KmAso95PTHkTp2Yr/Euk/IqBsF0ubdH3SO1tHaPii4cJyzVRSlolxjiSjSYXkSjCbldDcKPyJtkDOJsDYVZ+ZjNIfXwFsQNCSc0C+si9EfemAlwABUAlBpLdx4vay6bqdUYAa8RKhXYgMdEulrB5bokQJ84dfhci1P37D98Cq7qOQy9qfWmmKIe8G+0nKzmJZ5jxk9PNkd0iKQPIYRsxJOl+sQgCTKeB/YD5Jn5j7g/vMZwKumEZGrB56SDdtuAfFU5YIoXoc2+kvuR2BmxFPm4uI+8ZT7++O36I/AxTQCuSCevgjF0/ji4hMonoIPINXuZnzZn15x8caGJsx2VaU+bKCvX9o7u6R5wlntDslXckE8vfKy/ACKp8B0iKcmpNqhuPilnmpHfEG1ecfBffLeC9/QbWItRQHAAsQXfJFUMQE/Bi8zq4oMRkthxrG/TyGwT6eAW3oQNNNr4CKkODRoBhxJsGj3A345Km1gGwTNiGnAdkjtgmWy/pZdsnDVOijQSxFnAQZ++1fSf3g/SBvOzGfJmBTmdbEiA64korBWrOgoiqjUV9thcAr9pLaIwCIIXLYi4MfAJcfDwCTYBezFQuNc2AY1UkZhTpWTUZrTdirS6+bOl5WbrsB+1tZql2iwH8XFw0bNhaBlcXFpRvuJyb143eJFS6aZe5QaOzXG0xO+TyD4SfLsdDdmp0Mxc8V56CKxI4PHLDpua8PSXqYC0n7iYOJ6fl7bvECuueMhue6uXdofcx3/52yNgEs8YVY7Kp6mrPFkiSfMaldQ4CueZuu+TLfdC5Z4+iZS7f6aqXanakVK14P6blGVU3WJyNK0VDtDPH1WiadqpPWkz2pHxVMDZHj1Kyoyp9qdI+Lp5JGD8j0onl7mrHZW8YQ/Xl7iiaSHTbWrWY4aT35x8ek+x+OOS0Qx1enB/XJq3wuYqOVURuJp3EnYkUaAwKmxmLaqidKIHBvdclLC4H3DAA6n4XwZOYnjPM5KUoGXpnHhPpdDwsRtVdbgOqr0gTOmY+SDTcXTws03Sf3i1TqLHNPbCpCyNtL2lgz3Tkw8je2DJUeo6LJqIqqfLInDwtpURvE9AZOVKnMWkJ5QTI53BpF6F1VnWgEStxTkUzHtV6IGQAJKIQILbRvnKGGDaxWWlgM8b5alV+8EedOspFVRHj6Pwpl3HZfI6XckGR5Q8DDW5kzv7X2gw+cYKcBAP1SV5gAkA5JMwXIdRzSkJOBARE50DkoIJCCLnrN+QCmIJyX+AgY0FDkkkrEfqisH2FXNaZLNdz4ia66/WSqqkB4I8GFfdlpgrrnQRjveusP/MaMRMMTTvyLV7u9mXlzcSbXziacZ3QL/JH8E3jcjcG6IJyheRkNOjaccEE/rVsnuz++SlZfXp/mUM1A85Yp4+v7vfVaKTxybWvHkE0/u70ISRFLnoVflvee/LsSUJFDGLkrDAAvwM+IpJaJs0AyqHGIuE/iz5RCMqohNGRhiVPi9CJod7cBsaVTe4AMSGsSRJmg2qiQMMaSqzYHJbPCSs+cphpy7QBZdd5vUzl0ExW8JcA++LA22SejQr2VYsddYy1PXN7Y7OMuxXRVRaRkANvjKdlLjwBn8BiIJOdGF2eowWQ3bIsFUjDITDPrhS6YqnNyAH/pAAof9J+5kDdT6BUtl3U13S/OiJRLrB/HU2ybhvjYEMPukAAooq7of2wM7ftxvcWLSCRy7qjT0gfuYHUDVFLErbTTn8kxMUAPp1pneMPA7ip8DFxPjETvSfmJ2vizhxPHXwCvOVPtxbF3LQtkM4unaOx5UvKitOhfwMSJHI7fLjIgnm2rnE0+5vRkzaM0nnrTGExRPCaTaldyVI8XTdiie0lPtfOJpBk/nWZySiIWl69BrIJ5+Iv3tJ9XRzKQ5Og3jlFOggrJqE1lhlIiggrJrzKwWjMgxAIf+oRhm6AhILeooVECGayMjdNV0evqC4yPZwW2ChkpETJZe90FpAPFk6iqhEGUctZLOvCHJnuMyCtIl5eqn3xPj9OBowW9xJjcSOOqYbR88US7WeGLUh4ohLrXlJZihDrXIQJoVAwSBc0IbxtlqW2q/cfhFZeUyb/11sujKrVJeU6/AowjAowiEz+hghwwdeUniABIcy5ksth9m/Dz9AKjwAiQCvFAkDuIpKK2IwAU420hFiVSyHwA8AXYCC9ux42/VTlyX1zXKhpvvlaVXXK/pgUWIeAXYDydtkiRUIUlBtKsybLz3gcVM7mjqnCBmtdv3TRBP/8BZ7fpkc1XmGk+CCCjyZmWkuUlGx85q5yGeNiPVrnQaqXb5qPFkhPMpW/wtfwT8Ebi4RyBb4um//86QPPrhbFPtzg3xlLNUOyieJiaeGvWGuzWefOLJ/QVgqYCuI28o8RQfGpxWADOdiAJWoSLKKYNgsYohogyRw7IAVNLHMctwG5TzJJ9iIEqoNq+EepxKcxJODF6S9KDKhlgFp+laMSTIj6p5S2XZtjulGkFMpugVArPJUJcMn3hFRsN9wI8G+7idy7BhuBIcp9gO1wBetLYT89J+2u4qz9V2pCRi3RWMyZF2lFkACRVAoLISAb+SAMgb2g67qTJniQNCwBT+Qidoe/MiWbb1DmlZsR5ZKywwDhuAf6PdJyV86m2JQz3P86azWDxGIipVTxRKNNhuxp9B1/T0Qo7nYCSp5FkHZkhmrS0GLMtBPKnSH2Nfjn4w8MphVPuJ5XEeJ7ipbpovl3/wXrny5rs0NdIGK7kmiWWDlrSf9lkbp9Mf/5jxI2CJp31QPLU5iifWeCqfYFa7YSqeQDwVori4r3gaP57nes/7gnha1oJUu8dNql0JVBqReEReP/4yiot/RQ5OpXgC8VTEVDsQTzf4xNO5fv5m7XpJ5OZ3H31TTrz8I+lvA3EzXa81hUV0GIaIMjJrggojV45rgUUWiexAvjvmwZBKkE6cFpaMER0UnVXa2tnH/P3qlsWyYuttIJ5WKaGhjgqONw7iKdFxFMRTbEbE09juWGBh+6BEFNMLEeWiUx4IheVke79EMGUsVU6lcLjsAgknaz+jPNoP2yc4+EB5pSzcdIMsuWobinLXKfBhHxj5Gg11SeTYyxLvbcXYAWjkYLGOW8GFVUQBrBEUsR89KNB/qgPTCON9JcAPwYMFDN574O0LH5HyuiZZf/M9smjDZp1Cl3JxSzpZoolrFkwvxRTB/MzakoNuXZJNZEM8jTrEk/jE0yX5rPid9kdgqhFIJ56uEAks1uBOBbJ+VlRBPI+MuH6UkTk0ICjTEJP//gkQT/fNw99yW1z8JRQX/4spiosb4qlKZ7V7UK5ruensUu0mUDydPkrF05/LOz97LlXjCY6spDJVXJz1KQdOt6KeYp4sR3HxmzMUFz/28l5NtSs+kUnx5BNPEz1TIyCMuo+/LQeQascJX4gXsl0An8g2uLhR1dvAJSkixCFzgF+CCJodBXnTirINVMwzaFZRTMIpRdrQBi9uIZ4hhqxdsEJW3XgviKdmQ3YQegJ7JU+8LMPBbuBHtSQ783GKBmeI9fBybacqCjgrbussgchhmYmTCPidhPIpFfArVNttwM+1m31gm1gr/p1H/HuHzFm0QkkfBl+Z5paPchMRTBQVbn0P45ed6fZoi88sVnTrXCkRFVPsSyItij51gnRS4g8z6dVVlkoNJoEiDiZ5RiCvYwCbvViY97aqYa6sBn5fDaU8A5X2ZbGjBiyBG4kdLY609vnr7EcgRTx9FcTTc0i1q0Fx8RqfeMp+KM/LGe8T4iliajw9WKOpdko84YuuEk+Y1W7SVLtzTDztRardRDWe/FS73P0ODKMQZA8Aw/GX/l16UWQxV8ST10Lr0LiP7dMph4JD+EPYJWEQOGSKqAxSJ0VnxWMcZ8tt7MJnyIlnjjvy8y/b8SElnphmx4jVKImn029IvO2gsD8z9Ltek9O2x9rPPjCVrauzR3q6UBgczpjXnNh+xwGjD8XIw19y1XZZdvV2EE+1BvhopAfRuVC3RI7sQfTqNNpCkckcL+P6AXuiAEQdHb3S3wvyCeQgugawhnuh4067eW/MPWH/CIjYfwKIjbfcL4vWXyXFJWUqd7fRKyXScG9Yt4CkE18EEd7r57hrl0RzMyGeqHhqvO3OjMXFp1I8JTGrXQFmtfMVT5fE4+V38hIbgWyJpz8D8fTIjImnRtkafFCubblxHPH09BdekGf+6UtSNBIHaTQfARwTxMhY42mGxFMBvpzrrHa5Jp4e+5gsf/ixS+zJGd9dzg7Xe/I9JZ7CfR0zIp7GtmqJKCUyAESoeGLAjIqiaDQm3X0hOdHWK3nALdVQzVP9o/iSGNJ5KY704Jc84JI5S1ajxtMDUgHVNhU7gJAgnroldmyvJAfageVmQDxlMN6qhIldabvNACDm6kWNqpPtfUhLjIG0YZogCBvHThf7Em9hH/vE/rA+Vd3C5bJ6510yZ8FytdsNWsag/jr1ukTPvMtmcrJYvJZGRDmB19BQRFq7BqSnL6iBY6r9STl5CTOanHoPIImMBeLGVSCeVlyDAtaqik8FLC1+JBnlxY056cwl2oghno6IUTz5xNPF9hhcwMTT206NJ0xpPkWNp2UtDvH0EIgnSCPHEk+NTo2nfPwRRHaxFOWVQpHCKTLxx16Jp1IonlhcHH/4clJcfOJUu2kTTytQ4+nRT8rK62+82J6pC8JeSqR7jr8jx176ofSeOgSnm63Xys5J82hegUqhjtZO6e8PGudEoGDJJ3VYhvygE1UiCs47Px+gYfEKWbvzbmlcshLvjTyXxFP05GsSbX0XhS1BZGW9ZN8HAonenn7paAdgQURIgY4DEJSo0f44hI3uN+RZCQpxL7/2Jll+9Q4pxSwkBA4WPAwHuyR4+D8l0nnCFEnPyqysDtYR4hmss9AF8qwbJBojcwQLti8uaKD9tm84gPevummeXHnbgw7xVOr2g32xSieqnfjy1U5ZP5AZTzDE09NItWONp7GpdpWSV1kLbAf4h1Q7V/H0kd+Shls/NGPiKb/gowCISLUzEsCMdvk7/RHwR+DiG4E33u6UT//R8/KbfajrEphC8dQSkz8H8fTwvRMonq6tQ/3FYv07gYRzCeSV69d3JCBpjaeq6GTE0/Mgnr581sTTV6F4ensCxdNMiKfLoeRYhjSiETjKvAD6U51B8eQTT/rgM1Wr/9QBJZ5CPWdQJ4goIbeL+iCCFsUoCJpFotIGDNnXO6DPmhdjW6TWAABAAElEQVSjuOSNxS4OBiPx1LR8jWy87WEQT3OUeKJrI/EUYZmD3jNonhfJ7WL9J69FIofFuTs7uhV3CWo/pbCvwVqAlw4Oc4KAwF20vR5Kp3U336e1nkj0KN4CgTMaC0rkxGsSPvmmYrXcWk81FxYYzzXHmbixvx9ZC61dEotylmqQTC5+Rx/GBSwN8UTcuBaB45Wbd8B2UxRe8S/6YNVOViXPNff5y8xHIHviqQQkKVPt7kbQ0S8uPvORz82ZFzDxhOLi/4Di4qenLi6+rCXszGpH4ml8qt30iCdT42lOeZM7svFYUmY2q9144umUU1x8z3QVTysud4inna49/sb0R0CJpxPvytFf/wDE00GNrmQLGWxkZ7pXZfuRMKbfBWkzAOKJRR9NhMo4WROlAhjgfgscSDwVFIFwWiXrb7rHIZ5I2sDpgngKH39VnW4yhsKWMwAO2faBs5j09gxIZ3sPVEMkbJw+eNeu7SkQUQqV06otH5AVcLylFSSeOFsJUu1QZyAJmffAe7+ScPtRnV1luuPJ4xQYzKDfLBDZTeKpq1cjiRhy5144qjO3D7wX/Iyz/aGu1dyFcvWHdsliKp4whS/7oCAIyiZGqwgabM0nC7qy6Y9/7PgRsMTTGw7xdHVajaexxFM3ajw1i4wjnv5ZOjt/LAsX5smUiqfkakzx7BNP4++Ev8cfgYt/BJR4+kMQT/unQzxFQTyFz4p42gbF0zUZFE/fgOLpezlQPOWKeGKNp5KTxyVFPAEdKPHUoDc9rcbT4x+X5bsevfgfhrPsARXa/cCPTLULdp7UGX+zb9KgmAnP83zMTdYN7Wjvkq4O1DPEexsws+tU4AyfAccQT+YXFknzyvVyxYce1RqbVDsRgzHoN3ToNxLrQtBvBjjKIrAJbecHHvtZsoFq+fa2To8qyMG76AxtV6WTg7/4Ph/EU8PS1VCaPyBz5i/RYuT5wI3EXSSeiIGDR/freZPaMeGHHgMzHeP5mGMZZNbCmU4ZCmFyH2JD2ooNrlNj7+zjASCualDYfSPw+8rN29RuEksG/xrlE3GjxY6+Sj7TTchun0s87WONJyie1k2VaucTT9mN8OwefREQT3VQPK3TWe0Y9Oasdksq9HddeqIipyPDspyKp92o8YRUu+I0xdOX5QBS7ZrwUHJWO6N4KnIUT4Xpiqc4iKdSKp7OjnhadM06ufWTOSKeOKsdpqf3l+xHYBi5+T0n3pPDv/6e9GJNZ0diIVeL8VUej4WGeYVIBCleIG1IPDH1jg5LtcOQ4yaTkCVjH1O+YA4cGaTK2C4oDEjzsjUoag3iCcqnPOzPx4xwo8moDB1/XYIn3pRkBAW/GVbK0ZJqKbXFpkk89fUOImrVq7Lv8U43BXbsZ4wIlVXXydqtt6rUeCzxlADx1Pv2ixJqhfIM6Xu570d6H9gP5ux3dw84xBMKs2cCDgooLLAg8ZQn9fMWyTV3PypL1l4pAYAFggcSTV7gQFDhk04c5dws6cRTv1xdVSZ1KMSiKqdABuJpLoin3WMVTyCeuhzi6crJi4snfeIpNzfOb8UfgQtwBLIhnpbNjcqffXIM8XQUNZ5+4dR4mobiaVvwIRBPO+GzUyqGzjMh8YmnC/DhyNKkUeKh04fkXcxqF2w/PjHxRHA5HoZM42rpJ/EdU+6IIbs6e/EdJUV6ACoa8kNxiyFCLK7JLwrI/MsQrL7zUcVibIfkjarNEfSLtB+BAIlaogxLDm1nyiADfu0IvmppA8dmS9woZvTYz/15COo1L1srV9y+S/GXIc1APAHvjsRCEgLp1H9oDzAzabj08RrXm6z6wraI+pDK6DRkiKcwyAwST+EU6WTxI2y3KYIUvzFgSSxYhxpVmz54nyGe8N4GK6mK9wYsud/HjuPuWtY7fOIp6yG7oE64gIknpNq5iqeJiadTIJ5WOsTTk+OIJxQXB/GUrng6f8TTM//zizL9VDs4EZ94mvEvyzCmYO09eVAO/vIZ6Tn2du6IJ/iqiVzfKKTFlBp3IFI1OBCC44c4v6xMyiorpai4GGRUv/R0IoUN+e/kowxxQ+KpSFpWbpDLP3CvNMxfKIlBRIuiqHw6nJBo1ykJdx6TYRRL55WVPrNecoajMxl/RbDQh/z2znZLPNG5GpBjiaZMa85kt37nHVA8ocYT6j3ZaA/XCRSE7nrzpzJ4CgQgaibkiniarB8JTI/bg5TB7s4+zMqScPpA2bQXyDn9Yv+I6tBgw8Klct09j8uSdVeixpNRN5WUUOlUrKl1PnCY4UM3yWnZEk+jJJ6geJrDVLvyCkjjW2XPHp94mmSI/Y/8EbhkRmAi4qmSxcWrRad2t8XFSTz9+X8Jy657Uql2+0A8fZHFxWsHZP5FRjyt+NAjctOn/jTtyy19mxYXh+Kp2Fc8ZfV7YIinIyCeviYDrYc1eGgbIAxjcEQDJMRmIKkAJAjTxixjdti3E+C4BIqMd4J06gSOJNdCvJWmtMmAYQqLimXB+ivlmrsel9KqGjVBFU+D3dL3zosy1HqQxqpd9rJ5eK+2E0jB9lHazsXaN/5N+me2IT3O/EgkqJjvN8QT8uoUO3pIG8WO1n5nP9VaLVBrXf2hh6WuZRFHUlPRiLVGoiEZOPyy9L77G4d48lzMu8k+IEtASR30Q++F9iOtM94zMvaF9gZBOLUh1Y51WvHWwekeDKz22/283/moTbVErrr9QVl19VYdPqqaioH5bcDSlmXwSaf0WzDTd9kST8kkFE8jJtWu0E+1m+mw5+y8i454qoHiabFH8WSIJ6TaQfH05IO14xRPB+OvToN4KpENiR1yAxVPZWeneFoMxdMtEyiesiGeapFqd6VPPM34QdeikIhUHfjFMzodrkZLrKOcxBfN9ILwRer0EgiDDIZiIDjykXJWIeUgnUrKSvWz3q5uOXboiPR29zrRIEN4FAaKEa3aqMRT3Zw6RKcOIj2tC/WQMG1teEDiQUyFC8JGzecPXMwSUIy+uB/ws7PsGx1vP2aEo+KJ6i2+NymCHpKG18d+LwFVjroCl990l6zSVDuoVAAETG57gSRCvdLx2gvSf+JtzDIXSzfyLO2d6H4loC7rUcUTiCfIvwkg3H44tqf1gaALQKdx0TLZdv+TshQgrrSsXIEDAYQPHCYa6bPfH+ztkX3/+rS88Y9/jxpP/bLZUTzxfkgGxdPo3LkO8XTHjIinBBRPLC7u13g6+3vnt+CPwIU2AunE05X4G7JIvxyOJ55GhTMif+6/ROShu73E0386xNPgNImnXVA87Zg1xdNks9qNrfG0AqlWN33qT8wXcOfGWOLJT7XL/klV4ukMiaevI5B5QBVPJGu0DicIEyqN8qBYJyZLhKFyT0QBwSYANditRBVJEiI44jUu7obZJnbp6jR1NnnvLM5K4ZcU6cHPiAELA6WYifdqBM2eAPGEUge4BjFYYrBLet/6uQRPvaOKJ+7jZDYke2h7Pm2HvUkQPKwjOqHttBNSpDy+aCbf88dY20k8QTHf3gbFE1TnWtMJB6aIM5yi+MshpXB+AUiz+as3yua7HpHa5gW8jI5vIRRbIygx0Xtor3S++QtcyjMxDa6d1hf2p7BYbRxGLUitiTqZQor90DFiR5xuwBaO51AIdVqhOONEQRx/1vVS9RY+41hrn5xj+bnBjcvlWpRoWHXVDYp7LenEtU2t4/X8JTcj4BNPuRnH89XKRU08dTupditZ4ykD8fSdN74sh7IgnphqV5+BePr6F74rL/3w51JTWCY1RXWYjhdTbJYiHaQeKR3lZTodZ39PnwzhD+3ExNMBSRFPIs1lRVKGYueB8lKpbm6Q0upq/UM9BFIiArUMiScqnlb4qXYz+t0YGU5KHwDDgRe/Kx2HXoMDgdOCs5h0ydYxsD2cwxz1fDjPwmIQTHB+cKVYQ1kXKFInzWvzFUHO+JkTp+QUXmHMnmFk1CMADSWyaO0VsunmO6WyrBC1kA5B8RSkh5ZEZEASQ4NOiprHeu2KAS+GfLJAxjhHMi38x//p/Xac3wQ+kKCgf2BIiadwmMqsdOLJRuBcQMRL4JjK+kbZ9IF7ZDVm9SiFCsUqngoxDsPhfmnd/xPpOfoqAAGUW2q7py+ZNrO9F2PaSKriaRDpdn0Sc4gnBXCwVaNwsCHVB7OPEcC5y1bJzoc+Jisv3yzlFZVIsytSIGFAygSDNuba/tvsRoDE0ysO8VTtKS5OQDd94ulLTqqdyOYpUu184im7++Mf7Y/AxTQCKeJpGMXFSTwt5Dd+yUQ8LSfx9KmIPEjiCbOHJRDg2Xc0M/EEDQPKNIwvLr4tmJl4evoLuSku/pX/68/knZ//O2bGK5QW4EZ+9S9BHbw5SxcqgeCd1W5S4ul3PyOlp05ojaelWlwcLWWs8dQs0SdQ4+mhRy6m2z4rtpJ46m89Ju++8LTObjcC0qawCCn4wGwkTFgYm3CGgc740IAkESg0yiFiBS/QwViD7MjXFPIxOEIPc/AbtodZ4Boz2/UAu8ShfmK9Sr6SYDw4+YtJYTM4j4QOTy8C9lyy6Rq5/t4noDivVlKF9TXjgz3S/ebPZPDkW4pRC2B7AWwnXiVGJcwiVk4MBWF/v5n8JUUtuWOq+Aft5WmZAWe3p3sWa7I4dxAz2zHdjimDJNGogtISE2o7sZZDphGLoY0CEGCL1l0h1979uNShSDdtIn4sxFiNxiPSc3CvtL36vI4xMQFTWvOhKGI/0vqCqaNYDJ4kWizEYG0cho69D9xlUuHy8P2Lv0veQ4hlY6ixNQgMHEa9VqrP4nGMD9foh94H9JFlNMy9QKoenonmpStlyz2PyZrNW93SDCzR4JdlcB+hnG6kEU/tnhpP+P6EJwovkJBCUpUzWkehVPQVTxiMC2a5SIin9ajxNFe/h3gVTy7xNC8snwXx9JEHzkLxFN+hNZ7qM9R4ygXxdPIIiKf/z6TazcHvxlwAiNJxxFNCDPE05BNPZ/krQgc00HZM3vv5d6TtwD51rkrQTNYufdRUC50tfRUBCBxfUWm5FJaUKenE6FEenCKvo2QTbBhh1AeOfXQkqdtMtztx9CSInW4FFTy2CEWsWcx647YPSFlBTGK9p1TtZIgnAgKAGbSjDjLNPq/TTKEA7Sfa5Vpf9O7chsM3+9gI9zmNefpNUmZgIGKIJyqecJ77wmeGtDGAgfu1PTRTPadJrrr1w1A8bYfSqxLpDPlQCQWQrgYiLhKUE3v/XTre2yOxcEjPca488cpj08QHTfwJ62n19ARBPPWDeMLYp/WDw+Hti9lmauSClWvklsdRWw3EUynSJP3UuonHOFefBHtAPH3TKJ7GEU/FUM9VeGe165bMiqcvYRZD1ngSuXoq4ikBxVORr3jK1f3z2/FH4EIagayJp0+DeLprZsRTdbRJtoV2yea52/ULsR0H1ni6aIknTN4QQ3HxZZc08WTwUiIWlb7WI3Js748l1H2GDA9ID6MSUizk4DqSN1Q7JUL9UHUjIj4erCnpVADChMSHC2/cDefJwWcM/rHAeASz21nig+QHSwZwP/GMeW9IKRJSAZQDWH7FFrn+vt2Kv9hsPgOXUM73HXpFhrqOA6OWSR4JJ2BXJX9gM3HyKNdQoifCgyBtOHuyBYaOTWyLhE9RIc4FWcPG7SFe+9V2XDOOICuwI+s9qZ0I/HHNAKCu0QcSaiSpaDuJp8UbrpIt931EahtbQB/heiC5VGWejEn3oZfl1N7ngNmwH5ibAV5ibyXP0BfFckoEAWcr5mZfoOACAUUM7V1orirWSADiGrxP2h8exD7hABJ7JMtGSJShPbUT72kz1fPsB8kpfaFfwyix0YzarDfc+7isQ+A1AJVTAGNFPOkvszMCXuKp3UM8lU1JPN0FQrNqdozyW532CFywxNO/fvdt+Rut8WSLi2cmns6wxhOIJyqezo542ilby6h4MlPLcgTtrHbZEE+Lrlkrt3xiu1y+bYF7E/jHyyee3OE4JxskfgbaTsh7L35bWt99GVGkuDqus7k4SaVCzJpYVFIugdJKKQTpVASJM6NA9Fl0VAQg5kWVE7bhXHWNZ4BOMR6PSRdmLDlx4owMDhopL0HD0vVXyLprr5MSCWtqmvpzOE0TvRkw0R6vk7cdcb2m4hns9R7koANd4Qf+E3Co1FnXlDvzvSGk2CTBVD8iVpR6hz3EE6XlrFNF4BQeCkuEdap4nmNHTUOzXH37A7LaqfFUkAeHn4zAARfBkyfk1P6fStu7eyUKOTqvQTO9ljrN5GxFQNPTE9IC4ybVjmQZCSb0cQzpZMm4AoCFJZdtkNuf/Iws33ClEme+PDpnt2TChmZGPP02ajzd7km184mnCQfY/8AfgUtoBLIjniLyuU9HzwHxNE8K8gr1y3RjQ5NU1VSp/xzoQz2czi5pXrdKdn9+FwIe9fginPKMp48eksyKpwoonpCWBNVKErPPDpxphZvNk5wonkg8PfFbsuzBhy+hp8Z0lSUZODFNPDIkUZBI4f4uCXadkf6Ok5KIRhy1EXGd8yLGA64zrwSU6mHU40RwjUDDs/CeEl/wZRfe5VHnXqfuuPmUGIkEiF1IulgSRMkPh/hgTdEItvEgyILVm2TTrQ9ICXApya8RqOYTIcxO3N8JHMlZkU0bVGcZe2E7cLISTyTOQLIlcQ5LPHjRmVVqEfuZZ1Mtd0zzEDfYw2soqUWM5yy0nftI4Iy1XWdOhkKFxcU3ffB+qYHiqRBEVBHKT5C8AYMkPUdek9a3fqPPekEA5BnssGSTxdskIgyJxnuBbZKAmJBnFMRVWl9gOgmhAmYjeH7P7DHcRVup1OI95DF6HD9wus37QlUaScEoxp7HVtY2ycqrt8liZC6UlFejtisC0lATsoyGUYmR5PKXXI2ATzzlaiTPTzsXMPH0jkM81Tqz2hniqRY1nhY5NZ6oeLLEExVPu8conqafalcqG6h4OofEU+ZUO1/xlKtfA0qkBwAW3kWq3Zm3X5IkCB86q5kuTMMqgjOprJ8LmXsdnCAcCpyROlmXbKLzMw7QVTyNdYiwK4yUu1On2rUAI6NYxVBMLVm7QS7buA4qOIACAAA6e3g+h3gaVOIszXY6QQ91Q7+YWlJvrON0P8cQWKKFMIF5+AmQSEms1ZmTeOoPI20JtaUQzSkqCWgErQqpoBXVVdrnM6dOS9vpNnwOMg82sO2axrlyHXLcL7t2B+paAVQjRTDElEHk6GudhFOHVLIeBzDjmBkb1Jizui+pPqdvKfHUS+JpUMGOl3QyNQZMCqEdCz4ZTI1cunaT3PnRz+J+bNLc/PRW/XezMQKZiKdaO6vdRIqnJ0E83eITT7NxP/w2/RG4mEfAEE8vyG/2Q1UxjVS7v4Di6YGzUTwh1W5zSybF0wvyzD99SYpG4kiTm4J4Wgvi6a8eAvE0x3zRdW6ATzydmyeROCAZj0p4AEWl+3tkqK9DIijMHUbNwQQxC3BcUicpsSSTB+sp8YT3wHZUDo0gPczUsrR4k+UYGLhDHSKqYLjb4jcHqqUQGz92cCVwEhcvhrPb+gF+MN2LhA50Q1I+Z740LV0PUqUYBJhR/LBPRnXvEDLohxJNtNViVTc4CuwJ24fxAiizl1CbC5k2Bp+csp0fG6tdbIk9JNIMJnZIM7wnlLV2Ay3a05RYUwIHNZQC5TUyZ+EqKattlJLKOinFqwjEExVkoZ5W3I9OxYns7wiIMWO7g7VtP+xa+8a+RIE/oeDyqJ60BARwHusuKXC1vXQ6wR6R9OOY8pngMfyI9nNx+6H7zWfYizEqBOFUKeWY3Zl9Ka6owfta/a5QWj1Hyvm9Afv9JTcj4BNPuRnH89XK+4N4mm9S7Xbfb1PtwvL6sZflO298ZZo1nnzi6Xw9gLN1XUYrBrtOI9Xuu3LqzV9DvRbJmuAwrsaxEG8CZZVS07wYzrFBwcEwI0eMfBF4aOTLbtsoEp27x8HDIVL1lMR5fX0DIJ86kNYW0lS7patXy6o1K6WsFOopOFB1dOhDAsRNLGSIJy9eMValLHT8InanHCSPsQ7T2W1O06MUAijxFBka0jplloQJR0GOxQAGUMesEoSTLZBOZ03w1Y7o6qH3DqIOwSDUQyYqVNvUAqnxY7J+y01SjhS1UMdR6T3+ptYN4DiF+7oA5HpwPRRJh0PXFxw8I4x09FyTELLqK3X6tNbBP6n+uV2YdINRqB4STz2DGplC03qdtJQ7tSN1jSKAq2UoKn7nx0A8QflEMOEvsz8C6cSTKS7uE0+zP+7+FfwReD+OQFbE07yo/CWIp/vvnIVUuy/+VJ75f/55WsRT09qVIJ5QnPiCIJ7+f/beAzyO60oXPMg5EIEEQJAAc85BoiiJFCUqR9tykKxgW06yZcszu/N29+2879uZt++N99v9Zu0Jnhn7rcf2WLbHtmTLI8tJOVIklSiKORM5Aw10Qtj/P7duB6ABdAMNEiCryEZXV1fduvdWdZ+///OfcyrF/xAUT/d+8lK8PWKOibijr6tVGo+9Iz3N58ULZTbAmzrkiNeY6oAYj6oji+k0rCuK7HBIHajrSXpoQRucjYm+qXSiYhyATM+vTxGgRreG/+BcJFhIfBgMZ/bnS5Id5mHTAPA1czxlF1dAhU8lHZTd7FeIUIrAoNweSTrZ/mNcRvkETAu1ENe5sG0STpmo8EtnqMPF8B39r/vwDxftpFEMRfY9NAbdBX1HO2zXJkA3DRl0yzDGLCiGckvwecwtBOnXC8wZwIPYmmMi6YTxRCnNnPfstcF75tpwLMD9uHa2e8y5lIH0D1Tw6xntnOuz7qY4lI5LYlAz1xya2cG+5lht/802jstca6zp7wNWq87CGErmLZW5666TWVWLzQncv5OegTDx9CM48J+V1auLZd2aYhkr1K5/cCfITDfUbtKTn4QGZiTxZKvahXI8Vfcix1OqRBJP74J4enKGE09uVbuJ3+E0+j0t9Qi1e1LOvvey+CGdptGc+DKkRAQ9MoXl1RovP0DjB6OmRs4xhPxCpMLHgJMIgx8yhjDwABWUHDc1t0lDQzusWqosXr5Ilq5cApl0tr7PzrKdIDw2fiQXp8ENG0o7Chpwu26eafS40Wx33hy2T+gIAJSA34/wtz6cDuAF4CIjOx9SZoQPIgklY9VNRQ5iMIIuGnij2Dp14pScP1snPqilaIBLq+bLrk9+TtZffQN8b/1I6L5Pyw9Tts4HQZ0P1fk4DrvQs6fMEgaG0WK8lngyRl9DFzFXhowy28w1NBdSx2obG/YcRD/b23tBPCFHFuP14YAjSRYmnnBONmb+a08yEEa5GJVh7gTxVLNsjXr6hjXrvpyCGVDiicnF/+nvpcipajc+8fQlR/GUB4VevezZ44baTcGlcZt0Z2DGzcAFJZ68To6nWIqnKSGekEcSVyS7MDrUrhPOoMGkhdqBeHr4i7LoY5+Ycdd+oh0mFmBoHQvRtKL6rs/rNQonB/MYUgb4ZwS2i9xmsCBxGxNbDw0C66BdqpwyQXakI+2AYh5cwBAkiwBwkZjNqsKjCQ/iOoPtdHvEsWkgbLILZ0tmfomqoAxJw74ZzKavlZhx+uuQUsPJM74eGkDf8TB9h9IfDrn0SNLMTrJz/uFjMY5EACuOU8dq+236rvhU37QNhZ+ZG5TKoIKKhcjnlCfennbNFWVINOC4EcSTJZmccYauj70WJA05FjhI0XY61E4knsy8oj+hU2tH9ZVJRaGI1NmP4zDv8wh7DVIdAs0MNNSQrnA/4uJMREnMWbxBarfeKnmzUI3XXZIyA4kST0EnubhLPCVl+ifdyCVOPKGqXfBdmb2qSEqXoNIWknnjaxSVSXLw4zgd8lQkuRv0SoY/R9Yh1O7q6RRqt3S9bLofSY7dqnYTuskJJDxtDXL45afk9NsviK83zqTWY5yNsdrM7ZRfWgE5MBIeY98wIWMNPEkOGu9o0omEjRp1KnvQN5IpvaiaUVffJgGocxYvWyC1ixYo2cNE5GBItJ0glFoBJOdWggvno/0zCw1geJ1rfE2DF3oj9L7dz3kmb8Od8cwk3MwPwLxVGTn5GpOeitfoop5fVV0O+OJYCaqoempva5eTx8/gGdVD0FxFzUK5GUm5V23djpwCjcirtQcqpya0A7IHhr8P1cpIPLG90OIMgH22Y2FbunCO+M8hoxSIYc7UE6jgwiGk+D7/YX8DJszhmlycxBNUT0wKiW5EkE5mf47Rno9TRaJtCSrD3Pm5r8n8pasVqJjW3L9TOQOJEk+DlZWS8pnhxNP3neTiqUguDql+DtVqzKvA6iZ8cGFeMiY2XY4fAW5ycTMn7l93Bi6tGTDE0/MItQuOG2q3ZK5X/uprPvno7RGKpxOoavfy/yH+Wd1SfWWJ5JWbH6qxqtoVgXja4fmUbKm6Fj80w8mENbn4dCKe3tojT/8Zq9qdHb+qHb5fAw99URZeRsQTPwF0kHU2npazB16V3vZmTSWgYV0kaRw8Z5yKFusZBZQWjtH3gfGI/RQ8Ee+ReBrQfELZOTkgoFKBNxShhT9wFgOFsJpZUYwYwjQGHxnCg+vYJ7S/aYqpIJj/KKuwHOfJVKWWIZvCfbUYVLcrhop8j3gKOEn7znUq0/s1p2cWnKGaFN05aejUtu/sggVwWCWmUjzG7TgGfI+DzWL3XXfTPVFDCgRacdUiqVh+pfiRU6vl1EGNVmBKCO23Xgushwg1B2dzPNxHxxXG2gR+OhZgV1b5y8R1IPlklshrYeaUY6NzkniRuNJiSjP3ZhxjXQenYZ2pNODovJI5Ur1up1Sv2WGSliMfG0nITBQUcpeJz0DCxFMwW6h4ysx0FU8Tn/XkHTlNiSev/OxJ5ng6IMfOR+R4gl1njqfaPPM9F1Y8eeRxKp7uRXwtvlS8UIkYxROIp/44iCcfiKegSS5eklsemt2Llly8u89Utbv/y7LEJZ5C1yORFRq+3vYmOfzKr+TU/ufEi3A1NaqJNBK1L4wU5LkpMOopaUiyDWkzk4LTi6UlU7HvEECGkWLDAKoRpLE0RlDJKMpuaNScdqno6ehCAkgY07nzq2ROVZW2p8coyQKSB7mpgojXZ3vG7huzH7bzNOZs0DHqZtU5w8gnmlp6x9JQ4YSlaFFPGbwTH8YYk9gxRt5Imo2nj+MyRt14xAZQ0cMr9XVNcvZsA1RPAalasFhue/gxWbp2g7Sd+UCaT75vkjtitPRS+Xo61aPItrWLZhhOB/HC/B91jJw3uyiZpbH+ABvsL8AG2x1QZRPmGOcMEU9IMB5Q7x76gTYUVPAaoLlwi+a0WVB8Ldu0TW5HcvF5S1a4xJOd8Cl+njTx1EHFE4inVla1c4mnKb5cbvPuDEzrGVDi6S9APO2Pj3j666/75CO3RRJPr8u3XwLxVNIzJvHkG/IIiaedSSCeKhBq92BcoXYTUzydBPH0G5d4GuO+HUK6AVRQO3tUTr/zMpyWjcAIBkvQSTjcAadEVBR5A5yH12GMCXSB15DbKNGg1X2J0WwPdMW8Cq9aLKcwUduKJDmUBAk1YBsyz6B3kF8JDsNUYDuo1hlKxkUdoCRpiEetA3E4aUOMijGavqsmiwfidT/wKHIXgXgisTViscRTeAAGi0Zgq8j+hwc/oiXdkIpzZML5WbJgtcyqWS8tp49IR91R7Rt+qKI/dDwarBdJqlkykPmidN1eB4I8LhwLxpyekYaxgAAkEzZ8wVjsMBQb6vmAC7GR79jwQDsePXyUa8H3eAwTpBcjvK58+XYZSM+X9pYmzX9aA2zJPKjuMvEZcImnic/ddDhyZhJPTC6O2buYxFMu8t+UlpZKTl6u5sfphPKjF1/uSalq5xJPk/9swHAwIeHhV34tJ/f/CZLdLsewTqJpGEaa5QDKxfr9JIKMDJmx+zQyLP9KzxAUuEpq0NiRECF5o0bdMYSknhgDz7KsHg8UTVDkFBQWyKyyEsnF/ZSRma4hbmyHaiGG29HQRi/G6qlhVACA12ZT9G7OK2dvgBPIjbMLJae4HOfJQb9wDoAOtq/kkgNOLOGkAMvZFvYmmX09SJJ+9kw9cil1y5waEE8PPSrzFy6UxiNvIbH7aWfc8CSCeAr0dUF1xup8mAv0yXZVu25fmRfa4/AqTLgOjX+4bo/EHOt8YjbR/yASnTNpO3MBcPZJPLWwqh0eWhoX+w7gwWN4mANJnNnRppHkPUeWb94ud3z2azJ30bKoc4V2dFeSPgMJE09VjuLpRiYXz0O+NEM8tYJ4qgHxtHk8xVNgOXJufA6fMbQTcT8lfWBug+4MuDNwwWdgVOIJwscl+L3HKuqdiL451jUkVDyNJJ7iUzz5BkE8+ebIdZ77ZHPVNZNSPI1JPH3zL+XDl36HBOXpUpU7lcQTEjH3tEgQiif/w1+SRR/9+AW/dhfvhCCeUNSl/tj78t6ffgnC4zQcc6iuhvB75uphWBXpCmI34g0lPoBliJkilezsP00Kldos2DIA1ROd4SSe0nHjpSHqgrhRzU4kCMGGSFNE4kJxkm503gtDn6hp4mb2LtA/hErJfcCnILugqGFC8HT0nTmawpjUUQgR06F/1iFqsBTbQd+JlUBGEbexvySe0tEGHaycBwvXQiBqzL5jd46BDcdYzGbzdwDpHgZSsqQ/q0x8/anSXX8cWuUAcDXiU4CvORZN/cA+YNHrMIxUI/FEgKdzx304FpJVwIXk4jiWDGJ0XAs+bNeICU0fnba5wdlmczlx57HGwj7xunHB5ZfgYJoMZpfoeNpb2yS/sEi27LhRFq9eBxIsU/dz/0xsBizxtG+/yfG0ZpwcT0FX8TSxiZ6ioy4J4mlZtUe+/jBzPE2l4uklKUbum+KMEhiQDCSBzpUSEE8kCoIgEMYlno4fkV9979vy1n/8XMoQBVKZm4EKZmD483KkqKJccpDEmV/0va3tSMLsKp6Scb/3ohTukVeflpN7/6ihXta4Tq5tGEeQRn19yI3kRegODBQ9KFqiFcQTFVAZNPbwFNFQqxoKhpIwgmCEuZ28OK631ydenw8EFnIgQb2jCRxhXLNQRS4bICU7Bw88Z2WijdQh3HMpxvjjXPS+mMU+41XEauT4zOZUCeIcHm8ACitULYHKaW5NrZSXQ5aNHcLeI3rFLDDhs7NOD1IM8onlZNvbO6WuoQ338Hy5+b5HpKykUFpOvKOx+QoAMD9s39/XjYcJGVSLTotvu62rzmvzpO9w1Rh6Z2PoPR5pFjX0OAdzMvR5PEr08R0ST82tJJ6cHE/sB7brPeBgCtOC+cvuZOEzvXLrNVA8PQYF1xJz7sid3PUpmYFI4qnYyfFUDKDLnAwSo6rdAJSBqZ9FqN3uWxIgnogi/QCh/fgMmlA7l3iaksvpNurOwEWdgYSIJxSm+a9f88s9kYqnkyCeVPGEULsrRg+1iyaeGGpHasIsiYbaTY548ovmeMKP9aW33y+7vvKfo2wXHUsn97wJxdPXJef8WKF2lniqkgBCmRd+5F47nMvimdigt7NVPnz1WXnn9z8XT1cbcJ1JCs48R3Qu0rEYImCwP0AdMAXyBxFfYJ6J5ehIpArc6/XB1gQUr2WBwMomtsNzFqrbZapzEdiOpBDxYSQZFcI53I4XodfRl8FsRhU5dMMPtXdnj0862rok2Nsj5LfSIvrONALad5IuBH1O303/HTKNDjz23W8wqh9jIIWTlZ2h/Wb/M52+k7whGZUKXDqi7yRotKv4a1aiO45XuofTDfa9xwNs2t0rbcCn3VhPz8iSmppqKc4akpazx3EOhOFhmzp5MRYbacCcUCkp6CXHg/5zPKpsd8bix1iI070cC7ZlgrzVa8HrgHFlAadT1WXGAhyv2NrpNNvkWJzH6GPh8MwxLGrT60PxoG6vtKE6NJ/7B1OlGnhy192fkHVXXuOG2Y24GxLfECKe9pF4+q2sWTNrzOTiLvGU+BxP5RHTnHj6AKF2KEGZsxrfOpX4knNC7RzFU4tPpA4VuJR40uTiDvEUiAi1iyfHU1yhdpMhnvrljBJPfyd74yGeukA8IcfTZjfUblL3fh+Aw9HX/0NOvPV7AIo2Y5wm1aI5mIm4GR5H8ikIw8ak1VyMnTKGSokoghQYZ+N1Ys6ZFISBBmBkfSCevEo6kdwxvi1tQveh8aMhpEHMxIMeH4IVghYFLwAAJKhYbjYd5JaRAZvj2Qf0RI0l7bA3gOp+UFW1diDfEarQdeLeojFdtHiBrFy5XAryc8cknqyMWUkoEFCGpDKSZhpyEmfNLV2SUTRbrr79Y1IAoNDVcEJLExOQERDQIxhAdRISTySwQovaamOwCSyM8aamzG7Ds3nDvBU6MHqFIYsknfwgnwg6mNuHKif2S4knhtph82ikE1vjabJRjW/1FTs0ZLCidpHOYfSZ3FdTMQOGePoJkov/gxQjJHNrQS5I/ljEEwoE9KAyoiWebgTxhOSdHZpc/PvS2jKW4on3BYgn3H/M8ZTBHE+u4mkqLqfbpjsDF3UGooinrM0iGfPwBZ8K2xRD8RSLeDqBUDvmeGKo3TjEU7GvQnb2QvFUScVTvMQTCpQUFylR0dXRKY3NLTIx4mk+QuRRaRYFQpJPPH0ZxNPHLup1vBgnJ97paDwnb//+3+XQq79D4RUWpYHtIBQByUEyh6obqokinYt0PlJt3QOs1dPTp/gugFyYxEiKZgAwmGOImC0LCqhskh5KfhDTYR3tRZNRJFT0SGcaSAFpN5y/KcLKayQ5unqQC4n4rr0HeZH8UozKyCV4gJJSTAq4qvcmMSkJG6pt2HdiRyXR0C9iKA+cod3dnjA2HdZ3YtJMHK/9tSQan9F/03fODYk0S+AYTMwBsPdmNOYv+Blg4X7pAjHT0gEHIVTznV296pgtKCqWNVuuku27b5XB3jZ59w8/l7aGs/i8cAYwFrbPvuM6ZHAsIPGsk5fPJACJzbtBZBFnswAOCUHF2ZhTi6/ZZ+LqLBBZhhTEOsbD7STWFLujPYuvDbY2Y2E/LHmG0ynx1+3xg2wy16Gts0cdzJzrhctXya67Pi6brrlBcoBX3GXyMzBx4uku3KMFk++A28KkZmDGEU8lSEszPyLU7sIQT0/Jm8+8OAnFU5h42ucQTxVjKZ5c4mlSN7U92NvdLsfeeFZO7PmdeBB2Z0gJ++7kntXYgHSigesHsRG9GANpt6lHCMaSwIXH9cOAMuwLfAwUGFQEsWwvHng2OaJsvL0BGgQglAUTKDBOnWSU9ULlqDrKEFJq/PEeNFjS5+tXj0trR4+0d3oUDJEkIojKgdy4em6FLF+6UEoR3qdJL5VUcoglSrCpcLLb+IxthoRySCe0o6QS+q/epOxiWbllO1R8poKdSp4xWO7DdhguGGBlQRJPij0cGGKedKos4UQWKAS6It638xn5DGcXSCaQeQQZuBb+INVjAEApA9LS3Im8P8yhhX7wH/aNvjLhlojxchC2tQY51W57+KsyZ/7C8Jvu2pTOAImnvT/7iRwYQTzB06CKp2L97CBWM0w8fe7LUDzdrMSTqWpnkouPHmrHK08AirBPKJ4yMh9xiacpvapu4+4MXJwZeP9gizymOZ5Qhn0c4mkpiaev++XuW6NzPH0LiqdA6fQhng5pqF2GKuVpEk1Vuwji6Tyq2g0kSfEEYj/wGRBP91x+xBPv2H7gicYTB+Wt3/xIzhzYoyFzxA5mCYMI4jklc5SkAAEILNQHVTkVQ1SYk+wg4KMDjuskRJTEQhMkM5QAAaazBAjJD8VzVLormQP1PAkikDkkrYiJcArFOD29fuC6MMlB0oihfQznKykulNrKMkkfAOZCLs6ovjujICYl7rMqKNIyXi/UQVAGsdgN+0vSzPQd+G9439EXkjyZUOSH1Fw5xKEgcUCoKXmjBI4ht2zf2banj8p79h2EEwgaEnXsO0Pa8vILZPn6LbL7o/fLig1bpKe1UQ688Gs58OLT4oWSa8RYdC4NtrZjoePRh8iCPowliLQYA+g7+89rYa+D/hZAY8R9hlAEKYjrmJVFbM3r4IwFzySnTPoL4G+MmdeNGJvEXx+Iv06QZ+rYJXkGHBoAzibSzIRCbu7CJbITDtltN9wqJNTcJTkzECKeNNQOiqfV8SqeXOIpOVdgcq3MEOJpDRRPFfiiFBmdeEpBqF0pPuwmufg7p9+Sp95nVbv3ZPZqVLVbPEZVO1+urEdy8atz75Do5OIDcnj/GXniW790iCd44icUameJp2+LIZ5SxCWeJnfjxnO0F1XUSDodf/NZ6WlrSirxxPMznIthcz4YH+uNGb1fsJDOQqNvLB4NmHmQgOKjH3H6QRBQVOyYHAEkowxgieRgaMgJRowXCsooKqJg+HOQPDEAaW8bDGAHCCevEmMmx5QaWZyb+1WVF0tlaREMPSqhMB8A5cvMZQDpNBdNSknyiQ8losIqJyWctOdmQARDg6nZUjZ3Hs4PDxGSOWorjuKJbQQDPiRJ7wOYoeIpPBL2iQtJJ7OODeGN5s0Yfw1JhXxbIOw4ziaQTF1QkmUApJUXZUtW2hBC7bo03I77oLv8P+rCU+bm5cva7dfLLchVNWfeglH3dd9I7gyMrniaGuLJ7xBPbqhdcq+j25o7A9NhBiZCPN0D4ik9nUrmoOw/+bp868VEiKf7oXi6ekoVT0khnr6BqnZ158aoamdC7fqr5mqo3YLLlHgivvF7PXL6vTfkrad/iFCvY+QsRsEPEagC2EodZnQwQmbEY4yDkbgOmA4P61w0xA6dYY4iysE/JHOI6UiAGBUO0y6ABMGDRIY3iNAzEjYOyUE1j7YBAEMlUC6cZ0tWrpP1GzdJ17mDcv7wu8CPwG4R3Qx/Rp2NfAKZYhyk1EmlAouSp6FzFOF3eKhjVAkpg0dDRJTiQGI2hvaRvCEZReUQFfrsO1KKgIxiJTdwQOg7CCdV3gObMlUFzkHsxb5nZ+fKopVr5IZ7PiUbtqMCGXBpEJXtzh58S/Y89T+k6fQx7Uu4/8PXnPGgQV4HdfRiLOY64FpwHKGxYBx6PRiaR5KNxxKNO2PBfBhizRBRoWgDXgsUoRnCj9H2bh8U9d0gAHugrDLEH3vEczPfa0X1fLn65rvkmlvullnlc4Z31n09iRmIJp6eBfFUPHaoXcCpapflEk+TmPakHTqjiacWr0i934TaPf5QijwYg3g63v+elK8KE09pAvY6BZUNJB1fsPB+D3ol40IRT98F8fQMczy5xFPS7uAxGmIltZN7/wDV02+lu7Uh6cQTAQoTjXvh5QoioaMaMNgvGlKzhFbshohnx0g6gIMH0fCrIBhvIY0UjCRJKONVoWSYxj/cdvQZlIiCd4yV6rzoSx+NOgCHsaPhfvD4fBjPeXOKpAiqO5Psm6F9kGBrHgMm1DQkFBNL8kgCG02gCeUSDTT/8T89SZqzCp4lP86Zhhh8AqRcKKqYxNHIlln1D+QayKeBoA/Ho0+mVefZvFLAZgcX7q4ZpPOXm7kfgYQX805PUwsUXa2t3Qgn7EO8fppUl+cr8cTzNDR3S5Mqnuw5o5qLesFT09u29prdcsunvySz59VGve++mLoZUOLpp0/I+//8j8NC7UYST4MMtauskrRHJq54comnqbuWbsvuDFzsGYifeBoUKp7+z8cDcvctw4gnKp7iCbVDVbvr+j4tm6aQePoBkosfnqTi6QRzPIF4yo2XePrso7Lg7o9c7Et50c5PbMd8T4de+728/bufSXebUcwbiDIKQAn1FuAIixI5PIC4zsEtiulA4JCE4oMFZoiheD5t2xwaaonqGhIgmpwcxU+64UjsglNRi9boOYifiB1TkKMyR4mbG++5T5ajuvCZA2/K3md+LO0NZ4EFAZq02wn23VH3DAwitA/Ai87WUN/hHKW6hyRUrFapYCIZRdIpHX3vBUbsBElDhyqJMI7X9p05qGoWL5fr7rxXtu66WZ2AnIQBqM+aTn4gbz/zQzl9YJ8qjEJzpbMU68z6Bv7Y68ATGXzN4jokBYldqYQ3D4wDY/EjHxcrI7NfOqCIa8FtaSCbqHziPAfwC5IOT0P8cTBmLDwzQ/TKK+bKtutvlZ13fExmz53Hze6SxBmYOPF0J37ruBUFk3gpJtTUNCaeDsnf/uMBJ8dTbMVTUomnABRPeVOseHKJpwndpBM9yOfplFP7n5Njrz8jXc11SSee2C8aUPAyMGQwzDCoTDQfxLPxMpnwLjVkOghatNEWa+VoILEP/vDfIAylDyooJl3s6ulVAKEkjdOMtog/zC+RBi/LAAwiwYxKi4ediu1mZ6TK7OJcEE+FmmtAFVtIgqngAW2o7BiG01QQiU6STgBEiTg9R319XlTk65M+eHoYwkdPEhcTP48YeXi9MkM5qUyS9AwQrpRgM1SQeRLo5TLx8zoKPV5JLV0L/+E80KybBOlBlZi3IJ9BB6TmJJyCyKWQD8/avNmFUlGSK5kgzJgks74JxBOSi5OwU2QQbnLEGueGJW43XHuT3HT/F6S8umbEPu6GqZkBDbUD8XQgXuIJoSBpn3sUoXY3TSDUDonuVfH0OdyDblW7qbmibqvuDFy8GbiQxFMRiKddU0k8nTgqP/i//stI4qkoX8oWxB9qF0k8bSjIkQUoXkIyJCUzT1KKyvViDUGRzKp2/VXVEkQoc+1dly/xxAlhioCOhjPyLvI9HXnzj8hTyVBt5os0CnRLnoyHLcIEiKOIwrwT1xEy9SHPUTvCzqiYIQbhYvAOnu1rrKSmZ8JNjnA4FKQhnxKJAXkMVVJV82uhFrpPrr71HqhycqSrpV4OIkTt4EtPA6eh8Ar7DsKFxE3ifUdn0A91juJ5EHjXh7QGHQiT68ZDySB2xOk9+05Ey36mwqk5kJKmfTf7OQPT/amUSpM5UNldc+vdSMD9KeQ/K3HeAa5GVefW04fkwB+ekLMf7odDFdgaeI5jYbW66LHwsOi2Qw3pCnuERcdhxjLkjMWPi0HFPEMANe8qB8BdnfbMS44lDWqndITy9QNXBk1bEeck2VaAQlEbrtopt9z3WZmP6sjukvwZSJR4CkDxNDAAFV22Szwl/2ok3uL0Jp6+g+Ti54qQfGUs4qlfk4s//jCr2pWqxNGLfDLvnNojTx74oZyIV/E0LYmnR2XJtp2JX1X3CJ0Bf2+XnH77RTn62m+ks+nclBBPNMSUQFMmTDNFEoSVTOg9CSDWn+s2ZM4aSXbOGjLt6Kh/YCixIwXAPf5BaUICScbyW3myNbE0jvSypAGc0CtFg+w4e/QJXJFk4k82CJm8LHhjSvJQfS4fn5U09BNJ0tEm+00wEnUgzq25CAAMmFSTAIFx9KSYmA+AqirNZwAvEfMB8Fg+G9KLHjwj/2bfKMHWsEB6jEBIaQy9ypZBSjGG3sllEAmoOD49FxOko2ILk1C2QWLO6ickzAyhBMIIsu7q2QVSVZon2cg5wH7Qg9WQIPHEcrcbd94su+/7vJRXzUc77nIhZmDixBNzPOXCi1ove/bEm+PJJZ4uxDV1z+HOwMWagUSJp/8GxdNdEYqnfSde06p2gVLP+MnF+0A8eT8tG6dK8ZRE4ulpKJ7yoHgal3iaC+IJiqfau+65WJdwepwXgCiAkLtz778mB37/Y+QYQgETJHKnQomPkINxwmQOyCdgt86+AWlEyBYdeBb/KLZz/hA3pSJJtaZfgHLckiGcJOLIDGC7PKiKVkDldPsjj8uClevxDsL7/D5pOLxf3v/dj6SnvUUTjzPhOTEp2zJE1MTIG6vO9wCbNcC5Z4gz7TD6x46ZP4pLUQU8iDkiDh7e93T0PR99X7xipez+5COyBqkOIhdW+m47e0Q+fP7fpenoO5KSlgmMiVBIzBXHodfCcfSSMLIYO7IPke2NXDcYG0BXwxibOvpQHRAELPprr4UegwZZQY/OXYYich4VXDsN8jqkKcZOl8qqShTauVd2fewhRBGgooG7JH0GLPG0X3M8PSurxwm1CwSy4BzfCeUgQ+1cxVPSL0iCDc4A4slWtavAD99wjieO0yieIomnMv0BOyHiKbjLyfFUFprCAML4TI6nJyedXPwsq9pB8bQ33lC7Zahqd59LPIUuxgRW/L3dcua9l+Xoq0+jUgnkxjAmyV9S8WWWLfkI02JcN8kbki806iRGaKCogjJG0hhKJaLwng3NY59ouBxrzZXoBe8x9K7dE4SRR9URhLbR6qlhxHYaRCqMqFbSUDh0ApsZtm8IJ6icckA6kXzKwHMxFE+zZuUpEUQSizmqWPp3ANJjHhe9RG/hOS3o4DsqW8YK2+GDY9ZcBlAcURllPWxsk2Mk8GAeKZJYJL40HwDzU1EdpUQUY+iZzyBT/Bh0exfi6EE2aYJ0qJs0QTrOQ2CD/yCaYOjL8jXELhd5EQxYIPEEQNTUlZDiickfN113m9zwyc9KWZUrj+Y1uxBLJPE0y6lqVwSwnQJp+/Dk4gy166fi6ZFHpfwGl3i6ENfHPYc7AzNpBqKJpy34ZV4NYxFR1Q6GoxMm9Fi3CbX7b98A8XSzDbULyD5UtWNy8WBcxFMFiKf7RyGenpNf/dO/SsZgQCqy50paCqtwZcjs8gSq2iVEPKXJ0jvuk12P/mfHDpqrRhtMxdPTjz8m+Q11SjzVwsbGVjy1Sv/cuVA8fUVq77x7Jl32KegryRuvNB7eJ0ee+ymSjhMjmTxNhnyic9EQIHTcsaqdUeIkoiqCsxKwtAn5gow6G+SMAYOKb1IUJyH3JrCddbQRd6WiqkoGttGZqA5FkjdrN8pNn3lc5i5ZpXMxEPRL68kDcvSFn4kPhXaIy9i/yL7TQdpPjGr7DsymqRUIsQiwdAmt2A2hzYCM0gZcWo+UBlTaE3Ny4RPxaAZwHBOwE/NacMl2SThlIwyPuDQvN0sWLFst137iEVm25Ro93v4ZJPF0/pgceuHnSjzl5BZoZT7e0xyLcfQGDRGFa6HXgUQUxwoHLDGpqqxCQwit2FOEnhkw2OUdkHoQaXTwchB2b0YUsLBPGtVbxLVQvRHL8n0STlkYB8eSCzxaXjlXtt56r2y/+9PqqA2dwF1J2gwkTjy5iqekTX4SGpqxxBM/8CSe6iBVXV7tESqeHvxYBPF0Goqn9+NXPG0IgHhCqN2s3JHE00++9aS8McmqdokSTyXLNsim+78sS67cmYTLfHk2QW9V3QdvypHXfi3tdSfVUBmPCE13shYYHSRBJPHE0ql2UYOFPySiDCljiCgaefU6hTw2NJYGsFgjyTaM0ddWTJNY9SOxZGMngBASNPrQDt8lSGHYGlVDzMhkjWwmyJ0cGMpcGEOuExCwfZI+xcV5UuIQT9yfhjScJN2ScxHnNj1w/kbOHUko82CHqcwyRBQAG0gjht/Rs6Y5ATBGAidD/rEN074ZA4w3wAk9eySjWBklA3H0PajMxzj6PpBiCrrQVwvK2JlMEGoVsxg2WKB5q8x7pn9KPGmOp24HsI02HjMsvltQXCybr79Ddn38YSmrrI46l9nL/TsVM2CJpw8iQu3GJ56+AuKJoXbDFE81qbJ5Y6kmuQc8R3fpceSD9wVDJVzFEybCXdwZuGRnYFziCV8LnX4QT12Dsmx+n1DxdOcw4unbLzPHUzyKJxJPVDxth43l941Zmus88tNvJ594qkJeRi7ZMUPt0mQZiKfrJkg8iRNqF5wLxdMjX5XaO+4yg7ls/5J4AiF09G05/NxPlIQiXuJCfGZwneNkBL4JOReJ7RIkc/qgHDrX1istwDt0HlpcZbAdVD44Lx/Ecaped5yJWYrtqHjPkNo1m+SWR/5cqhaa8C6qhVqRH+noCz8VX1criJhw3zmMEHmDsLEg1UPIp2RVRIpJHaKKFeB03Dg3cZL9yzW2yJC7+g6vNCH9AbGkwWHEpabine6nfQ+TZSRpspB6IY34Fbh53vI1suOTn5elG6/i7qGFhWk66k8i1PSX0vDhHjgn4eAFmRW6DtiTfeC1Pe6nGAAAQABJREFUUGevzrvj6FWMTWUaSEE7FuwXOlYHY0ZkTwi4Ki09fjmPvKFU8zN0joMmPs0EacycVbw+XEiecQw5zrXga+aBKkZ+p623fly233W/km62bfc5eTMwnHhas6ZY1kL1lJubjpMw6oGYj7/HqIJDRAdC7YKDO5H+4044313FEybmoi6XLvGUSKidN1c2UPE0hcTTmWNQPH0v/uTiLvE0+c8FDW9Py3lphES3BXHiXc3nkTASOQwQimmUQfRc8DzGkEzsjLGJp1ht0YbR4PPc9MYYj40x+jT0lpAyXhuSNMZjw7b0WFjAXqjwzrV6QED1wqAOavncHJBOWQhVo5HMhGHMzTTeFxrFdGyj0IvVVQg0WEK3BKF2JSCfGP4GM6yGOAjwoKV00Q+CB2tceV6zhFbshohnO38kodhX/kESR/TXnFu0RK8HSdh7oFoiCNBdIlqwqzw2DUBkEDkBWA5XPWVsjtY/YkkH4CovzpEa5Koqys8y5wxdR4Y8Agw1Q/EET5y2Mez4iKawCkAH8q6wvEqWb9sl666+ATkHqiUPFWJYJZDgzwJBA6qij3ZfTW4GwsTTPyC5eJdsLciVRIinjo46DbVrbf2j1LjE0+Quhnu0OwMzfAYSIp7mgXiC4mlyxNMDIJ6umnriCXkMq/DgMrXE0zwJfh6Kp9svd+IJBV4Cfmk+/o4c/tNPJAhHpiUthn9EiGeI7SyZow5GKt0dB6Mqi6DEMQTISFURHXYdvUE5DZV2B/M94QTpIDuo/s4C/iBGyaTCCSRHHh6WtCF+ZaLsVKRCqF6xTq67/ytSvWSFkiSgSKT93BE59sK/i7ejMUQ8xeo7oZP2HZiTyi2qoqguJyHld8gcm1uJJA8Hi7+K49j3bjgJz7ag0EuXyfdEgiYbBFEWlfjYk+GA7HsuHlRoKS7lOdEO+16xeIVsu+dBJZ6ycJzFXDyPt7tN6kA61X3whgSheIacSY8bMQ5u4MTpWIh36ew1Y1FCzSGiSLDxOjDhOsfMa2rHwgb6gB3r4NyliosYm5iZ+Jo4WxOm42JT4cSxkEDLABblwnmhymtW5TzZetvH5ao7PqWElYsZdXqS+scQT8fFhNr9TsYjnpjjiaF2SjxluMRTUi/GBBpziSdWtZtOxFNLO75oe6Vk2UZX8TSBG3r4IfSYEDD0wuPT09oo3c3npKvxDJ7Pi6ejGcCgVyu20cDRnqrVGt7ImK+ZMDvLhNolGM9twQoNX8hjA7JMSSgbnkfjD8NPA0pCiDmcOjwBOQU1TzuSIRKcFCJRaB6MIgmnPCiGsmAQwTmhTWPY6emigec5CAhKkQupNELxZIZH0oieAki6ATw0hl7P6xBgOJ7WmX22+9u1kc86kbpZjS4PAhGlpYA7+5AkvQ99sZ4xgxXMzsazxESaAY4VY1ZEEHGCFEjM6VkqYF4nKJ1mz8oHSKGnOXxOthgv8cThpCM/V/6cuVJSu1xKqhdKcdlsKULYXWFhoRQUQE2Vn68kVJZW+zO5rjguTY4enhAlpyK66q7GOQM9ba2y9ydPyAf/wqp24xNPAwy1+/xXpez6G1Xx1OHkeGpt+UMcxFMQnszlACCP4L5xk4vHeYnc3dwZmDEzMCniCT9K9558Xf4uTsVTUV+F3OB9QDbEIp6+BcXTPycx1C6CeMqB4ql0RHLx0RVPJ51Qu7wxQu2oeBpCcvHg3Grpx/erSzyB43DC1Ug8+VGshjgqnoWwQCETcI5R4tCxCBKH5Adzf2J9uKqIJEcjisicRG5KLyI5mEagMBcVgoFvlHBC/kqqawxpQ+elwXcM+wI7IrPmLZZVN94rVQuWSUF+nlYXDrSfl/q3nhmTeBo+HgvxiBdJ3jCXlSFuqCQyOa6sc5Rjo5OShV9aewLoe5d09QWAQYFL0Xeq7kN9xziI3TgvIUyKFyRrCitrZMm1d0jtqo1SWJCvmCsbKSz4YCqJoLdH2k5/KPXvvSC9cCZb9dbwvg9/PXws/RGhhkEloow6LayIwvXCeLr7gnIKRFoT8CrPXwCMzVQOGtaI68LrkIWxkOgKjQXHEecWzq6U9TfcLVtu+ggUWjkaXmuJNOJGS0TZ5+F9dl+PPwOJKp5c4mn8Ob2Qe0xz4umgk1x8NX4dRud44hfKWKF2b0Px9FScycUzQTyt779eczzNyi0Nzb/N8ZSMULuxFU+zJaeoEER+EF+qLvEUugBJXmHywSDUTn1dbdLb3ggF1DnpbDgjXU1nxNPeJEGfqWiRGAlF4ikThrIQEmDKOye+8J62sCZMRIE4o8fJElHwQPUisXYdvDH0MNEDU5qXJQUwiqpwsoYdBt0AB4d0cl6nwfiXlQK0DiOeSKIwQXpOTp4OIKTAsueNIsAilFjcmx03f7gSY6FBNqF43T4mowQR2OfDNEeHzmlFPMiZmduHQCDSu0ggp14zgjCwannZ6TKnvAAgJVcr6YVnjqdPAbDDecZUPMHThuokWYWzpGjeIimZv1QKyitRKjcXSjBTdY/XlcCHqqdchHTxQfKJ25mrg8+acB3kH585h3p2dHY4KaVvuH9izkC8xNMQPp9DNscTfhiVO8RTVHLxcRVPLvEU8yK4G90ZuERmIEw8wWGTxRxPc2ESInI8RYbaUfH0Z1A83eTkeFLi6TX5u1f+SgKzYofacZqQKUf8gx5JJvH00P/zSVm6viz0w5TnOR+Z4yku4ul+hNr9b1Ft0MmTEPFUDeLpkcdAPN3JLlzWyyCqqrWdOqihdj4ob+IlPIZPmkIkbLS4juFfkZiOZBRxXg9U4adAPNUBI9GZWFaQLXkgnKiuIWlDbkPbwIo6Ex1cB8AhBXMXysLtt0G5XYGcmSBKcrIl3dch3hNvSrCrSY8d3q94XxN/KZ4khgYRZfuuqigHnzL3KDEpH1Tel6F6Yh5wKftO7MaFynslamz/OSD0PX/OPJm/dbeUAoux+AyxFh1+FncRk/k7G6T53eek8+xhbSfevkfup73AYPiZ4GNASTUnNM/BurwODLNrRDGfk43dUOsP6FiK8PnLpWPXKpycuddoAr0uUE+h7dxZs2XRldfLiu03In/VSNxoMSMxosWJloSKJKYi++2uR89AiHh6+0fS2PisrEGY3VihdiSegv07kY8XoXau4il6Mi/Cq2lMPB2Wvw1VtRtJPHGuTHLxAVk+DzmeHkpBjqdwVbu3T72pVe1O9r8v5auKpHRxPsJpUJVAUEErJQe6DlbnwhfOYJ9k+vJkfXB04ukJ5Hh6c5I5nkYnnhBWUlEeg3ja5CiedlyE2+LSPyUTgCsJhaSLntYGkE9noYQ6reF4JKGYH2pwkIobEjicD1iWmIslnhh7TuLJQoyYOye0kS3Zs6qhdFRAJIW6e71S39QhfQhdywKQVk8S9lZwYA2iNe587YyD6qDysgKHeIIYG9u5MGF4DkiX3DzkqlJpN4fO9hyPHYzvcAKMcuxITxHnyjSmLZr1YX/ppWMMfX27R427fZuhdJrjCdJsLtovNEeFk5WYU9Zs8lUhSTrATBnGUQBwo3H4oZni0WMTT5zXdOTlyiufK0U1S6W4qlbyikqUVCKhxAfBAefBggSu82EJJ/tsSajh+1pSygIK9spdYs9At6N4OjiO4ilpxJPPUTxluIqn2FfE3erOwMydgckST/tOknj6a/HP6olZ1Y4zExfxlGCOp2lFPH3+a1J72x0z9yZIUs+Z3LodRMdR5Hjq7WiaMPEUqzthMgdY1CGifKia14Y0Cmcb2mQIOK8IBVcM4WQxnMF4huwIb0uBE23W/CWydNddUgDig048Jr1O9bbLwLm3ZaCnGZgqidgUTRkiCsp0RhUAC5KE6kS0xrnGDvEhL2chVOkahgYcR/xp0j2Y/ke+pqOxEBhs0dW3SCkU58RzJGSIqYij9IFQt8HeNuk5tkf6Go+HoGaseU1km84IzmerMVMRZUg1kIDA2HXNHdKOasoFcHRS7cQ8qlSYWZWTIdHM+FR55hBPC7ZeJws2XasRCcSKWfhtkAlCzY6H2/gYji85Zo7dXcaegYSIp0EflHogngZc4mnsWb1w714CxFNkcvHEiCd8xSCkBz/cSTyNoXhyiacLd0NejDMNUU6M6iV9Xe0KLhiG19lwGuF4Z1UJxep4JKEMEcMeOgQL1kgspCM0jN6ZZBNPPFPkEgkb6HVqbemU1uY2SLf96s0ypBM9OQaQGONojSLi2LGdVe3KoRQqZYgavFImut0QT1Q85eXlj6jEgSFioUTaAQ0aO8/4eXqKCDrg/WVyShJR8BZp/DwIKyWPeKRzvI4F6z4kSa9HDH0DHgGAK76fCvDBBOmZMLxEFZxXkyCdcfSIqYeXiYko6SAjaMmAF5AE2mjEkwm160aOJyYXB4GI/vO66XkKiqWgCiF185aoLDobY2ZeAQsGIkkkCwysd8q+5jP34zEWLNjXVEVRJUWQ4RJPetXH/NPdylC7H8vB735nzFC7MPGEClFfgOJp1+4JJBeHN9Mlnsa8Hu6b7gzM5BmYLPGkoXavoKodFE9zryiBg8LkEIQ+Fk5LowhW4mnAUTz5HkSo3Tb8YA7/YGyuZ3Lx5+VX3/l+3FXtRiWevvmXcvjl36MyHnI8OcnFRwu1W3rH/ahqN5ri6auS11AvG+GsqYlR1S4UakfF0xdAPN3qEk9UyXciT9IREE+etjotmpLsz4bCI6dRYiYfFO0NDc3S0dqpsIU4zmIvS97wWbfhmZgoBXmSymqXycobPib5s8qAcwzxJH1tEjy9D4qnBuwfeabkjcLiO5I3xIEtTW3SAlxKvGkcnuFnS9jodvYd+5B4Ypjgsp13SMncBfgcEQ8a4imMu4BVe9ul7+Q+8TYeA5Kb4rGgb8SNHe1d0lDXpOknsAnjsfjahNjZ62HHSTBbUFYhi7ftloWbrtZxcAxMOp6GnKrEjRZnWixJ3EisSMyooYXYx13GngGXeBp7fqb7uzOfeEJSuxXzqXhKlQcSVDxFEk8blHi6U4pzS0LXzIbaXVjiqQ05nvqkZDkUT/exqt2OUH/clamfAZaSZSUTL5RQvcgB1Y148s6GU9KJvFCetkbxgYQaiiChaHRpOPJyDfEE25TwEp8JjdgLq8z31N7WJc2NLfghHUk8GWMeaditUeQzq8ZVzoYCEAnGGbvObSRkqHjKzoY0GoqnNJI/4ywkVAh8FFwAcNBTREOt3iKEK1A6bkr1mkSOmrAc+3O+CBp6vP1yurlHWpCMkmAkE/3KYzU7GOdMkGOUNFOibQgnclE2p4EhtDIh4Z6DcRTmZys44/vhxeZ4ChNPVFSlZWZLLsLpiqqXSFFVjeQVl6qhp9G3YIDXkg+CAgt6FDg4r+32SNBg92MblnSy+aBc4il8VUZbi1Q8zUKOpy2jJBe3xFOwCmExkyCevA7xlOEqnka7JO52dwZm7AwkRjz1ItQuODLU7uW/kiCr2l1ZIrllF5t4+i8gnn53AYmnedL/RRBPt9w+Y++BZHWcOY46zx1V4omOSFbqTWQh7khowe7ETsR1zSBwAI3CBBNejCBu8D4xXGpahsxevErW3nSv5Bcb4kmxFsga/8k3JdB2Tou9JNKXifSdqvg2OEQbQZwR81knKMeh61TQo7/6ms94bUizpbLq+o9ICXAZkzJYnBWJvQYxFs+JPdJbdxhzkshICBETvw5MPt7Z2S0N55ugzg/oOUPj4bXQcXAsDubmoICjmeNp2TW3yMKNrHQJ3AnsaMdj14kxLW4k/rQpHYgbud1dxp6BxIgnr1E8MdQu5y5gfTe5+NizO/XvzhDiaQ1+3c/Bh1ekBL8z5+ebidFQO9+AIZ4eTpEHPhqheDr5hgm1GzgwaqjdlBBPW1fJTY/ukPXXzgtdPX5IRgu1y8rPlcI5kaF2EcTT/SCertgRasddubAzQDKjPwASqqcDOaGaNDE5lVAMy+tpawAJ1aWJyWlMSNpkQPmkzMoF6KYST+3dACitkDhHEE8xDCKNtDWYuUjcuHjZYikryZcA+s+8VvRU0Y5nMfwsTuJp+BAV5KARzhnPpQk1SUQBiNiKIoaIMoqoAOrWtnSbRJo9SOSYi+SNxbnIVQVJs0mQToUT2kNbpu8mPwCNPPuaX1ggi5YuBlmVqtdhEEkvSRoaIg3gTavaITlkSxfA2qBk5lPlVCvFIJ2Yyyk7Ny8m6WSBgQUKFhxYABS53YIHbstAOeMsEGcEEJbIckmn4XdJ7NcjczzloaodRO3wEkpWgaTg2jEBaYh4musQT9dNTPHkEk+xr4O71Z2BS2EGJkM8MenzXobagXjqj4N4KmZycd+Dsj5exRPsxOzy2VI4q0h/dHd14Ed6c4tUrFoqDyLH07JYOZ6+aYinSuSY4YPL6IqnT0Px9L8ChoR/aPPHPXM8/frxr0p+PIqneSCevvB1EE+3XQq3w6TGQDV8x/ljcuhPT0hP46mEiSf1iiXSgxDxRNVQuyE1iKkshouJ70A8AXtWLlsnG279hKYNoOKJ98CAp1W8x14XX8spdfgl0pWE+47GQ8QTcClxl8VuFn+GSBodk8F2JJ5mL1wB0uxjIJ7mC36Uhogai7s4noHeDuk+9qb0nH5fMeBUj4Wfm67OHqmva9YwwtA1QP+iCEBiVL0+INGAU4rmVMvKHbeOIJ6GY0u+tqSTxY0cb+RnN7ExXj57J0485ZgcTzlujqfpcJfMAOKpGFaWOZ7iJ576kED6bRBPTC5+chziKYhQO+Z42tB/gyYXn7TiaSLEE3M8oYKWSS4eSTw9CuLp2ulwn1z2fbAklI8klCqh6lQF1Q0SionKB0FQ0btxoYwGiZ329h54xeDRUuLJIWgigAnso2P4aRgNYVMCb8xVt94ji1asED+SZTK5eifG0IcxpYC4yUEyxHQAAZI7k1kM7mUSR5wX7YaIKIbmgYxin3uQYPwcE4Aj5C4HMfzFuZAbZyB0EQdzvhW44Bn2PwKAsWcpUja3Rq6+816ZXVkpvZDAU5HW3VyHcEkAnqAPKrB+qUOSztYuv2TAA0iVEyun5BWXKElIz5IliEggUa1kgYE1/mHQY5JA2tfcL3I9EjywHbZ3oe6DyVyj6XJsJPFkFE+xiCfcE1p1CaEDVDx9EaF2EyKe+p1Qu89Juqt4mi63gNsPdwaSNgOJEk//HYqnO5zk4ko8nXCIp9LxFU/FvSCe/DOAeHrzDRBPj0l+YxyhdiSevgji6WaXeDLE0wk59McfS1fD8QkQT6Pd1mFicPgeqnhiuBoKDSmGA+QZSXQYTGcJnbSMLKleuUE2336f5CCVgCWe+lGlsOfIa+JjXiQDyoafboKvY/ef+UfbWzuQ8BmJ2Kl4IgZVLOf0V/FcdN9TQcZWQK1F0qykYp4ST6lIA0GMZXEWXw942qX9yOvSdeKdCfY51mGxx8E9DfHkkYb6lijnLq9FONTRwdjYxv3RYZkFbLp21x2ycMNVqrOyuDISNxInWtxILGrxZ6weuttGzoBLPI2ck5m0ZZoTT5FV7RIhnnojiKcPxlQ8BQe8kuUPJxePRTwlVNVuTOLpW7LvmV9IGXLWVCBWn8mSVfHkEk8z6TNjSBGU2fV5ulQJ1XbumDQefks8CMtjToALsRjFE0LV4BUzoXbRxlwNPo0hDT0eJHJI2ZTPrZUb7/+CrLv6es3x1Mfk6lBvqZKr7rh42+plACSa2TvRkYxuxC0RYxRRlogakK6ePmkASAn0eVXhBI2TklUhsBIxBjsOypkrUTL41s9+XRat3Yj++qW3sxXjqEeCeCSJR5XC1rpzcupcs3QOoLpLxQLIn6skh7mcYOQjSSdr8C04sGCH/bXrIfADUBG5n4KHDMikUT2G8fl8zePsWBOdvct1/+HE09YCQzyxRHRY8TSceHoMxNMNE8jx1C9G8fQ5XC83ufjles+54750Z8AQTy/I6/sR5h1HVbv//ucBueNGU9XOEE+vQvH019IfB/FUBOJpt/8hKJ6uHDXHU/pgQCqzkZcuBQ6OMRRP4+V4mpziySGe4lE8Vc+X/i+DeLrp1kv3JolzZEo81ZF4egLKpyNIJwBywS6jwx27xyjPYx/IdAXNwEQtLR0aHhfCQg6Ws2STfSamSkcagfmrN8uWO+8H8VSkhAfJp35Uge089LL0nj8Mf11ECNfYXRil33bz6Acr8dTWKU1Ijt5vsRueI8PSwip2g02p1qpathak2Sdl1hxUoMR4FHPB/lsCivmR+kE8tX34mrQf3Ws7En4evUvhfWKujX6gEk9IBdHQAOIJydJ55ckt6ViwwusScopyrHhBlXbpvAWyfvfdsnD9NlwHo94aTjpR4cQHsah1VLq4MeYFirnREk9vo6pdw3hV7Qa9SPvhKJ5Q1S4z0w21izmpF3DjjCOeShFqNy8q1M7J8fRwKqralemHuM9viKcnoXg6NTA28WSTi4+leEoa8fRdh3iCqmN04qkd+YV6TY6n+13F0wX8LEzoVAQmTEZ+7NWnpeHIXs0PRSCQnGV0o6jEUweJpw7xOzmeorxi6EMouSMNpPYpRWbDKN4E4mn9tbsRbmY+SJoU0tMpzcffk3NvPyc9reeVqEpsDKP3dXg7Zk/z1498Bk3IZ9ABsMKE6RZMRT5HgRZMLfNRVS1eIbeBeFq8biuUKww/wBgR0hro64XqqU26kI+roaFJmrq84gmYUMJ0KJUs8USSiAafj0hiyZJNlkCy71nCyT7zOLZlk4izPe7rLonPQGRycSqexiKeBgGkqXjK+KJLPCU+0+4R7gxc+jMwWeLprRMknv5KBkp7x8jx5Bf/QK+QeLrR/7Csq7xiksTTMnno//6ELN1QFuW4OHfiqPwAycWPILl4NPGEAiEL5iHEKh2Yw488RHWwnemy9I7YoXYnoHh6OqbiKV9SisrMTaGK0hYJgHga+PLjIJ5uufRvlnFGSGzUUX8SoXY/kbbTHyRJ8TQ2ViJ509IMPGZD7RwCJ6SysUSOs53QLiMrRxYAC22989OSk1+Ie4g8E4knqIQ+fFnD0wBQxhltPG+P3XcWlmlHCogmEGdaZAadC+NSo34iQWPxHftOtdbcletkK9Ras+ZUaeoHYiliLEvYkIDqB0Zt/fBVaTn0+gTwaayxjT0W9rMb+XYbGlo14TumW3G0IZ4Mpg6Ng9eCxBMwZvm8RbLx5o+CeCIZbRKlW9yY6TgqLenE7S7hFOvajL3NJZ7Gnp/p/u6MJ54abHJxEE8PjCCefuQQT4VSujgfRhqKBUEZyxSUYJd0lMQNV7Xb6ITaFcVILn7hiSckF1/hJBd3Q+2m9WeIJFMvSI6jr/xa6g6+LgGCN1rTSSxjm0PTML1J7e0eVLVD6Vonx5MlaIZ7lCKVQhXzF8rND3xJ1m2/XrKQ58guA1BwtZ3+UE68/hvphIeP4XGJDSOeXpM0smc0z6yKR1l2R1sHQvBAPOGk1piHnrlNt9MZhtTkMNbVS1fLbZ/5mixat0UBSnSrTL4+AHm0T3p6PNLV1aWP3t5eTYDOfS0QCAEbAB2CHYIAPg9/RO5PkimWx2p4H9zX8c1AiHj6l+/ILKgIxyKehkA8BUg8felrUr4Tqj2EhnZ21suet74PsP4HqalJlc0bS0EIsjIMgXaW8+Bn0o/rb6vaQfGUWeWCPsyKu7gzcCnNQKLE099A8XR7hOLprROvyN+98tcyUHJhiacHQTwtmxTxlCFLQTzs+vL/EvW9RhU2iSeG2hU0NQyraheDeJo3XwZBPNXc6BJPJJ66UFzmw+d/Csfcu9GKpyn60AShqmpFNV4mF1fShkSNxUAkPxySw2wzmCgTFYkXbdwmV9z5AIgnXFMHy/R72qT1wIvSeRLhaZGKpynq+8DAkHR0eJBcHA4iOBINSWP7b/vu4DmMiXguPTNLalZvQt8/LUXlcxy1VrS6PB2pGIZ8yNn5wStyHs7RyWLseIaPaQd+NIp8L9JChIgnrPD8UfiU1wTbUpmvqmaxbLnlXhBPJKMN1iSJRtxoK9cxzM7izXj64u4TPQORxFMjFE+rVxfL2jXFyBXLwkjEfsR9yLmLX/mDUDwFqHgK7kRycVfxhEm56Ms0Jp6OyN9+5wM5dq4oKsfTcMXTaMTTfs3xBOJpEIqnlfEQT7uR4+l2mRLiCV/Ap48dkV9/L17Fk0M8Mbn41msv+k3idmD0GaAB6u1okmOvPC3nD7wq/j7PBTGKrK7S0dELOXanVtwIARM1gDTwYWPPPvJBMFJVuxjE05dlzVXX4Us4NzSwASRVbTtzCMqtX0nneeQDwPHx0GfDeKRQe/GuMMm4Ek/tnVqyVseBMQC/hMEWx+QYdo4jDcZ9/oq1CLUD8QTAMlYVPu5vSCi/9PX1CcknPnw+n25nP626yT6PRjoRPNi4fBJPXHc9VvFe6dH3U+LpiX+Tg9/9pziIp1YQT9WSDuJptks8jT6p7jvuDFymMxAmnlDIImsz5CAI38GP7gL8FlkKOMkfg51+kWNdg7Jsfq/8DXI8TZx4qpQbAw/JuooJKp5g9xpbmFx8mUwH4mkQOYECIJ6GXOJJPz1KPCF0/9DzP5MGpFOICrWbks8XKvJCNdTaavJ3Eg9FKWzw2iqGsKpkCNCdZMKJuGTjVbLt7ge1cIrBMAhPQyW4pvefR26kt5Kc4ynW4JEA3MGljY3tIeIpSnnv4DiD5wxplgEstWDNFrnyrk9LYels4LFoxyAJGxZuEUSy1L33opx44xng04EpxNkG1bKPnl4/FE/twI7eaDyq18GQTbxGei2wPxWIlQuWQr31CVm4dqt+17D/xIqWdOJrizVjzaK7bfwZmBDx1A/iyQ21G39yL8Ae05x4Yo4nxGNGJBcn8cSqdvxRzKp2YxNPCLUbPDgm8WRzPJlQOxBPOSWhaQ/4B+Tw/jPyxLd+KW8+86IUp+dKcUYJcuNkgFnNlZLSUsnNy9US8p1QbPSCYKqJleNpOPGUmaKy6ezRcjz1eJ1QO5d4Cl2MabtC4qlFjiLU7ty7L6HCWs8UGsTwJJhQOxBPrV0h4okkC700lrzRZzWKxjCmQik0d+ESufnBR2XNth2SCXm2XQb6STwdkaMvPyXtKB9Mw34hFqqcmpo6IkLtIggnjkfHxHGZdY6RyShrV66X20E8LVy9Qb1M8fSVx/bjs8jE5l6vVwkoPrPqHsEcF+uFsuSTVTrFAg9233jO7e4z+gwkSjz5QTxR8TQh4gnhmD7fMgBBV/E0+hVx33FnYObOwPsHW+Wxv7A5niZAPJ2E4gk5nuJRPBX3knh6WNZW8EdmOJSpud4jP/328/Kr73xfRs3xhB/pWtUuicTTEoTaXf/oxBVPIeLp0W9Ize6bZ+5NkKSek3jqbj4nh174uToW6fCbygUZIiVgiSeo2S2Gs/gn9KzYyBA37A+r9C7dcq0ST1nIN0lswiIx/X1I9P3e89J08FX8Zpqsm3DskbPvxiEKxRMwHQm0EH6zOE77TSzn9B2vqdZauH4riKcHpLCkHH03qnNiLj4sYTPg7ZHT+5+TI688JYNQLhPPTd2C7EzoZI/HJw1NnUo8Kb4m2adYFI5dB5PasRhsmi5Vi1bItjs/hfyjW9QxyWrROcgDytQMlnSaun5fHi0b4um4MMdTY+Pv4lM8gXjKzrkL16Dg8pikaTzKS4B4GpAV8z3y+GcQavfRUg27YY6n/SdflycP/EhOTzPiaS+Si5cPI56KkFw826lq52lpE58ST5tl0/1fchVP0/jDY7vW29kix1//DxjF58WLHDVTaxDNWUk8tUHx1AriiXmSqE8KkU4RRp59oXmmjWaCxrkLkZQbxNOqK68F8QQW11lYUbH97FE58tKT0nb2sAzhB3rSzPoYeCeIUDsST53tXeoh4xhsyGAYtFhjTwINiieAkYWrNsrtn/u6LEBuABJqiSxsg0QTq+tR/eTxeJSI4msulnTiM4kneqsIGmx4nQUP9Fq5y+RnIFHiyTe3WjJJPO0Ih9q9hVC75rhC7ZhcHMRT1udwXd1Qu8lfPbcFdwam1wzEQzx1QPF0HIqn5fP7oHgKyG0TDLUblXiqI/H0nPzqn/51yoinMuR4SoHCIpzjKUOSQzzVyJASTzdNrwt7EXqjxFNLnRx+8edy5p0XJ5TjKVGUwFC7FiqeoGa3xJNNn0BspPiFBIiuQ8yHeclG4ZRlV+yU7fc8CCW7IZ6IUwYRntbw7nNydv+fDJ5zQB3V71TnpCHMjTkzB5CWoB/VgE1r0RNt+6/HIHk2T8j+6D/0QcEln7GQeGpHleIm5KjqR4hnGMMRcxn1Fne1fcfBqrxfhHxI2+95SApKypR4Yt+Hq4T8yPF0et9zSgIGkRqC85DoYscSz3HsryWevF6/MxbT90GkojBj4/A5E+Y5HU7RuUtWyva7H5AlG7ZKJsZh8zlRMe9ixnhmfvx9ElU8aXJxhNqReMrMdImn8Wd4aveY/sTTeSiesleLpJuqdiMVTyCeajzyDeR4+nQk8XSCxNMP5fTQh9NG8fSr7/2/qGr3y7iJp80gnha7oXZT+wlIQutMZn389Wfk1L4/Si+qxE3EICbaDcbStyvx1C0+VEFRYw5DqcYQL6w3Rk0z/vCZxFP1ouVy60MgnnBfZYBMsQsTc7ejOt/hl36JXE8H4VEC8aQHO3skYrFto3E8BwIDyGXQjrDBbuMhc8BJeBzGoNvxcHsGwNKitZtV8VS7Yg2ASmLEk+0WrxPD8Bh2RwKKoXgkn7hNPYYACgQ/lnByPVZ25pL7PDbxhESp+cWanmJIk98i0acST1+H4mmXpEN5yhxPLvGU3GvitubOwEydgWjiaQtC7apGhNpFEU/I8XTb7nBVO5PjCcnFS/rGTS5ezOTigc+MVDxdJOIpVo4n2jNNLv71r0pBc+OYOZ6M4qlGhr4CxdMNLvHEXJee1no59OIv5dRbf9BKbVP6uQDOCiL9QEurR5rhVCTeIQ6z4XUGFzlkh4Pr6P/KziuQFduuk2s++pAqiDKAXYhbhvweObf/j3Lstd8oBqRaPAMV8NKhdk/PytX8SsRBPuDWvu42nijm8Eg6MaVBOvAQyRMlW5gHFHiNHVTFOJ61qh1waVNzlwSIpYhJ0WYYvw3rO87GlA9LNm2Xqz/2sBQUl6izj323SieSUFxIPJ2C4ungn34mQb9X+6BvTNEfznVPjw/qrS7pQwEfvDTjcDAq50CvD87P97iw0M385Wtk570Py/JNVynxRAxJPOmSTmaOkvE3RDy9A8VTw7OyZvUszfFkcnuOzPHkEk/JmPXktXEJEE+oahcinsJV7faBeHoqXuLJlycaapd3B0LtZoVmNxxq96QTapczqVC7X30XxNNv4yeeXMVT6FJM6xUvjPbxN38rJ/b8QTxQP9EgTfViiKc+aW3rRqnQGNXg0AHtB3EB1skbETjMW7ICxNNXZOWW7Qo6bD+ZgLSj/oQchqS85cT7QgXU1I8CsnIST5CUK/EEwGWAlTHoxED6muDFGnk8kzBbisSNDLWrWbZac1fZcUzk2aqfSEBFht7RQ2XBD0knN5/TRGZ3/GOSSTzVIrn4pjGTi0cqnirV2zt+D9093BlwZ2CmzEA8xJPN8bTcyfEUVjz55a3jCLV79b/GF2rnAfEU/CyIpy3RoXbTjXh643WtahcX8TQfxNOjfwbi6caZcsmnrJ9KPKF4zGEowY/BuciiLlMtdFbiqc2D/J3dULI7ZAcVNjg3oSWeFNtZfMb+5BUiufK1N8mOez+jjrlM4JUckDf93m6ohP4ox994VsmmDIS1pWdDEZVOAinVkELAeoG+HqSMaJYgnDuxxkfnXgbyLKVnIj+Rokkz5cSV2g90jHiTSnxPr0+6Ovs0pQGxKRX5LCITgDOTObJIhHIMPJZkDNVaK67cIdd94hHJLSiGs8+E1xFzRaqE/D0gnt5+QT740xPiQ/Vini9WX03PJv+X803FU2NTN1TSSMeA8ymBhu0hPMrx2wuBdZJMC1ZvlBvu+7wsR7L3dFTjI+nkLsmdgZjE09pi3PMknVziKbmznfzWpjnx9KEcCymeZuOHn0ik4qkZOZ4aWdUuFvGEUDslngbjUDxdKOIpEcXTCoTa3cccT9ck/6q7LSZ1Bkg8ndjzezm+51npaWtWo5TUE9jGaKmx8InEk4batfU4xJND0tA44hFJOtljWBlk3tJVSjyt2HwVvDOs+mCWQeR06kT1FuYyaD6G6i0BeHjsm1P4bIinLhBPPSbUDicNGXhnHDT2VmJOI58FQLVs45VyG4in+RhPMjxJnC9LQNmcTySa6G3j4/LzWOEeoqcSSrgUgE5VlY2B8nT+NO/CoObgCuU7GeMYe1t1t7bIWz/+N/nwe/8sJahqt6UgT4qQ/w4xlLjYUDwBjLIZKp4Ge1rFT8UTkt/O3nFdlOKpCaF2C+Ignnz+5QCIj8CelGoX0pCzb2wEi3sD8zAA4MzE9pwPvef08+h8KO1g3Gd3BtwZuKgzkDDx9OfBCMWTX/aAePr7V5njabjiKRsVkU1BDtRMFf9ArxQnlXj6OKralUfZs3MnjsoPvvmXcuTl32te0Moco/7IKSqQEaF2Qwi1Q2Ww678UneNJFU+jEk8FklJkvgeRoNJ8v4J4kq+AeLreJZ5IPJGQOfLyr+TQS08pDhn95p68LaCdY8EVKp4YbmdSKBCbWFxHoof4LtyLVBxUOKtUNt94p9z06S+pIw6aJBkMII9lW4M0As+1nj2CFAUgm1LTga+MXaeqnXaNTseBftzPUBT5upFXSvN7hseSgpxLdFpmI4SPFYXD7xgsGrKdaqSBTYEbSJ4NIMcTw+0CUOSTeCIB5QOB43OIKKqj+rFPVm6+rLl6t+Yezc4vBFljcFeko4/4wt/bJaffeUne//2/4VbtNhg3PA3D1iJ7OeytOF/ynN3M8dSIqAJ/BPFErIj55/v4H7Uwn9OSDVvkpgcelSVrNoWmJmqnS/AFsWI/wh8H8LuBqrrMnHDF7BHDxaQNDARBcuL7BvdHOhR4aSBCGfqppKZeurGvnxJPzSfkHeR4arCKpyQTT3p98VnoD6CiIbBtOq5temY4L+7wcfG7gvv2Q43HC2/Gxd8OJMIwHn4+3EVnYJoSTz752ZOHUdUuHuIpdqjdvhOvaY6nM+OE2gUGvJIF4mlT/27Znsfk4iMVTz/51pPyhiYXn6TiKUHiaTOIp8Uu8TTtP6q+ng45ARn2sTd+K93wjvELa6qXfks8AZwEYMBD6iA1hsYgRvaCX3mUAddABnzbw1+RpfTG4IveLjQcnY1nNJdB/ZF9mjfiQoyDgKS5uVs6Oj0mJ4D1JtlnjMcSUXZas+CxW75pm9z2mcdApK3E93nyvtANmMA5MR9sN/Jh5+pSfjYAAuDQg2IJANwBALz80kopmjNfgetoY6entBOKOW9PmxrcjOx8SP7z4CXNg4cVXtYM5JIYhbDpRnLdPT/+kRz6H/8SH/FUBeLp0QkQT0N+lf93tc+XYN/NEuxFKCX6Vla7HCo6AorY9xET7/e01kk3Ph+p+AxlYmz0HHNsOj4Ap1SQV6H7MIn342jz7W53Z8CdgdgzYIinF+X1/QGnqt3IULuw4gk5nqJC7RIlnirlJiie1lRsnqTiaalT1W5yxJOG2o1KPDHUrkk2FeTI/OxMGaR9Q76TmMTTV/9canbtjj3Bl9FW4oG+ThBPqFp88IVfKBaZ2uGjqh3wXLMlnnB+dbopHhpJOrEvaVDUFJWWyxU33SU3fPwhqJcQGtbZKn1dCEtH+FxvFyrM4ccwCUgq2flj3xBOhnQa4utBkEAgqnxQFfX7+6KGyByaVFBRaR6ycXYP3kPOOt8j5rSqIG6mKTTHpOh29oEFXkhMkZDy++HYgu2sXrFetuz+iOTPKkeFPthXhAEqUeYk7Od18CO5+BkQT+/97kfAJ1OfS5WYutvjVeLJC+JJ82xhgCG1UyTAdubAYNMr5RbkUWX+0Ut5IdFCQoaVvHmvES/6oZzLL5kj5TUrgY1ikzS897zYv/38UZCJndiPeCpP8SKxIq89Q0HTgBnTQGJRmWduMnun0fGO3LATIp7uhNMR6XtGW3CfGQIJRCyITubvZfEo9nlW1QI8Fo2aU5aVwbtbzgEHH9f9M3MKMC7iRDsmYGGSbBgXP1OxxjVaty617dOXeHrqiPztP6Kq3biKJ4d4+gxyPH0knFw8inhaVSili/NxsRGnLFAwpEBqKukyIGBdlXjKl439N1xE4mk2kosXyABioj2tTnLxFVtk833M8eQqnqb7h47G+sRexNGjzGt3a8MFIp4GpRVJHFl2V0PtHINoiBMClOiFX9kZkDDXrlgnt5J4QqgavVh2IeHQpdVbfiH1h96SAPPp4Es42UvYdJiWSTw1kXjq6o0gntB/9IcG3iQaN94lOygmz1yxebsST9WLlzvAJtk9vXza43VWAOEYWk9bk/S0N4i/px0g1CeFc2qkZt01kjcLpY5jyMZ5rTzYv+7g6zDSjZg4ekgz8IBUHuDDEFAgomCIM3MAMlCBRwkbgguAzu62Ntn7kx/Lh9+l4qkbiqfcMRVPPhBPWfEST0NZALxZEvSmABz141y4z1tKJOCZCyDbLznIH1WzYQcAxULYh/DnIfLqE+Q2oBx1+7kjuAWR3B59poeOHjCCJAVOuQXIVWHGmAFvHz1jxsPseIj1xh9+90eexV13Z8CdgWTMQBTxlI0cT+mV+EpKlQKkNFxaBCElPoZjE08vQ/HEUDsonraVSG6p+cENzUeU4smniqdKuTkW8ZRwVbuxiKf/HYqbP4QVT+i/Kp5qhyUXh+IpLuKpEMRT1ljEU62IEk83JONyzOg2aBv5o/oIciR9gNxCU4GJoifIEE9NLUguTsUTbbM+DAbC6oiFxFPpnDmyddeNsmrzVidfE8gmKoSV6AmC7CHhFEE0Oet2G1VOxAAknQIgeEJVjcEcWbUTHZU8PammIceU8SlERvEFdohUZ/E98zD7sWJdeJuTKwrtERcUl1dJNkPt8mdJUcVCKa9dLRnYrgsGHvB65Mx7r8i7JJ4QZcB5mcqF4+jq9kl9I5RgLODDseGcvAd45linpyqM2PQW5FFlGohLbVGsiHuH14IO914QnL0dTfog2UnyhU7KeWu2S8ncRTHxIknQjvNHgKn2ahv8biYRo3gxAlORgFS86Dj4NEzUwVW8Di0tp1DV7t+gePqtyfE0luLJn4OICiYXj008kWzi728/HK3MdUYSrU/H1SxeqACp9CuvXSnzVm9THDz8uvJ4KgabT74vLXgwYkQjBZxxkYSzjsoMxcGGaDM4GCQr865RkUiSjQsZ20t4uSSIp5UItWNVu0jiae+JV+WpD34kZ4YOhZOLX2ziSXM8sapdqoKIbISTZOXjR1ZFBPHEqnZg2UtBPDHUbvHWqy/h2+/SGBp/mJ5CRbujACddqIAy9eAE1UNY+YR5AEg8wUNGI6hGEVMayyDyayxD4883QPH0VVmC5NyR1eD4xdndXIckmr+Qug/ewI9yT8x2kn3FDPHUI53dvSCB6XlzxhFBPOl4MD4ae34fZyMZ5YotV4N4+qpW6QsBn2R37hJuLwQg6K1SQ0vw0Kwe0j4YWnqxBiGHJqmUAzBYvfoqmbtsE4DgSAk1PaWtZw5Jw6E9OM5I4HkcH7xqCjRpgNNA1tDAMrEpvECZJGtyiyDRHpBDf3heTv77L2QWqkJuzsuWInxXp6Q4oXYgh4BNTaidxyQXz0LVpdnXMtQuR5OL70VVu0aE2tXWpsrmDSWSnZUOL28qFFh5GFcBQmAzxNORCqCTCtCUBpANYhNgm0qs2YvWyoJN12Gcs7SvkZed3mB6sc6+/5J6vvlax4bPi3NHOgADFYLQFpVTTNpK0JSVW6hjzMRzFr1fANHprCKEcAe9ZxVb6J/IU7rr7gy4MzCJGYiLeEIBr2PdrGrXC8XT8FC7OImnfobaOcRTZbTiqYXE09+9IE/94/8XZ1W7MYinvwHx9Ep8xNPYoXaO4mkc4sk3v1ZSHoPi6TqXeKKdZCqFo8jvdOCPT5jv/kncm+MfmqJ4js64ZuR4IuYJEx6xjyaZUzp7jmy66iqZV1ujP/6DUOnyh7Sqm6Bm0rA6PhNj6YPrfNAOmu2sZGzIJ6ijEHpnbTeVTsRcDLkjFgubLZJI2C28AYeQKOMTe463sAP3Mc9Y5z8ln/Rd3W73w2Z9nQFcULH8Cll05R3qrOL77EsAoVnnDrwu7/32h6pEuRDEU2eXV+oc4olDGgtjs5ecp5X4zcY8qsyneiksvJYkIhlC5gO5QrLJkDJ47kbqg94eVdJpXljgIoZOzlm8TmrWXi05hSVRU0DsRFV807F3pPnUAVTPNhjT4EVgKxxv7p2UKDJK8SIwVBbuDeIpYqweb7scPv4sHPCvyKrVhU5ycTgPiRuFhZOYSoS/KbxQ1uUgx5ghnrIcxRPPw89FwIeq1iTRoGziuPqgcurDZ15DAfE+SVvev/nFs2Xu6iulctkG/JaKVnPxc9MNx309yLTu5jMG+yoGtmNyxgViiekaiBWJg4mnSa4pRiRetM5ZdV4yUoDhsVRH8cPBqdQ/XJnRy4wjnspwvefhtw+/1kyOpwGJSTwdjyCepoXi6bA89d1voardL2R21jjEUw+Ip1Ugnj7lEk8z4dNFlpyx50de+zXC1c6FjO5U9p3EEz1ihnjClys+EWrrafRjnJhfV5RLL1qzEYqnr8pixp9HqFf4Jdyj1Vt+IWfhVfKBeDAGIEZjCW4a66vSz+Ti8O51dvcpmUbDrg+gFzXyeM1x2THx+zcbipnVV+xQ5VbVgiUJ9uZy3h1zCmNIg0owTUOrZBOUTV6o9iiTZlgZcxnxQWBKwJEGw1dUWQsS/EYpgdyYMfx24T3iBXFV98Fr0l5/TAYBdnnBFEDQ8BJIDDPAvJi8nurlgmEdgvu083yDdB05IdldHqn2D0g+PIyZ/UOQRUMhBcOcBp4nBQlFBy3xhBwks6/ZGUU8NTX/UebNTZNVS0plwJsDoikf4ysCiMjG2EDWBikNJxDhuPAAAGdP8orLQTztksqlG5QYsmPjM+eq6cS70nB4r8bv40Adj31mvgxLRJlnc6cSLDBHRVoGiTYoJTAGQ0QVSnZ+kWTl4QHSjSCbZBUVVEAXDrYY6xMT2Tt33Z0BdwaGz0DCxNP/BOLpBlvVjqF204t4+lcQT0fjJJ6W3vmA7PrSfzI/VJyJYXjT8ddfk9984zETajca8eR1vl/n17rEkzN3tG9UtB/f8zsobX4Im4Hve7Vew++6ZL0G8QQVeCOqwhEXqXtD7WkYAw0/E4mn4tIyWb9tuyxZsQxhTG0IZWN1XmPjlFiiPaeqKUQ64QcxiSZs4/2hth7PtPdKSPX7dJ02jApzkk+0bGqZnD+R65F94pwpdlR7BpuGHUPEE7fphsgjzDrbo5q4sKxKqjdcjx/5V2PfcGJuEh/nP3xT3v3tD8SDlBbEh1O5sCKfEk/1HUbxhNHz2o91WhJPq6+8Vp27VQuXTmX3prZtXkPgtv6gz1EBoeohQk77OhyyydMDvI6cTriHSHAyn5fiKrxmTqPC8kqZv/YaqVq2UZXftrNURHU2nERUxZtwBtbr/cTz4GQ4Hp+tKDzFNomvgNOcSbfKKCqEQAlJp+es+PvPSkU1ojkWZkl+EWKacpBCAdeBFRhT00n8+HD9suHYhnMx+07cYznSDzWgDwp/YlcSTb0YFwkxOlxJoCkGtp8hnJ99JAlUNn+p1G7cYdRc9t5E30iKtp7+QBqO7tP50v6GxmLmcmjItGPHxLHqfvg82HGFHLI5cFYSIwIrZuNZw081JJHOS6Z2sM5L/RTa6Z0xzzOTeIL6kvdhMoknrWqXixxPuVOV44nEE6raPfPL+IknKp6g7HCX6T0D/MFOsubwK7+WjobTuDen1iByNoIknhw5NnM88Yw87Whn5tcTiafF67Yo8bRo9QYDANgYFvbZ096oZYPPvPuSeBHylLxxjP7laBVPXSCegvS+oR9hqXbYyNtxEbPk5IF4QungWxFHX1m72AzA/TvqDCiAYP4GXFONxQeAoFSdEmLeuwQQ9PyosSUYdUAEQaoqfGAgWfJ47sotsnDT9erFUvCIM5KoYjXE8++/gvZacSOZa6hgwgIJGmBcV26zwEL3cww6wW/QCy8rqgqm4L7OwHnToYJKAymZOYj8EgyQBhmV2dkrac2tMlRWLnmf/bJU7Lxew/Y6O+rkwDs/ka7Wd5CjL0+Kc0uRvykX5GmGAOeExqNA2wHb1vNLAoohBGXzl8mS7fj+n13tJIM0n4m+ziY5++6LIJRPo8v93BgeR9S4nO0YI8emAJ7jw7oeg0+mIaNYktqE6NHTFQIXBVBp5ZcAaCDUgF49km0OGTXqhXXfcGfAnYERM5Ao8fRNEE+3OsSTHwly9xx7Sf7hNYbaeccOtUu64umTSC5eFmWXmVxciadX/yiV2emqlOeAo5KLo9R757k62E6E2t01BvH0OIinFuR4iiSespDjqdAkFx8C8TTkaRH//AWS8rX/Webv3DVibi+3DbRbdCyeRCqFt5/5viFosG3qFhBPcLo0gHhiuB3PxNONdUaG2s2i4una62X56hXSXncCds8Pu05bjgdsniWZIoknQ0TxfZJN5kcxx5sCmzU4CAcS7J2G2eUiNYmGoaMXJI7s4AnGsIRfm1dq682uei9Hkk7hnfXQqD/QOENJki3lC1bLAqid0mEPu9vbce5UKSmv0P6cP7xP3nvmX6FCPn9hiCdU5zunxBPmEAMd79Ib4mmHVlyurF0UNb6Z8QL4G/cLVUzEiszFRIUTHZVUOzGEjARTv5JN9t7BM7BOmLwEhkMBoDkLV8uiLTdIcUWNDp33RQBkT9OJ96SReWSBSXlnR+JCiw+jnjnpiqkMruL+ej6ek5gMBFRa5pDk5A4BTw2CqEnBcwbCNtOBp5C8Pt8vaQh1G0zbLikDO1HpMaBkE8dmMbB1uGpIqpK0dmwkZg2BS9oxp3CWzFt1hdSsv1YV8hwY+9Lb3oQx7UUS/0P6WWN/Q0Qa+44xKCa249BtHA/woY7HGRvJKY4XCz9zzEGarSovOCipiIKzMhvK/GyEo+YUlUsuVFgMQZxpy/Qmnr6DHE/nkAgsG7Gy6aaqXWKKpx8i1O6wlI+reMqTDUgufvWoxNMvNbl4UXquFGeUSAZY+Vz8ECspLZXcvFx8yQelsw1SPdywNVtXyU2P7pD1184L3Qv8QXf6GIinfwHx9NtfyhwonipQnWTUUDsonkqgeNLk4i7xFJrH6brCeGdKgA+h5G57/anQF8dU9tcQT90KTvz4kc7FfF3FPivBAavBLVm/VWXAC1atjwK4tKgefHkefvlJqLdelD6EPNkvwNgtJmerD8klm5p7EEsPxZPKvmH40BdVO/EUtDkRp1LiKT9f1m6/Xm5BBZeKmplo3CMGNMWrNGxeKJrazx+Htwrx6gAPBNIEEOqtUu+OI8lXABoGEQpGCUhhDHn/FCIHw5Irb5GKpetCUmMmYKT3quUE49rhJaWBHW5cI17jzfD7NLq81jDc/X5TEYXXV5V4jhyfMDcFN0Aq7o00VDBNRanmtLQsKURVw9prbpMc5J1qPXtYGk6/jRh7xOIPIA/FYCoIMQOErBdOvbgcnwIk5z2OzRlfTkGR1K67VhZu3qXED8HyAH6EtqHts++9hIStJGIJIAxYYKJRXadPGuPgPPO1rut+eN/ZFn2cAywwbp4jnbmwEH6nebBAmmVk5QNQlEn5wvVSigSdrPTiLu4MuDMQ/wwkg3j6exBPg5Mlnr79vDz1ne8j1M4P0qha0lLSJQOf99nls1GFrAg/1JBvrqNTGlFcoWIVQ+1iEU9HQDz9pRyNk3haAuLp+tEUT3EQT4MknmqgaiXxtMMlngbB8DYAAEAASURBVPClrkmtT+17Xvb/5nuwKwgNwrapWwzxVNdkiCeeZ7yzKfFUPkfWXrldKqvKQTydVMKIhA3tp9oh/EC3KuZo8ok/qh275oyLth4HYZxwymSyml02bBWVR05PbIdorLFYJ5RZx1+8z6ZMSB164OynIII7xVjYEisHZ0DpUVC9UrJmL5emunOKUZat2yQ1i1egSwPIC7Qfiqd/lS4U+mD+z6lcqHjqAPF0FsQTk6BzGe+MVOOv2bZT7vjsYzJn/sKp7N6UtM17myrvDpCXTJ/ANCLM92rIJt5DxIqWlDGEjN5PuL/MfQV8o2SQaKJ45gZdsOFaxVRM3dADwrAeqrWOuuP6OYrCRg620nsvCjtFYymLsYxyCH3AcXqfkxnEGkM2IbpSMiorZ1AKKwJSughpHnLXSV/bKullHmXgViXRMBZ1uA4bl8GJ4TEpqYb7jwpAJhlftPkGqLk2qPqfSrx25Kyq/3APlFPMccr7P4wJFRNHYEQ75qhx2vE6z/oergXHpXnR2CbXgQczEWaYA2dB2YK1UrniSsmdNUfPOZP+TGPi6Siq2pF4KhibeIInnKF23/hMqtx/Tzi5+FsaavdDOSsgnlZONrn4hSeeSldtRY4nJBd3iadp/3mizPL8B3vkQ+RHordpaoGJmQ4ST8wD0OTkeOIX7lgL36Vkehl+sN+C+PPa5WvCgMA50ANi4vDLT8lp5Kvqg7z8QoyDBr2hqRuSZhBP+NI1pBO/uIle9H/UsIhhcvMLZP01u+Wm+78wI4171ICm+AXBGgnF+kN7VdocZLnXkLeKhtU8SMCMNLbcZowvyadMxKUzdn/5NXcggSQS26LvjGs/++7zGqapxhnXjYbVgoMQ+WINKi6qAcIOUYP9lXiCNGkIBD0bJVBVsBoFWPkG/8P4wvgXI/no0ms+qiRN0/H3lFjz9fUBqFpgFB6bBUSRAMmM1xkb5igVwHpWZY2suPZumb1wlcrD6eU7f+AVlVATnKCnuCEdQGGJJzsubufY9bUll8JeLx5n5oTQlXNkLrwZqxmXHV9eSYUs2nanzFmySYHNFN8ibvPuDFxSM6DE039CVbt9qGo3WnLxiBxPIxRPx6F40uTik1Q8JYl4+j6Ip2MgnqqgeKLDkstoiqfxiKdCR/E0zyYXH6Z4ChNPfwHi6bpL6r6Y0GDwRR2AEuzUOy/I/qe/qz9WpxYXOcRTYxcIyW4aw3G7zR/DZRVVsu4qFMkoypNje1/AMUMgjeDQgMqdqiV9gNhha7TldDpRDUV8YH4Iq3lVGzaAismBQEAf/NGbnYscT1kZqgxOT2cIOfMvOv3SBnk221Xabp6Dr60djz0E04L5C+5LvAgx9PiGpHcgW585ri07d8uWHTcihKpYHUENR9+R9579AYiLkxeMeDpT126IJzvm2MPRuaUaf832XXI7Ki7Prq4dZc9pvBkXLoi8BHRUNh57V/N/BoHNVBFPjIj7RrGT4sYwPjQYy9xPdh8WmCmrWSZLt90C3LhGBlCopgXhaHUHkUMWTkKgIL3fRmBFxVIOPiTOCmEqi70M1iKmivosmlvJ3IzOFKdnDKFqsV+q1qCSXPZG8TQuka76OqjhuzUc1eBfM65IfKjb4bwkiRZyVvLzgnNSgVS9crMsvuImOGPnIhS3XROlNx3//9l78zi7qutMdNU8z5NKUkklCc0DAglJaBYCJGYw2AbbYGMndpKO7Tix8153v//e73VeJ/3rTr/ul/y6Oy9Jp514BtsYbDODAGFAgEASQrNU83zrDnWHulX1vm/ts+89VXVrUqmkKjhHunXOPfcMe62zz1nrfPtba72nfTQxKEmfD/o0/q69z0yb9Z6jXFY2neOm4Y3Du8mZ68yRizPeUwxlZO6sBWt3yMINe8DoSkZpzeKeNaxpn0jgKRQNyttOjqfUwFM+qtplTKGq3eSBp0VgPB28IoynLQ7jacewC+Z9mX0aYPWQJlSCO/7iT6Wr4bQ+UGeylXz49CNfjaVjx/jCrmZv7LPyocWKG6s2b5eDj6Lixqp1SefB2Y1VKU6+9ks5D1p5CC/dwx7qYx96Wr8QeGqCk0XgaQAPX9gZPS8fuHwEj5xo+wuLimXjngNy2yO/LzV19SM38b67NQBF0nFuP3dMKc4EFE2FGxhCB3RKADNwQq0hVoOrjgbX0QCTVTeEBIuVanCX3LhXKfBtZ96HI/E6QuUQpuE4Agmjyu9qUM0cX0yfwtzSkHUdr7ueA4Ya13eYU+uWBcv8LQdVTqoBylwHcIYVQjTU7/iboIYztwWcJOsUOfIZR8nIYZwLLCdG6BznG23IwUhS3bqtsnrv/aBRl0tv20WAsM8qUywpG50lykNHAj3Uymdl43fnN7MPZTYOCBZUh6n6NcUkqMY8AuWLVsnK3Z+VwgpTBl5/Y8f3Jk8DngYm1MBUgae//F6/3LHf5HiyoXazifE0FeBpxX2PIcfTnyefodBWIscTGE9jA094ruEZrjn0wHjK+DaAJxRv+NRPtJ8YWLz4/qvyzi/+h76Uz6xflKb5hOgTEXhK2MJxLkQmAJrqhYtk572fl2Wr1sjbT/0vuXTiiA7i8SU1IwugEfLdZMG2ZGI5A+AR2UVkhvD4DCEaAPITjcYkHI46nwiAJ7C78C8L2+cAqMzJzdJ5rrOcDTZUZhY+BKNwPByM5huTY6uc2cimczW3hFVEwudBCYRi0tWDHDk9Aen2BXHeAakAkLb7jgdk1x33SwnyV3EiA5mDTEdR1a7r0qmrAjx1k/E0JeCpSK7ftV8rLlfNT0a9qABz5A+BFrLjCTx1gPVExhMHKxN+ovUbsZ1ZZwfwzFx9OWzDq5xfXCp1G7ZrftB0UNfJCmo/d9TxkegrOR/1n4yvROAGPxg/i/MR26gfhfsycR+O08/yigdQYS8qNauLkLR/K6rGr0NY8nnkCGvScFTDArS+MP1CykQ5krIkfUXjBxMQLQHgtGzLbbIQBBEmJG9ERWd/63m9X4a1f1TbrbxsP5d5TMpqfEOVDZrjfZdq4n3D+7gEVZgX3XArwlI36L3LXKO8t8mgnwvTnASeFjK5OK5LB0atWlMwnpLAExlPH6dgPCWBp9hAWHIihbIpfqvsKECOj7wkehjDsU8euSg/+M9XH3iqWAfGE5OL3+QBT7P9RmJ5UFKAj7/wY+m4hJLr+hCZ2VaT8dSCELU2OCf9yPFEoz/exF9z81FxAwy6g4/+gdStWDvKqeGL+6nDv5Jzv3tWggChroYckUh/AniKK4uED2Q+eFNPFLOwuERu3HOH3PrIV+fmqFJq0WZsLSnFzD3WjATZAVRdjKG/0rBao6tG1nEi3Ewg61QYKr4BWhgqUrVklazZ96Dko9pdA6q9dTedNqOn1klwzXkxLQBDVNEuG6NLQCZpiBMKGKcrk/CfX1ghdTfeJrVrt0sfckO1wwntvvShDGAUawAjtUYu6zjYuXEqbK4LvozZZRtqQGe8BEkxV+68V+YtXy+d5z4EoHzYjHKrc4D2OvOEHPiuMlBO+5vd1pFdO/SYrkRCar0f85HjaQFGseo27kcetwHp7e5Shh+Tx/Ilwps8DXgaGF8DYwFPxSh0tKLEmEqfi/E0Gnh6Wf7ra/+XDFaMZjxlp+WrbRqQqERsjqf4V2X9vBRV7SbJeGrr6JSatcvHDLW7IsDT66/JU3/yLSnuNDmeRjOeYHEBPA2weMPipQ7wtHd8RX8qfmXoURhVTV8H8PTfEHKNhN90UGZsIvCEwTiE2jHB+GSBp3mL6mXvQ1+WTXsPytl3D8mRZ/5ZOhsvoK20T/w/pGCTLXphACiCRmRDYRAeLKcgwtj9gT4J9UWUDUK7RXvLY7AdtI9kO2VlIe9iNkEoA0Tl5WVLbi6AKQBS2agmm8Vj4uWcbKlRqoJtV3YTwuZ9SCnS2ROUrm5T1bgPoBfPUzN/oWy//R7Zd89DyuSyqmZi6jbY5A9/+30wZ07gODN5HdjOIQBhUwCeIJth49+uwBPBs7k40R/0I3l74/G3oefjCviZsDYOEDqgDFM0OAOS6ie6B/Kc0E1efPYzhqYtQULuorIK9UGDnaj8zX/0k6zPpP3Ufsdv9Au5zv6uc67nNWfQmenT4+k3IyMNFePjMn8tUkDkpUvzpXrk/kT6AlSxi+E5R5DJtAEMQIbaYQDfyOcGoAhEcTvng/Pz3My9RB+xfuMuFNQJQ663kL9qeDoG7OTI4cjK71Yet2w4JuXicTnhm1lI8ZfMfFYN1FQM190EliCKQvX6pLSyWmoX1QMcHl5tL8UhZsWquQ08ITdZK9DxkaF2IXSst86+Jj8/5gaeinSEPkPwYITzMLsZTxGpWGdyPC3b7AFPs+JOGacRzG3TCgrwsRd+hAc1ksvhuTHew2OcQ03qJxpnMp6aGWo3BeCJNOC1W3cjRI3A0+pR52Jo0Zk3f4MKLr+WQHe785AftdkVXREG8NTY4nMYT47WVH+pT0PgqQi060377pT9n39cqhYsTr2htzahgRgqdTScfFfOHXlZk0QaBxIgBnSpxjcBQsHwOgAUDbABoWgswXaiccQR03EB8gA4LVp/Myp7LJaO8x8o1diCN4btYw0sL6RjfF0GV50Hxwjb4+pNwxZb65tofXKBoz1pcAaz0gulaNkWiWTlSxdepLIzMSrdfUGQjMOEA8DZ4T3C86gjAYdCQwvUgUgCUZTPODiQjYYf585GeEIVQu3qr98BSvZpAHUmz4RuRxnogFAXdBw4xzrKmKhu53xP/I5tdBpHLv5O2ZiTI690nlSs2C7BaJq0NlxQZ+36rbukvKZWHX9zMO+vpwFPA2NpYDLAUw+ApzP+QVm9OCT//ntxueOW+Xh2IMwJrIo3T7+MULvJA093AHhadyWAp7/6PELhq/TZZWVrOJvM8ZQItcOzREPt6hHujJf8uCu5+HIwnvanYjwRePo2GE9d7ZpcfCzgiYynMICnzD/536Ru1x7bjE/1nAOLTcd/J+8+9d+1+qt5Cac9dJ7tV1Q7AJ4QcqaMp6kAT7hm+z/3uGwDSyiAa3zi0NNy9IUndQCRJmn4RLuMNQCGmE+RAxrM4cTiLsyzGQcIRSCKDHTa9TjsJEEGsqJMGBF2Rh+kjSUQRcYV2U+WEZUHEMoCUTkEosiMQj8dGEyTQF9MunvBbuoOKrspEERRGbBpaEtZZr4cuaq27jsg+x94GC/SS4Y1mwmg6V8ff+4HYG9/YNqntngmroMByJLAE9pIB2GciQyy/EKy8QE8feWbarPH2XzW/kSfqacVlI03n5cLRw/Dh4rhGuY4bDlUU9OWG5Y6t7UDfepPsc/wmuCfbgedsWpvaW295nwK9yIHEhLXE5TkZIGfhH+lfhWPwb5mjmXAJ15j546jT2V212O4/5jV5PDh+vEYeYikyPahrzFR/iqZX7tB4mhDd+NZBUfJBGRIIEEq7pvwGSGXCS9MMuLZR+3Ee4YV50oBqmXn5kjE16oysYvwGGxzwi+kTCqLI5Nd5nZ6TMjF+Rgy8Zz8iffbIPJYxdNyMfo+TyJDueLvDUgN2I43IMy2FvlueZ/NhekTDDwdAvAEymmC8XR1gKcrk1ycwBND7f4AScw84Gm230g0iKT+nnz15wpA9aNaAx+amiBbn1X654qJocCTw3jiqNhkGU8EntZs3SP7H/6aLF4B5B9OB49lp3CgR86+9aycfuMZAE+t5mFof5yhOYGnhmaf9CDUjtXsOI2nLTaXwNPm/ffILZ/7isxVOvMMqTPlYeMYKWw9e1zef+6n0nL6Q+gZSUORr4n5HzIxSqkJrtEX1F0g8OQANWQEqRMBo2h7iRpmXKC07AKtroESIep0cgQ0EyOhBKZ4BQ3wYp0HOhC4H2hweY1piN0Gl622J0ghgboEOC5p+X4/Ejl2hCQ4lCODkGHJ6nWy5vqN0nDsVWn7GKwnOMgEj1j+OeEswTHmpG2wo1qYq3Oj7TCnp2x0rqEUAEA1cLqjALXS4FhkYZQ3U2UzLg3ks84D73MFo4yMuOlVPnUk3LKMIR9l0/uZI87huPRiMCUieRIIBKUCYNOeux6S5etvwLVigtcxDuI+j7fsaeBTroFrATyR8eQu/d7RHJQfTpHx9CiAp1XTBJ5ShtrhWXdGGU8Enjo84GmK9wfZEExmfe6d55Fb6Kz6RhGErDNZMp0V+i38d2WmqQNPtHM1S1fITQcflA2o9puHF+EQStV/+MITcuqtFxEqBX903ObRZqH1BKJgY/gh14lWH+ZNc28SjCLLPg4Wbr/6BxaIwgauifafbCf6AgpGgRWVl5ejVXHD/UPS3tWLQjIhCQMspa2lRbPnJJN9HSI8Dnz2UVm2Zn3CP7V2j3Y21GXCmhgGFuhqQcW1LmUks8XGNxlXUFdLJ16kK8Dk4ibH00TAExllGVJYXiWrcQ1uvvMhqa5dANnz4DsQ2CC4Z3Q78Zmv7RbUIysgXzz2FnzGn0nL2ROaKD4LIA3zhpmQTbLa4BMRsMH26u8k/CDm7TQgJsM1WaUxDtAxDUW5MjMxuEZgEgnrc8CUy4ZuyKDLIBDF/3os+onJQUF23onuLxxd9+c1C4NN1ws2XRfCNn0BVOeL9UlJZbFsv+0uWXfDAeQ7PSrHXn4KrK42gE4MF0UYKv1FzDPg52XgOsIdNjIRvNK28B5x5MI9wEiNCGQbJIUFwFVWFuSCTCoX+nwW/GGGqPI4OmFfPDBwCB6PvqKjM0imN0GKS857w/7I+y8U7pceFGHqgpPoD+Hc6Vm4TzbIXvURN6q/m+Iws3LVHACebFW7KiDrIqxqx1A7+vcdDuNpLZKL/4krubhhPB2SJwE8NcxF4CkI4Amxox7wNCvvmVGN4sOENEsmFu9qOCW+lgtIutwoTNbNRH2WDcI+ayz8qENMaQUfshpqh3K7bR2oOoERMli1cY/Bh2th9QJZvGGLrNi0XebXLZbi4mIpRIW4XFS7I1LeHw7I+XdekFNv/Er8nS3mwTvuUaf/I4GnSwSeYOAnQ2GnmMWl5XLT7ffKvgcfk8rahdNvxCf+CHAkUB6XFPz3fvNjaW84AxsIkwlnyBhegkbmo0lIsd5U0kCH5X8Yyn443xGWoQUdvg9U/BjDO9EPeYxsUu7Rh+jwKu2ejiaNL404RkTN4JYx2uaAPOj4zgR7Mx01jpL2oY90w9h2dPuRCyIAUKYPDkKOrL3pZrn9oUcBPlbKe6//QM6+/oIEWoI4tmkXQwjY75Oy2fwW+J3XXI3/IEbs4Eg4+S36+qISRbgeHW6OBnO0Nhdy5ahsSLIKOXPhMNFZUsdCbzvIwh1UWcahUEeM5xjjtqSDTrc7Csauz4+km5CrswvVHTECPIT2L16+Wm576EuyAWwnlmi2zjcP6U2eBjwNjK2B4cDTFgDJ83gzi4balZpbciLGE0PthiYMtQtKaXC+kPE0O4CnbFlx/6NyyzdG5HiaKvBUT8bT/y51O3ePreRP0y+wEwSfODAX6GzWghrM/8ew9SDAjz5/D8KRYqqR6YNQkwWeTOhcJiqhFs9bLJXL1khN/UoMVsyTstJSyYe9Ys6Z04d+ieIYJ9XG0eImzVFyafSlVEcV22Ib2CnaniG1V+kKsikIBf+BIYFB+gJ4AcfPwyZ+5VEUiIJvkQ57HYzE8MIOqiH0aeyZsxNmHFiZv3SV3IBQwTU33KS+aT5SQ9DeErjhICk/BAHI4A5iYNSPCmm9YOb4wUoOITQshPQQ9LeNXYe/gfNMZ6JJJ+PpYhOr2uH6jhTSHhztz8jMloLyaildvALFSVaDhVIvZeXlUlJSoj52AQZ9LQhFX5vyjxz4nU02nv5MsKdTTiFR/fvPs1r3BQWTCK6z3eo3kilEHw/yEFizH/o+9BMDgZCEQmFc86gCllQXZeR26jMyV5jmC6NfxWVUenf8RgJUBKNU5U430Q6FP/aqmtX8awYlk2y6AN4nQuKHLzUIdtX8xVmy7dbFsnn3Q1I1734JtHfIsVeekpOHn5VQb49iCdq/4KsSTLNhqEm5DCuQQGkQ8gSCIelDWCr7BFmB2gI0lP5uNsC5HMqirD8m5edyFgA2MP8IsOk5cO2xk7t7JqWiNKoo9UFjMVQ+xblsDrSe3qDmYMuBT7j6hi2y797P4X7ZooWjuNtcmT6xwNPvzoDxdBzAUxpyPK1mVbs5xHgi8ETG0yMe42mu3Eg0s4wFZiLKcG83ymq2ib+tASDUefG1XYKhJAiFBMx4eCnzQp+e9hE6VSmHA0/KeDKPq1EH4oM7u6BYiufDEKLCREn1QinAyFIBACeCTkVFRTrnclbaoLSeOCzn3vo1HKqZZzzxAUtQgeVqe3zIO+R+Eo+SxKygPCVl5bL1wAOy5zNfQhLKBWNs6a12a4B9LtjdIcdf+7Uce+kX4utoUUeCKqdO1aGwzoPjSFgDTFPIvA8cqQz1hZEjCqMtQFHpGOjoDfan4SblnmAPRzo1BwSMr6Hd0wBzHY0vafd29M+00F524xgbR9cmHe1ADoj2LlQ9xOhVCKAQR1vJ1Fq54Ua54/NfVqMbjvbIkbf/J2jhz4n/NKj7KAbE+1FlwxIBJH7UMbJOEuaUj6OUBJ18kC0Y6pMonGMCUZSHOuNBzL4AobCPOhcE2viBc0+Hic4Sv9O5oMPEfalTK5e2he3gPYof8AgAuwlgGpyjDsjGhKp0kqhX6m/RshUA1L4km3bdKgVIpD+bHFJq1ps8DcxmDSSApyOoapdD4KlW77tJAU8Im2eo3X99ncBTRBbeXC75FTl6DwKCluE5niYAnv7LS/Lk3/y9ZA5GpTZ3oWSk4fmBl7XqqmopLitR8L+3x4fBI5PjaXqMp0bYzxwAT0gu/o3vDXtmMBTm9GuH5FffIeOpc2LGkwc8jd298VAnCBUJ+eAjwcdDVVcz0NjgAqGiur9hvE/Vx7PAkx85nnzDrqO7UWRZ5KHQR+mi6+DXrZCi8hplPNA+5cA+6mAihjZCDcel68RrEgVY0w+AiL4iWcHKPqZtg0kyU2LBrnDNkzLQT6A9IhAVG0gTH95VOmG/4uhjXG+O4vzFjDlp0mFn4xhMUfBGYYPh58qCzSytqJKlN+6UJddv1bYTpCFYQ/CJy5SJL/WGPQSmDWwsOVlxAE19vZ0OCHUR1+MSQKgWBU0MCEU7zOgDipOUwyXcmIsKPGHA62Ijq9qlAp4M+McCJ4W1i6Sc/nXtYskrgC8NmRWEQLspg/vjloUgFP0SysO56pB6dD5jNu4q/MAwuu6WBjn+6q/gNz4jfb5uR488OXRJdeJSsk8kfCv0P7LlyHIKwZfioHgcTDnNNYaLYPtewjnC/kxMT5+QLCHjSzkgFAEc9bPMIKbJHeZEaWA/Xp8wBu78AfRBTU7vR+SEAWbIzGP43LyF2bLjthLZsq9eiioOoi/di9ZlSfOZY3IUbK7zCCWModqe8dWc/qFy4Ro414TXKB0fkI7ApgIA7ciloajYkT4wn7E62OgcIg2+MXXCwUm9Jx1ZCESpz0gwiqwoxx/WgV5cc0LDPC7fi3rQ9xiSysHWXgy2RqJ4ruD4zNW7fN1GueXez8qGbbskv6CIF2ROTXMOeKoC42nBSMZTfVC+85V0+cIDFcrcIONJgScyngg8rZkG8PQukov/9dVLLh7o6ALNMSKVNtRu04451aG8xhoNEIRSo4i8SaHuNul1HBRStoMApVgFTJPWXYZRpFGyycVbwXgaC3hS54SjMHXLpaxuGUZkqvDQy9N7hIaRD1QaR35o3DPTkaju4ofSfgy5gHwdM34p6ab04SE+VcZTSXmF3HzHg7L7/i8gjn5uJnCcceWmOAEdia6mC/Lesz9RCn4YdGpjcO3GjtXEV3Uw6dypM5SuuR+Uag/nQXNAYE6Dy/wM6kw4gCqPR7eSfVRHd2h40c9sQtJcGFwyiMga0lEuB4xSoAcuQaR/QA1uBxKOJgwuaflwJHhgRrAvqJwntz38Fdl61wNaZtnvb5G33/5Habr4W+lvDUv4Eo4TMMCTlSzhdLJ9dOqsbJgziegw2eBh0ImwspncFgaE4vHoVCRDChzZ6PBDtgTQBhk1vwUdC+gQipQoQwXxbO+gMwH2Vo8fThLANDpJPB/vx1owEW+5/2GlhRcjGSfb6k2eBjwNTF4DYwJPSI2hycVxKDfj6S+R4+lgIseTAzy99u8mx3gKgPE0MAbj6SoCTz0NjXgncYCnr48BPLGqXff4wBOTi4frl0nWd8B42rFr8kr/lG7JF86oglCtqIJqQCjmBeTAXR98P+b/5DR5EMqwYBtZ1W4U8IRXerzkk+VUOK/ODCTWLkZeoRLYGgPK0IboB8yNDFQRG+pFMZHzb0k/kqKTpRwDmzeGF9goPmQqETAyYAAMo3UG1ORMZHdoSGFnQXxu7enTvE20YW5zRdvFtvClnYUy6C+oEadCaMthR3PwyYcPUAHmev3WW6UGCZuxygAZfHF3ABzrp9rvdq7MG4Z8YZ/B/ohEoPNAp8OEgs8d6iYI1a6VfU1+qsmDUHALMCg0BvDENhL8K6uWkoUA/+quQxXaavg1eRo+RrnZRoZtsfIfQQiuoxxcz08Owtb0uwIQxh+329n9r7X9Z/9tOfeRHH3+Z2DMvzZO2Cb7j3N50S+03bj+zElEPfJDP4q+I3OG0efhh+sIgrLv2d3hkjn6SoI2BKQUtIHfyL4+lJ6p+cKYnF4H7gDMEBy0fZCDohU1ObJtX5nsvrNMyqor0Qf3Sl7+vdB5kYYSEnR6H3K1IpSQOUBt92f3NBNbhEkbhgsOeSjXEOSzMrHpRi6TC03lgkzWZ2R7eAC+6xAIM9cX+aFwzW1ONPWD4TsSkOwHw9+HdBKUqweALhmFvEfZOJ6bkQVLVq1FCoYHZdPOW6SoNFkMTds6R/58QoCnkHzncQBP95frzZ0Env4JwNOpKwA8PSGHn35JSjLzpTSrXLIQq5oPqlt5RQXQxnwdSfB19UgIHWTRlrVy8I/2yMbddYkuQON04fRJefK//7W888zPpCYnXebl4UYC0p9TmI/M+3hgFReBrtsP+q4bePpDWYawKG+a2xogPZgJKsOgZIfAfCI1mACUD3TtIELaonAKbJ4Ytc36pBtbZj6AxgOe8LNk5RdJ0bzFGBFbIcU1YDmBOUGmiDV6NGx8CCY/oP8OxaWv6YR0f4QRMowi6YRjzdREOfrA/DDAE4C40U/+Uadmc1jha/tdn5Vd9z0Mg4LRbG+atAZY4a7x1FF595kfSMNH78EJHS//g2N4eXRcK14veow0o/rBzxwFMs4EQSiT/8E4s4xlN1vqUbAvw9vcYJQyo8CEIgiVh+dpFEaXBteHUasQ6MVazpl9AqdVw439qzHCtRn9etufoNw3kt9mwhD39jYr8NTa+qyU5oL235EuZ49gVDpo9sVuKSZtlVnvyMZzcCSXoW7qKGETglIaWgAniQCvlc06S3oA7o8Ft2OhjC8LRsEZxXAeRoZD6kwEgmF1kvQYjmxMLF4N9t6eux+SnQfv1ZAJgn/e5GnA08DUNDAt4AkvWofBePp/X58C8MTk4rXTr2o3FuPpH/7v/wOMpedkPl5O6DfyYTMyubgFnpaD8bTfA56m1mGu0NZJEKpNwQ9fy0UdcCQDJ4SKwXHYWk7jg1BgEsHGNQB4akP+TjUsuhcYxgA6ckoqpAQgR9mi5QA65mHwBrlyXGCGBS7I5MXrMYCnZum/8JYMRYNqs8lUpt2Jg7VF+0ogikwoneM9JcGI0oEk2khrJ2nhRk+08L3ITdjYGUDemQjdBJ04Y1vob3JQiS/idiLglMucOHz/wcs4WSFF8FHrt90u1de5gCfKwNAkZ259Vh6Ty+7v1IOGskEXpML0I/KgD6F3AVRQ60XEAUPyAl0IjbQglMo3PghFH2A08GRDHBExUAPwj/51LcA/+Ne5Lv/aXoekf218bctssuspg1sefrcDwZSJ21/LicBJFGkaLh57Wwcsm04jqTuBEJ1S94lke9l3jN+oviM6BwPTCEYZv8rkgaLfGMMn6gChelT+sV0PiwSStD8BpMyBPxVH72a+o75wBH0Lg5LY1vQ9nA8qK6vMls27KuSWe6pl4ZJM+Ft5KByxF+/r9wHgKdZ7gFEoH//uBfkQEQDdLZd0nWn7eHKZRll5rM+ocsF/JVvJ+ItMT0G5AEwzdQP620i52F6yvegTZwNMoy8biQ8BeAK7CYOtvE+5jfEu6UJmS93S5QCdPgMG1wFlCZr2zr2/n2Dg6VVNLj554Ok22VFwt5TkIQmAM8WiA3JSGU/XAnjaanI8ecCTvRyfiLmyROCARIM+hON1KAhFqrYFoSIsyanoO0cC+Dx1PX0dDfChNxbwROckt7QKzskyKV2wTJMdkprpHmmxBtsaP2sMaRai3RgtOvee9HVclDgAMdLKdRSB5x7veey0bSozyjFl4An7lKDyyabb7pOtyPNUhZEyJiikDDyeGoSpNOJTuK3me3rvkLz7mx9J+8UzEmdVGUwT6y7ZF3Vb6hv/LFhDEIr+pTW8IRjPMEZsrAHV/uMcwhhhE+ueidGfDFQ+CYFenHAk2B7dQZumS1U4wTY4uauWLJOab39PqnfsdgFP/yBtbc/JooVpMr8kTz543i8XPoRDHTUnRFP1iOZoY/2123JjfLgTPnSueS+6QbYwnCTG+5OJpYfmIbnAQ3A3/YdRXeaCQv6K6GA6cgP0KXClo2DONtyN5ygtr5RdB++T/fd/HjmrFl5zh1Pb5f3xNDAHNTA14Ckof/m9gSTjaSTwtB2hduXjhNo5jKcrUdUuJfB05mNR4On1yQFPGmqXCng69KoJtevuGjfUbiDgMJ7+1GM8Tafrk0ERhS9HtjvBDx8GGpXtjqTfIeTO4QAQjcVoEMoBntrAeGpjqB1tCVlOCD1DmoSyRSuRNmExBhJL9WV1FOhEphOAHPWHwKYfAPAUOXtYhsLwK2mYnInH5ZFpmw0QZSrXKQBFZhTYI2aZrCjzm9otZyCI+9qpH4axPRCVBlRYDiPECp6YsoKzAaKQncIt6cdmwkfjYHs+QKdcFO3Af/Ut0VgdJL1u111Ss2wttjfgzkj/1H6n/0r5+HEDNQxn43e3H2MHfQlC+XEd/ACgCEQFsUzgIRoOQn6b9Nm008qVCnjKgK+ZW1ohxQuuk1IwnYoclhPZKnZQl+10+9hsJ9fZNtvf7XorF79b0MmGF7plse262nO+swTxrnL6LQPS9CJNg/YJ6g2/aZdw+tP4bXP5V+iA/DdI9hB8qxj6kB/s716ALmSaU+7RshvwCR0c7HGAOvDB2Ll4nMSExYKCDNlwU6nc/uBCFGYpRF+EHxrOBQiUBJ64PQG07pYLcgL5nj7+3fPSF/AriEWQSNMsuA+aWE61YOUC4qU3LN+keG8hbBaAWi8GGjnYmPCD3e3F4ShnOmQaTAMr3hncHCk7AdgKhGhvv+1uueW+z0v1fBBbeK45On1igac3zwB4Qo6nRjKeJpHjaVPcAE/F0wGecMMYxtNelNScAuOptgYVogpHMJ484GmO3lOTbjYfbnHEF0cIQiG0jckqe1sBQsFJ8XfAYQj2OCAUB3Fouu0DLgk8aXJxPKz4oMrKK5QCULBLEFpXDCclv6hER8RGgU52JMlhPFmDyLmgdOpAn09igQ6JICQw0tOCUqEdSOhIQMyAUHRA1AmZtKSpN2Sb+wAkmBxPEzGe4Izg4ZyHEb9yJNFcsPoGWbDkOrAOKxMJHK2xto4Jj+9+gLuXU7fo07GW/S7Q2SonXv2lnELJ3ABi9+OOwTNOmOlnNOkTT8k+qdurMTSGN9w/KB1g+TDBJPuL20Gw10Jj4QGWxodA24czPnI7Hp2HLMSfG+Ppsh0JTfMW10vBN78rNUh+m2Q8GeCpvj5d1q8qkZaPYvLeb6PiazcOiqV1D++3E8mX1IMRi9urWwxKtEgXcgv0+MBWJNqGDezRdFt+w3+GAiDJBRxyJqIkSGW3SmqWFPLV12+SB7/+Halfudbsk/zZW/I04GlgChqYNvB0hownV46nCYGnryG5+CY8ApLshCtW1W484GlJHSpFZUocAL9lPK24/8tyy9e/O8zu8QXrNIEnhtr1dMnm4jxZiGfOIJ9ZGP1PKy6HdvGsQ/i/Ak8A9rP+9F9L3fadU9C6t+lYGtDcnwA4NCG2plwwuYiYmJxV2fojSIhN7079KtGCEw1tyPHU1qO2ILekXIrmLwV7fTmADrCcAEIx5MZUBBvO/rG+D325NPqXvhYJn3lDBkLdOMNo2+NuM20y20BfkywSsnstG4qsDYJRBAXcQJTaU+xHW9/YFZImMJ/6sW8WfEsmOM9hmBlui1wMwBTgk0fAiXFxOM+Acy4CT6ULlsiqffehOt9q/c0N1FCWkUAO1xHooW9LZhA//K4+rFso1zJf/Acw6Nvn74L/06L5oJQJhdC8IABCVnJLgFC4HcjK6fZFkOOpS5krWWBl51fX6XUombdI/WsCTm7Qyd3OkTKwbRZkcs+tfGw/fVi3LNZPcolxTRYJlHacOyanXvuFtJ07AQaRYcyZkE2TFzPhO6rTxmaO39/0mcOt6DDh2alVD5HXyKcVrg3bh4ewR6GemC8MbwLaD40v5/yKGftZDv5UVSGv04Fq2fvAQuQ+y8A1RbRJCuCJLWS0SeOHb+D5+JT0MvrEYf+pXJDRhKHCv9P7k23lXrZFXB45WZ+R2yILGT4BxKO2IwdVEIxAt2rsUfheY3NImbC65DF5Pt4veRicXbz0OhRU+pLctP9urS6Y3GruLXnA00BYcqKFosBT/t0yCng6ghxP/3mSOZ7GBZ4+ckLtnhgealfEUDsAT8UAntDpk6F2HvA0926ny28xH6IDGG3VUTKCUBwlazFMqEB7k1ZOscAPR8nIeGpmVbt2oPR4muWWVErxwmVSsmCpyeUEI0nqL40ijSGNmjWK1gDqg5wPc+djjaF+hyiDcdBYUekuhlHQaG+7hHuQt0CruLCELR6iOtpBh4lyJx+4/DapiQ4LHsqXUDWEVSjGCrXjy3omclMVzuOI3yoprV0keQDV6HxRPo50MRGlTUbJ71xPp8Qts5WTbbMG3c4n1d5P0EYxOMJNMLhnUMGQo1mkO9PYRvESw7l1MOmsJa+tNZXjKcL0AxpdjvqQht+Cam1MysjjWOBFj0SjytFZhKGRlqwAjnNoHoVGN5u0fIySlqOPbo2kyQYm/0YepPxvAXhKwXgi8HTjhnIw9kSOPZcmPS0ZkIUhBAi9w76kMNOZpoGnbMZ5sfJMJJ+VDdtBvj6Uh27uRvUU5BfgcUbKpjRq9EHen26HwspmRoDBdkK49Ybt++RevDAWYwT109on7VXw5p4GpqOB4cDTVjxkWNUuTYqR42lliTlyMsdTCsbTmZecUDsmF0c6hXKwNrB/quTiZVrV7muyLhXwdCVyPE0ReFoO4Gn/mMDTHwN46gbwlA/gKWt84OnP/o3U3bxjOpfB2zeFBshmZ6JvZbvDx2N1PD8YOKyWp1WQwwizQULmSy0+6fTHpKBqgeboJMspHywn69O5/Tq338Zl9lX1dWCmBgA8BU+/LvHeDmUmp2jSmKusHaKd1Lw8jh3VED36CrSjqOYXh+9A++0LxeQ8/NF2AAfMYVNWkCsFCKUvyAYIBRuehbA62kn6eXQrDPAELwEDoeWLlsna/Z+R6iWrYEcN48n6a1Y+O+d6+nUEaOxgo5XbtnlMoZwfrL/dhxBI5uPqRVJyMqECrEaNinnhIHKnAmxj0uqG1oCk5RUr+FeycClCHPG+hjxbWrEMfiZ9a37YBraL7eOybb+d23Wc24+VhddzsgDaRLLNxO+s2uhrOi2X3v6tdJ4/ru8fBGXoV5EZx/xKI4FJC9pwwDzpWSWXRraTW/kjA9KCHJjMhal+J10tLPG6aj4v6NeGi5pfDOCUjf7F0E1+yhFmt+Ug2EH31uKeIaNqbOCJIZltHx+RS++gwh3ebdiP2W6VxwFb2d/72c+d3zSpuPqOalbYupGiJL7TJ4SbKN24N1q7kNMTPihE0V2MXOjL6DvMpWqYVtbHJOBkGIJkB+ZjoGDBkuWy44FH5fo9B+f84OQnAnhatwQ5nr6SLo+4cjy9efoVw3hKPz0O4wkI/kAEwFMRgKdbZcdMAk+nADz9D5vjKSOZ48kDnhI3qbdgNKBGEQ+6aKjXVOyAU0ImVG8LR8oadcQmgtjmpnYkYA70S1bZPIflVKeADA2Ylil1jKIFX6xRtIbQzq1B5HdrEM06YyBZdSQTFe+GYn1IOo4cVTDQPrSHFV1IG++PgdHivMRPBYSiMekbF3gyLCeO+BUjbLAMFVyKK2olFyCTBdJYJYjUcsrGdQSb+LHAE5ftervPaDmTI9Wflj7IUdbWk2/J+cNPa0JO4wzCwYRxpTOhI52YJ0EoJ78Rfqfh5zShkwfLGgfduL03Kq1IFs54d7OfzjS+nXHrBHE4WkbskkfmgGgWR3kcRyIThrcIx9nUlyZrmGyxrt4BnnalZDzdeH05QkbT5aMXM9FXcxQY1XtKHSUmWOVILu4vfFRWyEnGl3WUTOu0pcnFkUtoowJrfchvAQA4hPLBuge9CUx0OLS/oU/yuDw/ZePPlI0jwLlZmMMZz88vkNU375M7v/odDY2dUK88gTd5GvA0kFIDSeAJ97VWtRsfePorhNodsMnFMaDyBoCnv9EcTxMDT6Uaapea8fQjAE9PTLeqnRt4Qn6necjzxIeI5ngayXhCVTvN8TSyqh2eb8p4YlU7D3hK2WeuxUoyofjia9nuTLdAH6+zpVHONXRIz0AuElcvk+JK+DwYSLQ+nfVp6PNY344+De2G9el0jn4S722V4MdICo1BQ4bET2fi8enfEYiivVZfAS/lCjzAlvbBBrZikOkiwgTxYimVRbkIq0OVW9g4Wnb6GGQREXTSZXynL5GGl+4qVOZbf/tDUl2/At17fOCJdtUyg6gL+qrTsZnG30Y4VqDbVCpkknj4tz0Iy2tsbJaGrqhkli/QinUK/mnhkCTTyV4Hzq1vyfa4r4f1q+3v9jtlsYCTva7TkWU613e8fQfiMeltOisXATx1nfsQfp0DJuHSGiDIxZKjP4WBPROuif4xyr+iJ2Sn4X3SMMmj0gSQhoWH7K+aB4kpGXCteb3oTDHvUw58Qw5MkklHv4q6KyrPkpvuqJYd98yXvEKGvDnAUwyhdoUmx5M9O/3g9tPvKqAWxHuW9W15YiOX8YmZjoIVlc0gpgHa6DtaMGqikEOyudrA5moFkMn96B/yP/uMSRWCXk+dch0BJ4SjEqylfBlYye1q6g3wtGH3AY3+sDLMxbkHPF1N4InJxX/N5OKTBZ6YXPzmudivvDZfIQ2oUWQiSOQLYNnYAHIEMFdAZ9MFOXehSTrwMp5VXosX1mpUbMAojMMCohFzG0Q+sK3RswbRzu1v9ndrQDkngJMHBlEu8tSQnaIx86Dkk66s1foUhILDhDlH7OJ4kJuH8PiJG6kenl+Bp2aH8YQHr53w/FWWU0HVQimFU8IytfnFZZAvOcLE9rHtdm7bz7ldxzmNu/3Y9fxuR5l4DLbl0zQx0SlHes6+/gsJY9TPap5qoF2nY8jrSNCEHxpYOhDqTNj8DzDEzHGkpXKhPKPBEXrEAcMx0PDBDGpH4nAmGTWqRr/V/kU2Ac+Jk+I/nVTmgNDEozC6vC7sFvnApTajr68G8NS/CDkuvvU9qdk+BvC0sVxiPgBPL2RIb3Mujo0T8L+e2Di7el9RLisfgCc7akdAio4GZZ6I8QXiobT5kbAd+S04AmxlI9uJfZXV71Q2nD8L6/LgiOcDcKKcdCio7ByMnq7esV/uIPBUWu6089PUGz1ZPQ1cOQ1MHXiKA3haAJvBimJMLg7G0xsMtYtOyHiaCvCUmWZsUVVltRSXlegId2+PT9o6OqVm7XKZKMfTAgBPNQngqVgqlywcFWqXMrk4nmWnnFC7EoRVj8V4GmKlXeZ4Yqidx3i6ch1yEkeiXxWD79QHtrsPOXRa27ukHXYlzFL0sFH0UexgGn0X68e4fTfaN/o+9kPzMtDbJv6ThyTahaqHXHHFJtpmHIyFOOgn4EObySpcLW3d4vf5NXE4T6dAFexcAnCCQdeBLl1H4CkTTKeVsvEO5K5ZfJ3aRCuXe06Z6dda0Il6oKxX0ncz/jaY0YEe+Npt0tHepoxtP/L9cuCM9pxt4LVwXwd7PWx73HMuU46RsnB/KwuPyd+vpCxX7FLzGuIdpLflHACaZwHUvK9stVTHZ/upQ+NfkSlnwBqCkzGErnHAj34kwRcdkEOnUP8ocTATttni65PmziByJFHnyH2FkE1WtiMoA3xJB+7y1E+EH4lzsi8qUAQnshiMp60KPC3AIDXXjw08sfJ4+5n3Va4ABtIJjI6c9K6xcuF3pkywLHqboH8k24t9nnKxXZwI0wXA/m8AoNYB2eL4nbKwCE0uPpTJAE4MSTWAU6bubPxVhuLVLlslOx94TDbsuh1jtXN7sHzuA094IKxbmprx9OTxf5Lm9DNa1a58WRFQQjwAQJjOSstHlGiG4FFydRlPo4AnGBNlPLGq3YhQu/UItXvEA57Mbev91YcXDTXyLMVI1e7tlq6ubmlHyU1fIIQYZpNHZ6RRHGn0rHNi5/x95DY0ojSK44/EsC0csYOzhBK2IdCTTfUQVOvDSFEQ+aH66cjS20CuAfM8H/5QZxtGA09kOfG+KJMisJxKkSSdI355BYVq8Ckf22cN/UiDnkoWbsPtraxcVkDNiafnd7bl0zQxVJIOxJlDTwJ4Ag1/+KVJqMKoxe1MAIgiCMXRHzgRJtYfzgRyALhZQzyc0Sj2xTJD7i6Aht+NUrF0OgnM5OWCncbrgg0JyhBwskaXoAx6jjoTpOQXAHi6qS9dVoPpF0sFPL2DHE+tzwlD7TYBeOr3k/GEyieNeeh+OEGqy6vrzA8KsqGvUjaO1tExolNhwCiE58Hx4m+mOo9Vljku81s0dIbgKAXgaA1CHozEOeV/6R5kwe4QcGLIgTupqo7+Qrbc/EJZC2fijse/LQUlZZ+6vggVeZOngSumgSkDT38O4GlfEnh6A8DT30wSeBov1O5H/+VFMJ7+QTIHo1KbuxCs4csFnv6tnHn9eZnvAp7yS4ulot4FPF0isEDGU4pQOzzLTr36CpKLf0vGBJ7wHBoC+8YDnq5YN7zsA/GFlfbH7w+gYqsPcww69vUps4i/uQEMu0z/ZaRPh1Uy4G8X34lXpK/9AmzgTL6smpd/DtZ0dSIxelOr2lFlNhFo4gdttzZPgSdnPXPc1Fy3Wjbd9YhUgdVOj8Htx1n/zfqjFvSxMl+2oiexI8ER6r63t1c/wWBQWeBcb/VtfUv73c6tv5lKFvqxFnSaCQBtEqJNaRMCT36wwC6+/Zy0nTqi13KiA1j3it4S2TwKUEJvZJwrEEUQimFsmFsgiv2EfSSA1AyXADy1YsCSzlsBKh8Xwl8kUzzfCd3k4B2ZdYl+hf2G0oakpDpbtt05T3bcPV9y8kcAT6xql1ucaDoHYDvB4LqIUDt/y3k9d+LHMRaMXPgLwVQmy/5Tn9EAbCofvrt9YvqGXcGYXARDvgehhBzIL8pDqhD6iur7IoctBj9sDjQrl97ziOyYv3yt7PrMY7J+561z3kec5cDTCTndgE6SuxZwYJXgOkkVKlMvIIqJi96B6qStYwBPhzXUbrLA0zg5nrSq3RXI8cRQuykAT1Xrt8mmR/7AYzyNcfN7q+FU4CHOnDWhEGKi4ZwEAgE1kppPBgqyTok1gNZQ2+92zu3cn8sZiVEQKhrCSBESpSNRo4905RaEB4I+zpj5GEEotJcgFGwFntkcDRgOPNE4ZYBZlQ+gqdSWqVWWE5JpIsaZxppts4bettnKwbmV2f7mnvN37svjWCfGGv1PW38a6EeyyLMfyulXn5A+gIQ0bpOZ6MzSEeD2/BCIYT+k42DAGkNDdsfF87qSmt3hj8g5JE0N9MU06WhRAYwuRns0BwRHeZQFhL6B4/L57nZSCwfSZBuAp5WRSQBPN5RLPJAuJ19Mk65L+WMDTyMFhmxwZXStdZTIiKJcdCCMs+QOPwQQBaeD7e1FyN3ZVr90IL8FR64Kmd8C7AQmVC1ACWAFnOj3UzYIZxOrct/cwiLZsPsOBZ7yi0tGtsr77mnA08AUNDBV4Ok//PmA3L5vPmyDYTy9cfpFAE//blKMJwM8/R5yPN0Ie5Z8sWdy8SsGPP0FgKc3Lh94IhPlNIEnJBcv6e0ZznjCS1haEZKL4zlkgac+MJ6yPcbTFHrczG3KF1vaHYIfoRALdZhBRuvjWZ/Ozt2+EJfj/jbpPvaSBJvPXCbwZOzhZCSkbxAHQ6u7C8BTMwYeMYCjgJO1d47tU9BJl82LezpequfhpXrLvV+UyrqlCia4/Ta3v0bQib9ZeSfTriuxjfF1DAhlr4UFA3VwFSexbeLcfR2GyYJ8ltnwZd3+p93vSrRzpo4xCOZSAFENF8F4akGKBly+KU/ak4wDqYCNBaLIHrIAFOfs7yzGQmbQeYRt9uEdv7wwV0rz4S86fiIHKw3ok/Sl2NcIPJXV5Mj2ewg8LUBFYfpbhvEUZagdgKdcN/CEAdiu88eQ4+k55LA6MyngaaTgI+WiT2wGLzmASSDKAGyUKxSOIYwwoKAafc3KojyAT1kIqzOAkwJp9n5x5ux7meg3C1esk90PfUXWIS0DOtvIZsyp73MEeFoH4KlyXODpT5Hj6WFXjqcpAU+RQlRMMlXtSkZUtfsYwNO//PUTcvjpl6QkM19Ks8oxgo2Ogpjr8goknizIB2LbL76uHgnBwI9Z1W5c4KkKjKeiYcnFPeBpTt1H17Sx1igyH08EL+YclaFR5HIqB8VtFNOR2JHIO42jBWWmOxJjS9iSrswkmr1aycWAUAEkcmQCdSbZpO0K9WFkA6F2PlQIyyoolsL59chrkMzlREfDjnARJOKHbR0uQxJw4nr7u9vgcz335bFo9DmnvHPB6M9E52LMfheSRJ5+5QnkNWhW8ORyzmPs32ggSg2v40TQ4JI5xDxIZD01YCSLVToqC3OkiKM9MLrAnHTkSh1Vx0ElOMO+DfurOZ62A3haocCTk+NpuyvUzs14AvA0EEqXUy8jv9R5AE8ArRw8aUoiWtuOJmg77H3GROwWZDOsL1DzIV8zaNRnkBSWtOpqJPAtBvCUh7A6Q5lmXgwLOtFpolxGvrzCYtm47y4AT99EToLkaNyUGutt7GnA04Bq4GoCT6VILn5n/FoDT6iueakJycJzhFXtRiYXJ/B06pWXwXj6ppSCQTMs1M4DnubMXcMBHvp49O0s+EHbaoGPYb6PVi5GYmMUhek4+oL4G09eJvCUWj3mtXf0yy8r2vV0oSJfSztsJIAn2m/nBZp23Nq95BwMYQBPC1ddL1vve1QqF9bDehpWl/X36I/yY30/+mzXcqIfQPtvrwOjDfjhOk6pfFP6oiMBNDuAei1lmey5CTwFUXWbAE3T8cOX7S+6z6dX0fmjfp7DOCdgSQBKwzY7eqW7J6CDkgSdCO0bJhCjKGzfcvoV9mdWhfJ5ObLzvlrZcRcGE7K5zdjA0wCY+t2XPtIcT90Npy4LeHLLxGUrF/1AMul5f5IJyP7BCIFeFKNp7sAAPao9FyCEkAOu8DB1OyObkUvlc3zEjOwcWbRyg+wB8LT25r08zZyePqHAUwBx+ia5+KRC7QA8aVW7gtFV7a4+8NSJsp5R8YCnOX1fXbPGW6NIB4XGkCNkNJB86PG3sYyiG5QhMMPvVwKU4YO3H3TWaAgPWuQv8KNCnw+UVh/yVLGkbXdnFyq49Eoks0hD64prkcsJ4Ua5qGKXA2aSG3SiobZgEuVg+9zyjASc+JtdR6PvBtQs6HT1O80vAABAAElEQVTNLtQ1PjGp092XTgJ4+ikqaeKlBdfpSk30C9HVtL/pqJSyhpCcHI5oj78P15tVEWOaPJG04iGw4JTd5IAx1qEwhtc4GsUIl9sZzpTlDuMpnzmeduyUTDDkenub5W0CT20ItVuMUDsAT4MAqU4fQv6lMwXIT4AGqTcwfQnZ5yCaUse13c7ols1v0dDag/YElenEKj5UBHNgqaOt8hknSRlPdCrwL7+wRDbdeq8ceOxfAXgqmn4jvSN4GvgUayAJPOGZo8nFa3D/p6hq1zsoq1GY5j8g1O72vVNlPEUkEg/JeMDTD0dUtbvsULuJGE8IP+5pmATwBMZTqd8Dnub6rUGbSn+Ovh1Z7vTz7ACj9Xc4Zw7F/kCHtLz7rPSc/wCW5goZQVVg6mMxnKgHhURamwE8kfFE+wfXIjGIBBto2b60ifRJM8DmqFuzUbY/8GWpWLBIW0l/zQ4SWn/U+nyz5fpZ34YDvIEAB3tDytbhevoJ9lq4ATTKQtnmmv/JweQQkm9fPPK8NH5wSAEV+kHDp9R9Yvg2Y3/Tvek8ckK/YF/y+4NIodApfUgnQl8p6UehH7n9Re1n6plJRW2O7Lp/vtxM4CmL+4wDPIH533PpYwBqrNZ3IkXuqunJRFGMSOY4ZNITkO3q9klHG/3gqLk/0Gcs0KT3i0s23iOZAJ7qV2+UPZ/9iqzZupuHndPTLAaeTst/+luMyGuoXZLxVO2E2rFEtTvUbjjjaYrAU3TsULupAk91W9bIwT/aJzfsqUt0jAE8gC84jKcjTnLxGtDrcsE0MTme3IwnD3hKKM5buGwN8GFlR8jIgOKHo2NcZwEbGkZ+7EgMgRkuW9Dpsk8+xo58UeeDNhp0QCgAHu2NF1HBBaF5MbCY8ouR76Yg4XDYtrA9FnRyA01MOpgG4MK9zspkjT73s/JZoz/bHJgx1DWjqzmC1dPwMYCnnwEMvARwBiFjV/iMxpGwB8U39Mko4vvbYXC7OrrQF0nFJxCT2uiyD9MY01EtHUiX3dFMWUbgaTHASU0uPg7wFE6Xs6+JtHych9xMGCebvv9gBdF54nBWSLYTcvR0+6WlCWEGOhJt2q6jXvq7AdGSDoZxvJnXafPt98uBL/0hkmEWDjuP98XTgKeBqWmAwNMf//nLcvjdyQBPffJX3+tHjicDPEVY1e70CxpqJxWxcZKLRyQ6AOApNF8Oxr6GULtNyO02PNTuh//PS/Lk3/79JHM8rZBH//JzsmpTldpnK3EDq9r9xb9BqN2LyPGEXDhOcvHhOZ4c4EnAeLoPjKdvfHfYMZTx9PJLGmpXijLxm5FXdCGYpoN4I0obwXgaCnZJ35KlkvWn/0bqbt5hm+HNZ5kGrH9H0MOG37kHF9XnAau7H9ez4XfPoJDI22pLr5wYCQs47JAJ4KmlQ1keBArsIIsBoRzwAPZQQQTMM+Fz1q/fLDsffBygwUL1Se0goR14pM/Kz2ycFAgEQ0dZaACfOOhr/Wz6n5TBysPrMhf9TwWekDLjIhhPDe+/gmvHtBlTuRqTvHbuzXD8YBBFcFo6Nb+W7S/u+ci+xRZVLsiRPZ9ZIDffUYuK1xMBTzHxNZ6Si2/9RtqR64nHnvzkbuw4e43YbDA+JD5fAIBah/YZnjLhA9Mf5r3huj8M8JQrS9bdIHsfelxWb9k5zsnmxk+zF3h64rT8RwBPZxqR80JzPJlQu1TA01qMWn3n8XT5ghNqF4wQeHpZfnH8+9KcgeTiq4tlZHJx4NFIXmuTizuhdvl3y8hQu5Oa42myoXYxqbtprRz4o71y495FiR5ggKcT8sR/+2s58usnUBI3Q8YCnoKocELGU6WX4ymhP2/h8jWgRhGjYxwVo2G04Xd2RIaG0BpFGkgCNlfDwKvjBBAqHAqID0k0ezCy4fP5FCCjA8V2WMDJgk62bRZoYjvtsntut7egE+WzDsxcNPqXf/XH3pPAk6/pNMLRfooqiec1cTaBoclPI6zpWDuO2Izx752gGbe1AJxxUfGNM+Eyui7DSyNcNpgue6JZBnhCcvG8b34XjKdkqN07YDy1uhlPkTRU7BuS5hN5cIABUE7NS4I0Ixo+GfmgPn9vSBobWvQ+cztI1pFwO0rAYXXEl8DTtjsflFu/8HVNND7Wqbz1ngY8DUysgeMfdcqf/tuX5aU3Ed6QvQVpGqpTMp4uBPvlpjUB+fffy5Sbt9QglUMaKi5F5Z1zb8jfvvYXEq3wyYJt5ZJXxsqbCJkVsBVQmIZPSWRXxEBORCr9S+SujK/J8qo1w+xmd3tYnvy7N+RH/+kfJS3aI/NyahFyy0GdTElWtRvQ6l/tCE1asGmNPPoX98nStcOLCzRfPCff/4//p3z47M9lIYCn6vGAp6wiWffwH8juR35f5bWaov957s3D8vSff1cKmi7JTcgrMn8k8ESpkFw8DmZycPVaKfqzfy21GzbaQ3jzWaoB+ndkO9G/o29H34mTgh1g10T9nXL+jV9K04evaZ7FmRUjDYALcjyB8dTW2pXI8ZSweZbF4ZrT5cgCa3n5jdtk3yNfR34eAMDw/fJRSdntj14Nn3Q6uuF1INjEwV1eCxsCSR/U+td2QHe2y5JKDwZ4apMLAJ4uvfsSGE9IlcEH4ZSmiX0q9xb0mUJIwk3GU2+vfxgYY/0pnaMdhjEPhwoHqK7LlX0PLpCtB+YDeCLbnO8+ubgme8Auv39YjqcB5GCiH3z+zV+DHX9U/bEpiTRJP9EtF+8RBZ7aUEG0D8V2XGDTMBYX7xN89B7Bvbx0/SbZ97nHMTixfWpNnIVbz0rgqccXkSeeOqWMpxPnS2QoZ2zGUwdCRm5aFQTwlCn3HqjUF9Y+JDk+cu6w/PzY9+WCHJeqtUVStqRwWFW7BPAUj0p+X6lsHrhdbi4+iMz5yRwb/bEBOX20CUkin5LXfvGCFKZlIMdTGXI8ZafI8eSTPtwAS3dukIPf2CFrt9UmLjcfSI3nTssv/+Fv5O1f/VgqpF+Bp5wE4ylZ1S4E4KkPiWrnbd4jmx/+hixe6xn/hCK9hcvSgKLpeLpZo8gRGa4jCOM2ihbYuayTTGMnglB0mGiwOXpnGVq2nW6Aicvu7xZI4pzttx8CanRcyHLinA6A3XcaTf3E7EpHgskUT774Y/E1nwXjyeTcmmkBB0BV7UTVm7bWdoTe9athHeY8oC9Yp4L9AnZXv5cDeNoby5J6OHaR61ZIybe+K1WbbkKoXY6G2iWAJ6eq3SCApzOvD8LhzpkRxlNKPaGtfoQSNjW26kvAsPBB62y75KNslLGotEK23f1ZufXhr3nAU0rFeis9DUxeA23tAfn+D4/K//xJu5xsWS/xtHl4IUEFoRyRVczdjwS04cF+yakMyhfvFnn43jKpqc5X+0C72NzdIE8f/akcDR+S3E0xyS03YefIEIiKyKhsw3sYvmFhsEI2DO2WzSV7pRi5QWlf7BQND8jxdxpRUOZ5OXnoXSmMoLAF7vfMzHQFnkrKSwEYYEQfhRYGy/Jl2+e2IIxijRSXopHJw0jQ3ytvvvBreekHfydy8aRU4yA8TZ5WtatDfpxMTV4bAIhWtX6H3HDfF6VuJYrxuCY+Y3qamuTtH/9AOp5+SlYjxL0ORQ/0QGQ8FVfoc6h/AEmsq5HD9OA9UnXn3VJQhqTj3jTrNaB2Ev2WPhRBKH7XQTtUUw0hp+YZAE8EC2iPZnoyjKeQtFrgCW1JAk+G2aHt5T3k2L+cvAK8L+2WO7+CUNBqsFTgx9nBQ/c9NdNtn+7x7XXg+x6vg/Wx7QDqXJJlpC7I2g6hCM2Fd55X8IkDl5R3vMn1GHM2G71mvP15eAWeAND4ewMJv9D0J/Ylx1dkX+Iy2shn57zFebLvoYWy9fZavPPzvojhnQLP24H9UlJ6GyIgUOrOmQzwdEbOHX5GWk+/qzKNL9WwxzOOMjWZeNpB+MAGeOrSdx422/jARg6VLyGb8REVnL1+iwJPKwHSzvVpVgJPkWhcPjzWIv/rRyflyecwat27UoYyUNUOTGZWtVuINBgM2wnCUBbXhuVzB0QeOFgs9YsK1fjHcVO09jSBMv2ivNn9vMSWdEnxshz9DYXY1XlIHwLjCQ+IzHC2LI6sk5vyb5X6opVA2zMT15Sduas1KK8986E898+vSPfHlyQf+UK0FDhYFJUVlZJfVICwCsSiAiwqWFIpWx/cJJtvWyplpGY5E2/QAJI6fvDmq/L6z38ovcffkVLkB8iDQFmFeVJSWy15RUUa7hIKxSSrql5W7L9fVmzdI4We8bdq9ObT1AAfzDSI/NA4EqyhgZ9NIzFsIx0ogk5KXQYQxZE8O4JEFdCAs+3jgU4WUCMAZUGnaarvE7U7HYkeAE4fPf9DHfHhqPjEE03y1AztyK3jMLost0yacaLqjXUcOMcpLPBk5qyCOCTgu8ruoQKZVzNPcg7cJdV33iMFWE5DPwggj8W77/5QLjX8Qq5bNiQ3XF8mg1ECT3FpOArgqf/KhtqNlMnqDc00iSMROso+a+VgWPgoJ0llxQ+YF5dXyo57H5FbEL+fg1BTb/I04Gng8jVA29aCJP8vHGqTl97KkvPNBdLYihfgWJqsnzckNTVpMm/+kGy4IUP2bCuW6so8tSn2jOo/djfL0fbfSUvRxxLM7ZaAdCE0DSAxnkRFQ2VSOlglS9LXyPLCDQCdSobtb49D8OnMsXZ5+zfHpeloM8CfLuRJ8UsxQsrLa6ukoLxIChcUSf22BXL9nnopraCPavc2c/UdAT6dfPsNufDmS9LfckGCAI6AfElF/SLJL6+R7BL4oTX1snTTLqlZhKpgeCaOnOjr+trbpel1JL57+7AUtCAnVEc7qAIYyJlXJ2mVlZI2f55kX3+9lN20RfJLy0Yewvs+yzVggQDOFeTAPIC8PKdff0rOoxrZVQOeepiXpyeZ48lt0+F3mJds80JNlebmF8r1O/fLfV//MymtQj42THMapIHeOdnrQVnmsjwqC65bH3K0ngfwdB5haQMgfFj5VNgx/ox4nE1pK/aTvhAYT23dBnhSMGa4fzgMpMHvfH7WLs2XWz9XJ5v21YLBmibhCEGnDRhk3yYFBYvw3gDQ3ZkoR0/TWTn7xtPSevJt8D75b+xpcvLY/VNvbRhPQWlv75YIBtuhWsPY0vvEuT8sGAWZqOds4A0rbtgmt4DxtHwjWLxzfJqVwBMV3YeRoFNnuuT5Q71y6EiWnG3Mlc7uNCkCWLO8ZhAjVAOyEGmUNt6I0ombi/A9F0h50uAyf0gnSol+1HlUzsmH4itslkBGt8TT+0GYhsGPl0nJYKUsTF8m1+VtkPkFdZKdmTvqcg6gPGhna0iOH74oH7x0SpqP4zhtPZKBOM2S4lI4DyWSBweifFm5rNxVJ6u2LJASdSCGdzq+UIdQ8v7CyQ/l7O9ekZ6T70sEOW6G4hEpqiqXIlBMs0vgjFQvktrVN8oCZLBnae25/sAapVBvxTXVgDUWdj5bjSLbx3vGsrTIhOLHAlAWeLLzDADGDGNwhw5y2YJT11Tps/DkBO6Z5P3Ecz8QH6p5xDEqlNLgciXyaLFUOPfBn0lJgz1Gm3A8Esl4MsBTJwBGJ/koDS6udcIhVQeDIJQZAWJfqMgvkZ1rt8nK3fulHC9GBdXVIDEYB6If4THNTSfk49NPSVHRh3L9Opwdz+czh/vlwhEAT3jhnCJeNq6Mw5/syU2pGj8qljQ1EngCq1Db7zhKXNbvRia7TNlKKquQDPOLoIc/5gFPSXV6S54GLlsDvK/CkX5paMT92DYgDc2oPNwbl7qqDJlfmw0AO1PmzWMItmEzjTyR7h/rk64I8g8OdEpPvF3CA2EpRXVlfkoyKqQ8r1KykRh5vGmA+Tw6I9Jy3iedDT5pv9QjQzHkIVlYJhV1xVI2vwBgUaHkIoxuvIk543ztLdLb1oycfM3S19sFRlKFlMBvzCutlOKKGikoSrL1xzpWfyQsAbCf4i3NEmttkXgwJFnVAJzm4VNdJfnVNZIFu+lNc18DHFwKdrXI6Td+BdbTM8o8mkmp+NLfj/elHgJPbT687A8kB1xG2HR8Vf+AfgLzGm7cdZvc/40/w7tT1Uw20Tv2ZWqAvl/Y16WMpzNgBw0gUojPyJmcePiQBZ6QigPd2fERU/tSHNxLQ7h0TX0xBvLWyPodiJSSarCe6gE6rUL0Q6W+D7jbzCI7PfCDz7z+K63W5/5tppYJAPt8QSQX7wbjiX6iBZ4cuSB4YqASP1LPHJBcuelm2Q/g6boNm2eqaVftuLMSeLLSs2x1d09UGlpi+PRLcytejmDIF1ZnSu28LKmqylLAqaAgtaFkNaEInIeeWKf44nAe+jskGPdLbka+lGfVwIGA4c4sk8KcYoBWYxt+doIwqMydTXigXqTz4IPxh8FG0uPKhaVSAQpWOUauKmrzJa9g7OOwA/EFz9+FEvOtxoEI9nQixjlbHYiC8mo4E5VSiNCLbISQeJOnAU8DBCtMGWECTzZPFdcRNCOwRGo270XNa4CRAVsFZbaCarPhmvJZ1IvKgiee+xfpuvgRnkt0JNgy/OEcek3HMzEjO1cramAYXfrDQRlAhUI6IXQYR07cTXWOAQDOdeyIB+V/c3A4LADywXhignEy22h0+XxVVhC2ISDDyh8WmOGcp6pZuFQOfuEbsnb7XlQ9HA3IE3zq6roAavYHUlDYKAPhFml+v0lajiH8AC96I1uLo2Iyf/nryN/1Z9ef5JaulSMWuU0vQu1amtoBPCGRv5XDkSvhTPA7f8OHeuEo716ATnsAPuUgt4U3eRrwNHDlNKB+l5azjsNOGFsxlaPr/hjIjOMlJSvTMGinsr/dNg7fNRzCcfoHUb2SSYeZT9H+Ovk52UtkBGcgVUM2qh1dzkSZyHJluHMmi3fg402fLA3Y8KhTeKn++NAvEzZ4WlJO0F/jsO/dPSFpa3cBT2476CzTVqILYkzLAZ523y4PAHgi+9ebZp8G+LwI+wk8vaAMujjy23HddKYJupL6hgZ46kEKg5DxCXFO9Q05d3wo6yuyPekYfK4FE3THvXfL9btvw/O+DM/IYnxGk0rYds112npBgaeGD17TTjk9qUb7miN1RL+wxxeSDjCeLPDklsntN9IXplwsurT6pp0KPC1df+PIQ86577MaeLLapOKJnkfCDBEC+peTriNVfOmc7KTsCbyB9OOTjhfVnEzkfRkHbEp1XDRDzx/pQ1tCJokfHYjcfJZ5n+g2Gn5ElQkgVAwOBN9/spGLhsafL2ze5GnA08BwDfD+ZYigDcGzSdK5FUPpGFrHD8EnGzo4/Ajet2EawMPM394ox577Z+k894H04zk0hGcPwaZMgk05+ZKBpJ/pGXwmpcPIIwQyHJBooBvgv3n2DTsev+DRxTAPGv9hzzE+ODnp8xNhyUjA3Y3qb2QFxVDljgMMfL7zQ6OrwBM2t8AMQbCF162WB/7gu7Icoz0sLZtqYqWVWAwJcvt9Eg40yaUjh6T5gw8khnLj6uU6O7E1lCmNz3+AaKZCC0bLUh3UrqNs0I8VJblgN+Ap0jTUrqW5Q4Entj+Z34IOhDNiB12q04TvWIuw7FqE2X1Zdt37sOTkecBTUqPekqcBTwOeBjwNXI4GOEDU19MBxtPTcgJFRPQl9nIOZPcZ10CajQg88aW6tb0X9px2jnbcspmTNtDaUQJPeYVFcsPeA3L/7/+ZFHmpRay2Z9Wc76uRQA8Y5C/KqUM/lxgKEdhrOFMN5TlDfVFlzw0Hnui2OcATtrGgDbcnW3PRinWatuDGfQcnbBqBJ39bA+6Rp+Tiey9P/x6Z8IzmfvDhHmnHPRK2zHjKQZlSzOmv5oMVuHbrbpVryScg7/OcAJ4mcS29TTwNeBr4hGuAhkUBEIzSuvM+EWiyScTJfhoGenzCdTId8QIdjXIcoXYd54+pwcvKLVDAKT0LuUY0jC3NOI0wzhxlH+hH1ZwgRjIjfbT8o08NJzIDoFM6RuJHXgPlFMFx5TXsB9hERhBzPMUBOjHkLop10WhMogiPiWDOPH9cT+eVYNbiFWvkgT/8nixDZY/MCcJb2LBIwCfn3noW1ZyeBlvVT8xL25SemWVYXDl5aGs2wvBQFt3foyNfowVy1hCQI6AGuTjxWFCMcbygB8rEdXSG/P6wNDejMinkoxOho1fOb8apGO6E81AVCJfZ//mvyva7HvKAJyrEmzwNeBrwNOBpYFoasOFRp1Gx69gLP1QbDpOUepoEqJR6x+Fraa8N48mvg/TDbZ6x/2yDbQaBp/ziYrlx3x1y3+99RwpR4dWbZp8G6ONEUfHyApLUf/zykxLpC6jfM5Mt5TlDSLnDsM1AwDKe7OCdC6jBduqDoVNlYeC5ftU6ZQZtBItuool+bQADsAxHPQ9QTZOmT7TTNH8fgO9ogCcMvmLANwk2GVCKssCV1EFLLvNmyS8slHU371XgqX71hmm24Nrv7gFP1/4aeC3wNOBpYAoaIPikD2eOpOFjw+0IdowEPKZw2E/NpnRIWc3D33ZJzr39PJLVNiJxLsAiZTcBbMLvNMisdEdDTEbQEL8z3CTaJ/19KG070D+KIUSwKisbDCmANBZociuV14Z2lIaXCRb1C7YkbKPsIIJb+MRQMSoWcwAoAFFcrlywVG5FqN2SdZvADgUriIwlHhzHTDVFQ35NhHkao3NR5DXJBHuLLK5MAE7pCJdJcxJMkjIe7kW+KThSSXd4+BHZ7kzIxQpSOkEG94JxeowMrMLSgTCDvj4kxAdw1o8Qnzg+CkCxv9JJ4sgWDmAPUzlvgdz+yO/Jtjs+A9mSRSnsWby5pwFPA54GPA14GpiKBhR48nfL2Td/K0cRUq8v1TTAMzalKWvZAE8Bh/HEl2jzMXYyaffYDAJPBSWoKn7LXXLv730bxZpYdtKbZp0GcA3pU114/2U5+fLPEHaHwbop9qXUntrYkhJ8CSrjqVeCyJ1JnykJ0hh/S/0ptINNYc9mipr6Vesd4Om2sQ/u/MLqzkzAf+r1pzUBP8OpFeyZcM/kBlOViwV2fGD9t3f4dbCVco5iO6lMRi6eKR+swPVIM8ECNIsh31yfPOBprl9Br/2eBjwNeBqYQAMK1AEsivUFNVY/1NOOxKOtEkDy0RgYTAo0EVwaRDgzAKchB3BKrMd3GmkCTnHQrOPI9eRmPRGcyWCuEAJPWE4FClngiWAhR0Y5YVOzPffRL0YQdSQcgIogVXZuIaqVrJKy2kWSW1TufMokp6BUcgpLnJBA4wIwt0UYDvclxOwzbp9AV2ZWrmFx4Rz8nWCagmqQiyGEEWzPRJOpJs0hlgsWGAA196TtdVYYZwWON3QXxigdwTJlcpHNZZlcYEFFo7gGDpOL7YL0UlW7QA588Ruy9cB9HvDkVrC37GnA04CnAU8Dl6UB2qQwQuPPgvl79DffvyrAEwdaursZagfGk9pZF/AEKWjX3ROBp0JUULzp1nvknq99GzlyC90/e8uzRgMEngJy8eir8tGLP5GQr3PKAM0wUSaB1pBUHwDw1I6+FAzCR3UDNOhIFqxRX9E5OIGnJWAE7f/846iUeOuwU6b6kkjAf/hpOfPmb5APdJpJ0ychF31fny8sHahwGoE/OBGYxnbno+r9hu23AFD7CkIJ16YSZU6t84CnOXW5vMZ6GvA04Glg6hogqBLsbpXuxtNaFjcS7JVoGAAS1isAA8CElUAts8kAMxac4RysJ4I1/KCiCcPthgBCcaKtJessC3nqMsgKwgquY9YkYklmMsvGeSDwAy8C5ckJURkAx/xusCcsA+NhHqZ0rajHA3KZjCrk8AJ7iWGBWQCjiuctkbqNewE+lStwxFG5PjCYAig57kPSyGB3G9pOhpzD4iKgxo8DPFHeAeT9i4aQkwL64HZ20qajQcwbkIkCEG6gyS1TYntsS7noWCgQRecIYhI4I5OLQBQBqSg/DCkEEEXHo7CsSnZ/5jG5af89ko0kktSJS3H28N7c04CnAU8DngY8DUxKA7RBUYTGnwWr+f1f/5PaOTNAMqndL2OjNNi4AVQfD2qOp2SSZAJOSfaG+8AEnpjXactt98k9X/2WV1zDrZxZthwFK/zS0UNy4sUfG7+Kzs3lTgm/cOwD0BVTxhOYQcFg2AGeyHpymONOn8IswR7PgQ/KHEis/rZh+76xD+78osATfMTTAJ5Oo/JjvxbPmVm5FHjqJfCEAU8CT9CjMrecuS6jfZTLTqxYumHnftkPxlPd8tV29Zyde8DTnL10XsM9DXga8DQwOQ0QbAl0NUvzR28rANUfjWhFI8P6sQATQRkHXOJcQRonzA5MqAT7icsI1RuKm6TdBIuYL4kFEtJR0c49DQNruCEmMp5oXNOQjNtgLGY9t+UmZs5l89GddFPndwWrEM+PsLTKJRul7ob9ymIii4tlxulsE4CKAhxj1SYjB9vvls8sK9BGlhdC7mLYhyAUg//sxPA6OjM2zC6VPKb12APtZRidYXNBPqf9ug+XnePS0WCRjAGAXwzDS8/IkfnXrZEFy9dLAUqjE0TLK62SvKKKUSwr2y5v7mnA04CnAU8DngbG0oACT7Bp55GX5/1n/nH6L9VjnSixnsBTXDq6gtLS1uvkqDHhUe6X6MTmWOCAVXFZhWw7cL/c9dVvIlQqdfUx9z7e8rXRQAwDc2SQH3vhRxqeRmBxJif23yDY44bxFDHAE9axYIsBMpMhdrYd9NWWrbtRc2au27bbrh5zzoHGEBPwH34G4XZPYTAWA6pjddYxjzK1H8gE7FHGE4r1YBDSAk9mThANejX/EwcuQB60jbtuB6D2ZVmwdGVi/Vxd8ICnuXrlvHZ7GvA04GlgshqAMY2Gg9KOCnbtZz+QkB+OoWU7OSCTAWFMniWCNBaUsYCTfud6GGtlP4H5NATQJh1spOw8sJBAc3YDM+5lbaaCL9YRpdOSAnAiqKRsJ/7mQDoJZCcpLI9dCHBmwbpdko1wuz6ATiHkHaBzxFBBsreS8o0GnJTB5QBRJoQQIXfIX8UcVvAEzIlwXsqUg2qJRhasMP+dphFMck1oE50WzV+F1dxH99N9uGzWUV9plsnl7J6JhO7MXZWNqnZ5xRVStXyz1K7aCkAvdQU/11m9RU8DngY8DXga8DQwTAO0RTHY/AvvvSLvPf33ahtn9qU6TcPIOzqD0gzgiS/S+m/ES7S7kQSeSsoBPB38jNz9+B+PWbHWvY+3fG000I8UCw3HDsux538ovagEx8HDmZx4+EAIVe001C4JPCkjCD/y95EtoK+2HAVoWKxlzZadEzaP90OfD8ATEvB//NovJYpUFDN7j4gOTBJ4akeoXRRFdCjPMJlSyFVQXCI37jkgtwB4ml+/fEK5ZvsGHvA026+Q1z5PA54GPA1cAQ2QRtx56ZS0fHxEqdLx/qgBZwDUWHCJOZ5GLxOEYngcw+0AytDiI9WjAWxiwhxIufmoEmeTbxNhwZQAZdzfsVIdBj2GA9zgd+AwLqDG2TNxAD1c4g/3ykB1uvKFK6T+pjskBJZT18WTYDgBdALDicCTyqCymOWRIFqC/aQMr2SI4UAMlG4NIRwCEylTcuHIaN4qnNMhaJl2uGXSNRSAC2QyUT9GNm6mABS/O2CTAbF0J93HiInfqQdsU1A+T5Zuu0dqlm+CnNnOht7M04CnAU8DngY8DUxSA7CxzN/IXIfvPvV3EgH7aWZfqg3w1I4QouZWAE84v9r6cZqbQeCpokpuvvNBufPL/wq5GLPG2dr76VpqoB99qeH4YTn+/I+QxuDiVQGe/IGI5gsLhpLAE/vwWP2K/tryjTfJrQCeVm3aPqG6eKww/MfTyO90koVorkK1PjLiu3v6THJxVHOmuzgMeErR6sKSEtm09w5NLj5v8dIUW8ytVR7wNLeul9daTwOeBjwNXJYGwsjrdOH9N+TMkZeRZNyvQFEmwCIDhGDUxWE+DQB44bJlOCngxO9q8AmqmAnGQxlPmVnpYAWZMDsDojgjUYq/WFgF++giA87wg3MYBWUAuNi5HtkexDnPyBmd1aycAsmvXSlpxYuk5eJpyRkMSUFetoJhJjm6Eyo4DEjjOvsh2ASjr7meCKhRPoBp/N0JIczMyQKglo+2gaGUAJrQuJHtY/vZSMxVR/QkdDMrF38yy9xGp5HH4O74l4mQxYpFa2Tlns9KPgAoNEnbRVDPtsEcwPvracDTgKcBTwOeBsbSAIGnsDR8+Ia896u/u6xKZGMdOfV6Azy1dQSkCYwnCxCk3taspS0vraqR7Xc+JAcf+0OhP+JNs1MDBJ4aT7wlxxFq52s+pyFvM9lSgkt+f1ha2nuV+cTv44GZdKnor624YQsYT1+TlTdsnbh5OGg40CNnfvesfHToSYkEfNpvJ97x8reIxwelqyckbaxq5wBP9l5x3OJRBy8sRuXH/Xcq8FRTVz/q97m2wgOe5toV89rracDTgKeBy9AAGU4tZ47Je7/9iTSf+gDMnLgCHVkAO5hAm2FlGZkZCqIQhFFWENhDCVDG4CkKHDFhtybHjiDcDuynHCTfzs3NRj4k5HrKylQWFPM9WZzFAk3GsJq/BFosC0iRGsqUApAxq/EDDkY2UTDcL75ATAKxDAmFByQ7O11Wr1wmZcX5cBocwInhdsp8IuOJHzK2ODfAkwWdCDSRxaWGH40kLDY4EIOHM6BgWiJ8UNvFFjtTQjCnyfY7ROOxFCTSJmMf/JYAjRIHsAdKzrlNflGp1G3YJzVrdkpPd5f4ujqkurZOK9+lg1nmTZ4GPA14GvA04GlgMhogy7nx2JsKPLESGV/cZ24yOZ5aATw1gvFEOzjRROCpvKZWdtz1WVR2/Xoil+JE+3m/X30NsC81n3xHk4t3NZxymN0z1w721V4CT+hLQYTcDcJ3Ypcaq1vRtSLwtOrGmzXUjsynyUwRTcD/gpx85WfKnp9Mv53MccfahsCTScAf0NBUBdOw8Vhy8ThFJaVa+ZGhdlXzF4116Dmz3gOe5syl8hrqacDTgKeB6WkggpK45947JEee+aG0N5xRQCYNzh/D5Ri+lgnQiHR3Mm+4juARK8/ALCpoE43GpK8vop9wGAm5kRyRhprbcbQyOxvhaWQKAYDKzc3ReTa+Z/G4BLUsQIMjupeTiM5w+cw2aRKJDUgvaNcdqJjT2e0Xnz+Ec8eltLJaNm27WYoy4xLxtWuy0iyAYJmQBSfAwQyLiTmfBi0Q5WY5OaCTPSt3MWBUHBV2kHcJgBzD3whJ6URf2lnU2Sh5DA2c7bYf3c/Zxxxk+F/+pJAWzpORVy65tWulJxCVjpYmqVu6QjbvvU3KMSpM5pU3eRrwNOBpwNOAp4HJaCCOIiLNJ9/WUDtWtZ3ZhNAGeGoh46mVzJGJW5gBv6ECwNPOez4vtz3y+/AjvMGVibV2bbZgX2o59a6ceOnH0nHhoxnuS4bdROCpqcUAT/S72KfG61Z5AJ5Wb96ujKfrNmyalKJYiObckRflo5cBPCFX6MyCsyL9KCjTiQT8re1ILo5k/CrPBHIVlZTJltvvBePpy1JZu3BScs3mjTzgaTZfHa9tngY8DXgauIIaIJMp2N0hxw49Ix+++Avxd7WCCWSSadOoEyxhwk86gPwwxIuAEj/cKoQqI4FAH5hGEemPobId9iVwYva1+wNAwb4EmghEKRjlAFF5CIcjIGXBKI54KtgzzJvQhsCxSZO+SL90+kIoPeuXbl9QAsE+rQTC6nFlFZWy/cDdcvPe26X70kcqD/M9MTcTgTPmZspWFhcZWJmaRyrB5AIQZZlO2n6YfyYFJ5AWBrAWRZlbDSHUdoPJBTCLclCmjHQAaCkxIIWPqATVY+Ky8QQpJq6mvilnGOfrRondLgBOfWBysdrdktXr5dYHHpHFKJ/r5b5IoUBvlacBTwOeBjwNjKkBVmttOXUEwNP/p5XITMXVMTef5g8EngbEAE89kwOeYE8r582XXfc+Irc+/FXYw5SGdZrt8na/EhqIoy+1nTkqx1/8MYrUHJt54Ak+ng/AU2OLD9Xtojo4N8xNTCFUXkGBrNm8A33pa7J03Q0pthi9inmdLrz7sgJPga6WGQeeYg7w1NLmV8YTvMBxwTT6iYVl5bLt9vsBPD0GhuD80ULMsTUe8DTHLpjXXE8DngY8DUxHAww962o8L+8+9xM5/dZLEg4y6aj7iM4XzhwQhWAUECk4G6IOxwB+i+PPID4DCFfrB5uIYAmXTQJy7muAFRB5HEaVAaNyAOAwJC+PH7CKlBmlrCgwreCI9uMcvUEwfroDGBnySw/YTeFwVOIcHUJDGZ5XzJj3PbfJbQ9+URYg2WJvR5O8/9xP5eQbz6k82m601zC5CBhloUKcYXRZJhdBLx4vBgAtFApLKBiWcMSATgS2+M8AaAY8y8khmyvJ5MrJdZhcCtIZAE2hJyJpurdbp2aZvxh4CvkwoMwA5US8fwdYXD29QTDJomCHZcvqTVvlIGjVK9bfqGGQo4/krfE04GnA04CnAU8DY2uAlV07L5yQY8/9CwqLfIzKrQyNJyvXfMbe83J+cQNPk8uVQ/taUbtAdt77sOx78DHYviwdjLmcs3v7zKwG4rEoKiJ/CIDmJ9Jy+v2rAjz1WOAJoXYcpJtoIvC0dstuuQ0gZv2a6yfaXH+PoZLdxQ9elY9e+pn0tjdeFeCpg4wnAE9kPKmjPE5L6T8XlaHy44EHZO9Dj0p5de04W8+NnzzgaW5cJ6+VngY8DXgauGIaoBPR+PFReefp70vjyaNgL0VGgE/uU7lRKYfNQycAHwJWDEMjEDWAP/38AIDqRxgcwSgCUWRU0WXgUTg3rCoXKwpheASjcpGgPBtUaT9YVZ09AYAyYTCPENtPtIun071FCgqLZMO2XXLws4/K0lXrwGzKBigVk5azx+XI0/8iF4+9LTHkI6BznZjQVo6mktqvTC5lRWXpchRhfKya0gcWVwTMI+aGMoKZ3E96Xlj/DH6wP51lhg5aAI1hhQTRCKARUONv3G6ko0SVDZLdBN10w6Hq6ApIF8C1XjDIKCcZV2RorVi3Ue54+HFZC/ApOzdv1HESMnkLngY8DXga8DTgaWAMDZDhy4TJHQCfmJeH1cgCGKRhvif6AJrT8IqBUACeYPuV8QSWyjD7O6p9CM+HPc4qKJSq+pWyYuteWYVk0CWo3lVYWCh5qE5GEIq2lnbUfkYdxltx1TQwgByh7eePA6D5qTSdPDLjAA1D3nrAAlfG0ySBp3z0p3Xb9ih7bvGq9ZPSTSwcRAL+1+UEQu18LTNfrY/3SDuAJzfjabyGMtVFcXml3HzHZ2TvZ76kyfjH234u/OYBT3PhKnlt9DTgacDTwBXWQKi3W068+pS89+xPpBdJrAfB8uE0EjBJfVr3tsYxJADFtYSZiBXFcbwYqPcBOA3MB0VHlOALJ2dmvuAvGVVZ2TkyiJA+gkA2dxQ3VODH2TIHDukaVC0hG2jV9TcqMGMPQgfi3PuH5Z1n/kU6UOku3o/8U/ZHnbu/4agAknjewSEDoCl4hk2YB4NMrjiZXGh/XAE0gFDIDcUj2LYz9xP3N0AUwgoJRoEFRVZUXp7Jb0VQimGFDP8LheMA1ELSTnaTLwCWFeRkG6kXHJcJ3uuWrYRsj8mmnfskr6BoktdimJDeF08DngY8DXga8DRgNAD7whyHMYQUEXAKdjUrANXrgFDBng6JY6CGQ0Oa6BjbX95E4GnQAZ4Yajf2cZhPMq+sUkoXLZeyuhVSXFmDAaVCKSoqkgKwVoqLi3XO5dzcXDCWTcES2lplX6OBnFtfxfgW1jJfXuu9vcbXwAAG9zqR2+nEyz/V6nYznQuJ7qhhPPVIEMxwe63Ha2U++tD6m/chX9jXpG75mvE2TfwWC4ek6dhh+QjJxbtZrc/xgxMbXOEFAk9tDvDUPynGU5qUVFSh8uODsgfAE5fn+uQBT3P9Cnrt9zTgacDTwGVogOVxLx59Xd7/9ffF39mquZMI+CSAFsdxnIzBN3wmNsKAUAadSQMIlS7BKEZ4kBQ8wgp4OCaPl3ARnYV05E3KQIhZBEaZIXWpJjKOaucvlDu+8FX5/9s7D/g6rir/H3dZki13xzVO4iR2ekJICJCeAOmVLKQAWdgsCb0tWcqfhQ8LW2jLfmDp7C4pS2DZQEgCpBJIIJBenOAk7rYs2+pdsjz/87tPVx7Jek/FevKT9B0YZt7MnTv3fGfEHP/uueeeeNZ5Vlw6vZszorobaypt1cO/sqd92F3tjoqu/FW91be7zd5qKWJBFcs0KPHe2MQFKYlRGlKo3BhyGNq8bWqfRKmkMxIr1q0rJUYp2klDBuUsT3HRaWrxVEsmTnbRqcGnB27yfE4e3eR1Bcdct/X/aDbBBUsPsLMvvdJOPP1NNt3H9PePe7w7WwhAAAIQgEBuAhpqr06axprtLkJtdRFqg9WWr7U6j4Rq8OTK8gv0Ldvl0VIZFyC7gNT9Tn0JT5kop4lFJVa632KbtWyFlS3YP8zkOtnzMcZckop0muKRv1olOin6SZN8pNeeQpREqLh2bxO/hopAx842q9yw2l586GceIfSH0FEZh20O1T3S9QThqSviqaVf/lCxouFfK+HpXbZ4+Yp0dVn39b5veeHPwa4wW5/7dXrvZVs+Fomz23Y02JaK2jAqQB5grkURTzPmzvOZHy+3Uy6+KkQ/5So/Es4hPI2Ep0QbIQABCAwxAfVybn7hT/bCfbdZe2NtGOrV7hE4rZ7zSLPXafhXe69ClBqS+2MZRR0Nb9vp3++qhnarcPFJwpYuTV+tyCMlA/ewoCDqBEEmZauftqKJ46140gRbvOwgu+BdH7KDjzvJJrlj2nPZ5VFJVVvW25O/vs3+8qf7rbm+NhXJpdLpO/e8Wr8zzkZG9FFDM+UVk6TIqBAV5R6RhsvVuojUKnv8mpSUFi8Jd9KwvolTilxQ2xWG8sVE7unycpiVYPX0C6+wk8+5qHMGu77a2VvbOQYBCEAAAhDoH4FdiuptkQilSKhyq6lwEcojoeo8101DdYW1ezSIPon9E6HSwlNVp2i1ux2aqKSobI6VLVluM5YcbNNmz7MiH1o/2YUmiU1ReNJEIOq40XdREU6ZiOLMeYlPKqvt7vKaxEQTgEwJ5+iw2c18KPfkWzV5dJx8xs2rHnWhcos111W5z9YabiO/rafvtjf3H5jw5D6Yvy8lZbPsUM/xdOKbLvUZgQ8OwmXPIZs926Q8aLVb19mmZx+xra88Y/UuxrY01HrHYianqDzCobQrCE8h4qm2K7l4zzbt/q08o5Nsxn6L7OjTz7XjzzjX5szbrysKUH8jWkbaO4/wtPsJswcBCEBgzBDQmP0KTxa52kOn22q3B8lFicEVQq3cTEoWLiFKs9dplrc2zwkRIqI84qfDnZAYap2RSHIIJS7etLr6VF7jeY086kfRQ+nScjLlOHaF+fuXXh/7CV4oCE4uOhVN8igiV6DmLT3Izn3Xh+3Ao08IQ/N6e1jtPu3vplV/tmd+dbNVlm+wVk8YHiO5JPx0dyLSLemtNrVEcpWXkwgVio9zMW2cVTe2hwToihBL15LRqvwKP6iE5sm4iZ47ymcA9B7kzgpCndHGYs9tdfhxJ9ql133YFrmzJEebBQIQgAAEIDBcBIII1dpkTbUSobZ6ouWNHgm1zkWojeEf4xqS5B+x8B2TKJD5Sqdblxaedg+10z+KJ3quwtL5S2zm0kNt+sKlIcppig+t12yxUUCSQJAWm+J+3MZhdlGkisf1W5FRxS5iSXwaaf8ITxMs7P3MkM3Wxjpr9PejfocP2Sxfb7UuVtZXbrYmjzZX3jC9FxlfTtZk/KfB2BWEp5BcvNaH2jXneK4uzvjQTYmaM33o5ryDDrP5Sw+0WbNnd+UMU94wvR9pEUrvT3hX5O96NFdzXbXbUe450DaFoah1wS6JUDW2y8WpIKzJIi+/N0u7+8KZHE81uYUn9x8nTi6ykjkLbLZHB847cKXNX7zUZs2aFYaiyqY4FDX+7XTZlGpgIf49IDylHhC7EIAABMYKAYlMjVVbbf3j99m2v/zJc0A0drkJGX1FuY/ciXAPQEKU8kRomFmIiuqMiFJkVGZonpKId36Q/eJ0RI946kxD6y7bsKM+JNaOCcf1oZziYfZKyB0+7F4wCk4lkye48OROqzuuEnFU/axFy+zMa95jBx/zGlO+Jzmj+rDGVfdSz1z1xpfsxXtvDb23UTBTPqVMJFdbENPU7kELUR7J1doxzrbWNNmOmoZQj5ilP/JhyN2kKSFngIS6CFcsFMU12f9nqttX6sLTsqOOt9e/+W9svyU+9KDTgY6OtmxK16vfLBCAAAQgAIF8ENA3VBHRTXWVQWTQcLyacolQG6yhqiIM1Qszv3pnSuazr69aRnjaur3BE0JXhu+5chtOmT7LyhYrymm5lc6eH6KcpqQilNLD5uI3L26juBR/a6vyOq41ik4SnmIuqHzwoM4eBCTWdHhnpEQoFyqDCOWRcpnk9Zs6RahMXk9/EVLvSI96cvzUe1VT12IbPVF978KTIs29Q9L9wJJ5i2zW/itshvuHxdNmhI7M+G7In9IqkSb6VjFyTu9TXPU+aVGHbJuPAGj06K76HZvdpnVhOGq950ZTov5dnutKb3vGX9XewJbdwpMinhQxL88xvfiQ1PE+k3JpmU1buL/bdaiVuX1FnjhdNklc1fBTrdGu9HBUlYk2aSu7ov/Yc5u+63DuIzwNJ23uBQEIQKCACLS3NFr5C4/auj/e5T2dVVlbFj6NLvBEISo4piEfk0dE+cezrWt4XkaIUrSUInziZ1lClHrBKn3I3Vof217X5D1jHjU0yYfPFftscIpmkhijCKeSKRNckBkfhBk1yPUxH+KWqat07iI76pwrbMmKY7oSkOqjq49tl0Pq7az1JJGrH/yxNfiQAYVS695pAU1JHRUFpXYroitsFckVxvcrMikuPZ2CeFwZAJS/apdtcjGtxnvkxEYCma7QB17Jwif6h1/3DU6KHw+Ck+eAKnbBSbZO8gMTXXibsWylHXTy+TZ7/sIwq496s2IvXRxWEJ1t1R1XtSZz32ztVAkWCEAAAhCAwMAJ7BahqoIIVRciQtaFiKgG5YZ08SF86/0b3dq+y7Zuq7fNW6ttgkdrFM9d6EPrDsnkcpo+wyffcIGoc0icvtmTPFJF+Q3jP5DjNn7rtNWx+G2P57XVdzEKTtrXsfgP64FbyRWDJuB+T1fyeo+cr99R7h1+G6yuIjODYoMP42z3SDp1dPqL0m8RKrfwlBmCNmX6TJu+6MCQpH763AU+IUtpt6Gb8d3RVu+b3hOt6f34O112ot5L99MSF9c07K7Rc58FEaq8M8LLo72a66uswyO83CT3BTM+Xn8YaubnrhxP7nOmF/mP+rspcYG2zIejli06wEo9CX+RRwxGHzdu1V6tsf06LlGqp42xXLRPf0v7+u8E4Sn91NmHAAQgMIYIqFezYvXj9srDv7Bm77nSR7S/i6QOFVfPpyJ6wvA8CTrdhKjWTDLuzmTa7S7sbK5qsnXunLZ62WKf9W2ar8rfJMFJW0UC6QMchCK/gUSjIDz5fsmchXbIaRfZ3P19/L4LTvrQxl6s+NHVB7jFQ7/XPfJza9q+MThFPW0KzoI7yplIrszMdcpntVtA83ZLWOsU0HZf313gkXMkMW39Ng8Hb27zdouIi0nuEEx1QU2JIeWU6KrJEpx8yGCxRDUP64o2eoIrm3HAYbbsNW+ykhkzPQIs4xzJqZaoJruibdrKcdAaHQq1LfZqacsCAQhAAAIQGGoCEg92trX4P7p9prGqCh+WtNmqPTG5cuTUueBQX1Nt5f5t396QWOnCZZ1RTi4IFJf4N2x3Hqae/3iOApO2Pdf4D+ZYRr/1HYzfRtWlc/v6H9NDzXpE1ueOVSZ5fWNmyKZH1GuoZhiS59tM8nqPrJfj5P6XNhkvck9rdW7PiKfOKCcXYkpc1Jyx1EVNjwpSbieJmnvmC+suakafKb5T0ZfSOxSPSbiJgqaOhRbKB/VIp1ZFQnlS/iCuubCWifDyYYa1lUGEki19DTPUZDUVMbl4l/DkdnmO08kl023agmU20/3b6R7lpJmN9a6rffFvJu37qX3x7yW2P21TLKtrZVeMjNI1+3JBeNqX9Lk3BCAAgX1IoMOdyG0vPWUv//52D4/2PE9SZAa5RCFKgpF6STN5onxoXjdBp83qPDroFY962uEzlpQVT7GZxZOtZLKH5AcxxiOj/PoOOTCqR9vOVU2bNn+xrTzrUpvtvVxKVpr+2MaPq7Y763fY9qd+Y807NmZ62vphU2y3ZqzrkHim1XNbKcm6BCkNzZMQFROEZ6r04QXuSGyp9hkCt9VZizsS+qhPlfPiM9pp2KAEp5LJmeToEtUmuOKk+C1N26u6xnti9dnLj7LlJ58bwsRlU3qV85C2Le5HByMyiKIUDng/HjZFIAABCEBg0ATkKyjiQ5EfISeUR0Lt2LzO1m/YYuX1HTapbJ5NnVYWojWKvBOm5z+g4zcu/sM5bvX90n76fNzXNy/dIaPfKs83b9CPMa8XpvOGSayJIlS9dwhmhmxKhFLezT1FKHePeghPmn/Go3p8KN20hQcEUXNaZ5ST8oVpZkT5Rnon4vsSt/Hd0m+dT79f6TJRnNE7pvdV5Xoueu93hWGG9UGEqvPop1oXoZSUX0KsEvVLnFW5zKoaol8tfzE1q52EJ/cRJ/isx1Nnzcsk3l90kJXOUpSTJ97vtCnaFW2L7U/bFe2I27Sdabu0v6//XhCeer5V/IYABCAwRghoPPuONc/Yyw/9X3AE9KEcqiUKUXIsgpgUEpbvDDPB7aius82eB2KCn5viUUCKDMoITZmyfjgjPukjr1VeiH+hNf3yEW98c8j1FMOh9aGNH2Lt64Pb0Vhp1c89YM2ekyJJPL9SiDkamGXqlQvDDDrbnRbQNEyv3XvAMkJUYo2tO22thhj4zH3jPf9TWUmRlU6ZaKWep0pRXFM8yikITil7Mna58OSh1fNXHGuHnnKBFZVOd6epu9MdnQvZlV6jg6GterJiD/C+dioGRpnSEIAABCAwkglIOFBi6WYfllRTXWOVdY1WXev5fxoaQgeUvlH6B2/8ful3/GbrexW/cen9+H3LlPOcN/6P8BiJQifLyHtbogilmfCUnFzJ6xUxFPKGVVZYa7PnyvQ8ou6w6b/B/1PE06bOHE8TXYgpdqFpxmKPBvIop2KPcgoCkb9XereiOBPfm/iOxfcsvmPxvN7F9DG9U/H9Un0616cv5Q0Nua6aGkKEl3JdKdl6jIRq8DxRGlUQ/Gr/G5EXq1ntKnZ4iouKGt93gbZ4mpXutzSITtPnLfbOx+kZu7w9amMuu6Jt0VZtdU38rX3ZEu1SXbKpT7vy/HohPOUZMNVDAAIQKFQCCh+uXPecvfzb/w0zenSP5ulvqyUx5V78W9e1SERqamy2zZu2WmN9Y5ewFAWmuFXUkz7Y8bfEo5ke6XTUuX/lEU/Lwgc2fnjjNuNUSHiqsurnH7DGrWu8R21wwlNs8G4BbbcQ1eEOQzq3lWat217TaC9vqfbju2zOtCk2vch754LgFHypTmGtM9Ip2KXhhLtswpQiW3TECbbiNBee3AmR8CR7ok3aRicp7VTouBwJORYSneRc6Py+dioiN7YQgAAEIDC2COibrW9jU1OT1dd7VEhjY1gVORw7tuI/jOM/guP3Lr3NfMt357GJ3zh973SO79zIfa/kk7W7IKOZ5DTBTcgbVu5RQ0peLxHK84apY6/ao+I3VdRb2zhPyeBRTkpSr1xOSrQdhKIew9D0XkRfSe+H3qf4rsWtjsUysXzahxq0OCOfzoUzzf6YmRnSc11VuLjm0VB1nms0DjNUp2WFJ+CvqGq28cVlNn3JQT5c8ECPOM3eMwAAPXdJREFUcprr6SMyMzOqPVrVTq1qZ7r98e8kHovbWFbnZUcUnFRXtKsQ3hqEp0J4CrQBAhCAwD4goGliK9ev8kTct1n9ts1BCBl4M1KqUq6LYzHv9mlpbgnCU12t93Lpg63ooq6t93YpSkq/w5oRaDzQ2ubsv9yOO+9Kj3jav+tDnP4oxw/vzsZqq3ruQWvYvNrrVgLHePNcDRzYuSCKeTslQml4XktLq22pqLLK7TVBcJro4+wyZXrYFu0KEVW7bNKUqbb02NfaYadf5DP1lbhdmZ62tNMU7YoORk/HQk6YzkVHfmCWUBoCEIAABCAwtATUsSIRqqWlJQhREqGam5vDsHWdi+JR/Id03MZves+OFf1WmXjd0LaW2vYFgZCWIeQNq3ERqqJLhFLU0KaNm22TCzRJ6Xyfse4Az4E5uyu3p3Jh6n3Q2pt/FIUnvS/xfeq5r2vlO8VocdUzND6U+3zuE2ryHk3a0+DiWoiEcnGt0tf1G7fajiaf0XnOEpu+n6KcNCQ1M7wvikTRrp5t7ssu2apr00Jt/JsplL8bhKd98ZfGPSEAAQgUAIGM8PSCvXi/hKeNLtIoOij/S0Z48plC6j0UPwgwUZzJJBPvEp26BCk5qRNs7gGH2vEXXGWzFi7t6rXSR1WrnIbMR3q8dTTVBeGpdsPzLgxlxtHnxyoPW+6sWDmtqqtqg6AWh+DtUu6CLvv2tE0C26SiEjvg+NfbkWdc7MJTcbAh2iQnImOT93p12qlZgOScxN6s6KCoGYXiWOSHNbVCAAIQgMBII6AOGH0flStRwlOMgpIoJQEq843rnihZ37i0KKDv3NCIAiON3thpb0xe39JQ4xFC223Htgrb4h15Nc0eSeS5keQD6Z3QKn8vrmlhKS3MRD8qvl+xXBRn5ENF0UnHtOTDh0oPM6zziK6Kim221dMyNLR5x6X7h/LpJKRFu/Sup9sa7Qi2eSqH8LtHSgaVFw/93UTRSfWobD5s2pu3EuFpb+hxLQQgAIERTEChwVUbXrRV997q099uCL00moUt1xKFllxlMueyl2xpabMtW7ZbXW19cDwlzrhfkYpyciGqS3TSvgtPEybafgcdZidcdLXNWrDYP8y7x7Lr4xqFJ+V+GtfWYNuevt8q1zwVck/ktqhvS/oqIUvV3lrPXbXJhxC2te3sjHZyx6IraqtTXOsR8TR5aqktP/E0F54ussk+W0t0MqLjod/ajzaOBMeiL16chwAEIACBsUUgRglr2F0UnxQNFaOf0t+4tCigb3uh/eN5bD254bdW78rOziGbdT5ks7bWZw72nGF6XyRiRr8o+kb6rTWIM6ltPK9tFKokyERxRv5UvG44rNS7LgFW739dXV2wS/txKKraGddoU2xftC3apONpu3oKtTpfiAvCUyE+FdoEAQhAYBgIqCemauNqF55usdryNSE6qD8iTXZJKd3o7KVaXXgq31pptTV17kRoWF1GuOme1ykjRIVhd+oVdaFp4SFH2IkXv81meXiynIieH2g5FHJYx7U32ebHf2PbXviTf9CbXARKt6uf+9mb7xXseVLJyOvqGmzLpgp3jtp2C2cSmqKI1iU6dYpsbteU4lI75LVn2VFnXmiTfdhddDay2Sb75GDIVjkiOOT9fJ4UgwAEIACBfU5A//iWeKDoJ+WCimKCvmWxY0XCgPb1HeQbt88f2T5tgN4XzSoc3xcJNXpvJOBE0TL6QtF/0u/MvoScjECj9ym+X/Kj9rUPJd83EwXY1G0oqiIBJbxFm3bb0hnt1Ck4RR8x+L2eK7RoanffcJ8+tBw3R3jKAYdTEIAABEYzASV5rNr0ij1/z81Ws+mlTuFpMCpNL5T8w59taW1pt61bq4LwtFPCU5cwEwWZzuggdzhi7qdxLjQtWXGUnXTJO1x4WpSKcMoMsZNDIWeiyB3WXc31tu7Ru2zLcw/7bCk+Ze8ATcre9Ow26R519U0Z4clzWEWbwlDCKDh5mXg8bN0+zWS38uQ32lFnXGBTeol4knMhkS320El0is64HBIWCEAAAhCAwEgiEKOf9A9vRXvoH9taYueRthIO+MaNpKea/7bGiKGYNywKlxKm9E7tFp4yIo1EJ/lP8b1Kd9ypbCEsand6KKps0qq/Cx3XEu3SNgpO2nb5vZ0dkrK10P9mEJ4K4a2jDRCAAAT2AQFNg1y9Za09/+sf+ZC7v3hoc1sfA+2GppEaiibhqaam3hNzS3jqFJyiQBOFqNR2wqSJtv/hx9rrXHiamRKe5FD07MVqra+2NX+8yzY9/VtraWr0Rg9QeRqEmd50F56arXzTtkwPbmh7ZlrgKJ7Fbcbp1vDCXTZ1epkdcep5dvTp54ehdnFWu+hcBNtckJLDNHlKpgdYzSt052IQCLkEAhCAAATGEAEJCVGE6i4cEM07hl6DAZuq90aijAQoDcFTFJRETB2LIk03H6pz5t+YR6lQ/SfZJRFWwlOM7OqZC012Rb83dLbKNxxB0YEITwN+3bkAAhCAwOggIEevdus6e/ZXP7Id61a58NS61xpNfySeVheeKrZWdwpPHt3kwlAUY6I4E7YSolzA0TC2iZMn2bIjX22vv8yFp/kLQy+Wenfih1dbfYzlULQE4eluW//4vS48NQzLw/ImerJ0F542S3hyBygITzFyq8e2U2CT8FQ8faYdc+YFdtRpLjx5uHQMC5ctWmOkkxwLOVSF6jANC2RuAgEIQAACEIAABJxAjICKUULpYZvyD2On5EgauilfOEZASXxqbmrODCv0jmL5f/ILe/q9I8k3RHjiTxcCEIDAGCWgD5ySij/nEU/b1jxj7R7a2x/hKBeu/lzf2urCU4XPVlLjs9op4snv2m0IWqcwIzFHbcwIT5PtoGNOtJMvv9ZmzlvoDkVGlIkORQwxjsLT2j/9xtY8erc1N9Z7c/vTqlxW6VzuYW3ezDDUrnzLjn4KT94qF55KZsyy486+2IWn83yoXVEQl+RY9JYoEtGpr2fEeQhAAAIQgAAExgqBGP2UyZfUHIao6Zgig+QfapVPNZLEGT27GP2kIXcS1GLupyimaRvtGknPGuFpJD0t2goBCEBgKAlIeNq2yZ695yarWP2ktbU0D4lE01cTJTyVb62x2rrGMNwsRDW5cKMPbYx06ugUndQgiU+TPLfRwceeZKf+1TttticXlzNRXJxJQBodiijMtDbU2to/32MvPfILa26o66s5Q3JewlN9fYvP1lfpToKPzfcD6egtiWf6nUmgvltQK5012159zuV25CnnBOFJjoRsU49WOiw82jYkjaUSCEAAAhCAAAQgMAoIhA5K+Vc+1C49NE0dkulOyZFmquyKwlrMYyVBTTb19HtHim0ITyPlSdFOCEAAAnkgUL99sycXv8U2awa4Zp8BLg/SU89YoZbWDiuvqPVZ4KLw1JnjqUt46hRmJDrJZv/4Sng69NWvt7OverfNX7x/EGYk0ugj3FOUaW2ss3WP32cv/vZnLjzV5oHanlV6Ez3iqcXKyyU8+WwrchiC07CnbToeBbWyOXPttRddZUef8qZgY7qHLtrW0749784RCEAAAhCAAAQgMLYJRBEq+k1xO9KppO0ayTYhPI30N5H2QwACENgLAg2V5S483Wobn3skJOIeSuGpp+AUm9niEU9bK+qs1meBC7mQYj6kzm3mA9spOnVeVFRcbEe+9nQ799r3e8TTIpvkPT76+Pb2AW5r8lntHn/Anr//x9biwlMQr+LN87TdLTxVWWtbe3e7ggCVEaLEN+hOnY2aPX+BneFRXK8683yb5KHT6smK4dO92Zan5lMtBCAAAQhAAAIQgAAE8kYA4SlvaKkYAhCAQOETaKjcGgSaDU//LuRDkigyFEs30anbD7MoPNXVNdnOTlEmDkVTNFBogv9PbIrrS1ZcOs2OPfWNdsFff8DK5szrVXCK7W5rbrD1T/7Wnv3NzdZcXxMP53WrfFRhVrvyamtt35nJWRUFNdnYufomE+3kG2GZu3CxvfHqd9urz7ogRDxlE9Py2ngqhwAEIAABCEAAAhCAQB4JIDzlES5VQwACECh0Ag1VFbbqgZ/YhicftCZPxK1oo3wvyvG0ZasPtfNZ4LpmfwsijTQZv3/mv13NkPBUOq3MXnXGuXbete+z6bPmdJ3rbae9pdHWu5D29N3/bU21VZk6eyuoY6q8n0uukspTVdfQ6kPtajziyYUnn4GkK2F6EJ3cLLFN2RaEp0VL7Jy33WDHn3lemNWun02hGAQgAAEIQAACEIAABEYMAYSnEfOoaCgEIACBoSfQWL3NVj34U1v/xAPW5Im4h0N4amltt83lGeEpijPdkon3MFPa0LTpM+x4jwo69+032LSZs3uU6P6zvbXJNj7ziD1x5w9deNoxhDZll57ErbbehSdPmt4m4akzX1UmyfieopNarNrmLV5q573jfXbcaZkcT90t4RcEIAABCEAAAhCAAARGPgGEp5H/DLEAAhCAwKAJNNZstxcfut3WPnaPNdV7PqRhiHhqbpHwVBOScXcEgSYjzHQGBO1hSxCeymbaq8++0M655noXnmbtUSZ9oL21xTY+/wd74o7vW5PbNxw2qe21dS22uYfwpCF4XcnE0430fQlP85csswve+QE7+vVnhaF2PYrwEwIQgAAEIAABCEAAAiOeAMLTiH+EGAABCEBg8ASaaitt9e9/Ya88+itr9HxIwyHSNDe326Yt1R4h1GKKCAqCk7ZZzJDwNH3GLDvxjRfbG6+6zkp9P9eys63FNj3/JxeevmcNHtGVsSlb7blq6v852VBT2xwEta4cT8G2TvuyVLXfkgPsous+ZEd54vSJk6dkKcVhCEAAAhCAAAQgAAEIjFwCCE8j99nRcghAAAJ7TaC5rspe+uPd9vIjv7QG5UOSgpLnpUnC0+aq3cKT7ue3zXZnCU9lM2bbiedcam+48p1WWpZbeOpob7XNLz5uj//8u1bvs/YNl/BUXdPkgpoPtdupHE+ds9jJqBy2LVh6oF38tx+1I15zMsJTnt87qocABCAAAQhAAAIQ2DcEEJ72DXfuCgEIQKAgCLQ01Hi006/tL7+7ffiEJx9qt3FTldV4xJNyPGnJJjrpnISnGTPn2EnnXW5n/tW1LjzN1OGsS8fOditf/aQLT9+xuu2bQ76l3HfIWlW/T0hokvC0cXO1C08dLjz5HSXiZf6btZ6Fyw6yS6//uK189Wtt4qTJWctxAgIQgAAEIAABCEAAAiOVAMLTSH1ytBsCEIDAEBBoaai1NX++x1787c9ceKoctoinDUF4as7kPwrZjrIbE4Sn2XPtdedfYWdc/nYrKZuRvbCf2dWx07a+/KwLT9+ymooN/nuXH80lbeWsrl8nJaBV1TTahiA87eqX6DTeDVt4wMF26Q1/Z4ced5ILT5P6dS8KQQACEIAABCAAAQhAYCQRQHgaSU+LtkIAAhAYYgKtjXW25vH77YX7f2INNT4DXJ4FGjVfQ+3WdwpPmWFwSrOdfZHwNHPOPDv5orfaqZdcbSXTy7IX9jO7Ojps29rn7TEJT+XrrMMjkIZHeGoKdrX7/TqDnXK2U8LTogMPscvec6MdfOwJNnEiwlNOYJyEAAQgAAEIQAACEBiRBBCeRuRjo9EQgAAEhoZAW1ODrX3yQXvu3v+xxmqfAS7PwpMkpkYXnta58FRb39wZYdW38DRrznw75ZKr7JSL32rF0/oQnnZ12I51L9hjv/iOVW96xXZ6zqXhEJ4qq1148txVEp6Esa8YKwlPi5evsMtdeDro6OMRnobmlaYWCEAAAhCAAAQgAIECI4DwVGAPhOZAAAIQGE4Cbc0+POzph+zZ39xi9V0zwOWvBeN8WJ2Ep7UuPNXVN/VbeJo9dz879bJr7PUXXNGn8JTs2mWVG1cH4aly/V/yLjwpIktD7bZXKeKp0u/nQ+36gXD8+PG29ODD7LL3uvB0xHE2YeLEflxFEQhAAAIQgAAEIAABCIwsAghPI+t50VoIQAACQ0pgZ1uLbX3pKVt1/21WuXmN7fIZ4TT8TcmyNVys77idgTVnnKs0IeJpYzriKXcd41zGmTlvgZ1y6TX2unMv9+TiZZ5w3CUsKT69LEmyy6o80umJO75r29eusp3t7V5Df6SgXirrx6Eu4ckjntZtzAhP/bjMJkh4OvQIu/x9f28HrDwa4ak/0CgDAQhAAAIQgAAEIDDiCCA8jbhHRoMhAAEIDB0BRQe1NNZa1caXrHLTS1azZY3VbF1vTZ5ovKO9xRKP5BlKEWqgwpNEnUnFpTZ72Qo7+PhT7MDDjrI5c+fa9OnTrbi42CZPnuxD1CbuIUTJjifu+J4LT89Ze1tbZxLzoeOWrikjPJlt7xKelFOq72XChAm2bOVR9mYXnvZ3AWr8BCKe+qZGCQhAAAIQgAAEIACBkUYA4WmkPTHaCwEIQGCoCXhoU0dHu2nYXUt9tTVUVVjt1nVWHUSoDSH3U0aE2rXXIlRGeNqZyfFU15hjqF3iQswkK549z2a56DRzyXIrmTHHSkpLraSkJIhOpb4/bdq08Hvq1Kk2yWeFkwglQae5dru9/Ie7rPzFx9yerbazLRPJpSiuoY5+isLTjpTw1J/4qokTJ9jSw4618659v0c8HWlFRUWm4XdxyRbRFc+zhQAEIAABCEAAAhCAwEgggPA0Ep4SbYQABCAwXARcmdnVsdPaWlyEaqhx0Wmbzwy33tc1Vl2+Lvze2epJwT1SKjMkTw3rj8ySMSAKT2FWu7qY4ylzLv6vBtBNmuqi0sJlNuuAFVY2f4lNLZ3WKSxN8u3EsC+hSRFPEmy0TpkyJfzWsQnjx1lbY7U1VZVbw7aNLqStt4btG0Mk166dLkJ5JNdg2h/bmN4OXHhKbOKkKVY6f7EtWHmsLTv8VTZ/4SKbMWNGiOSSsCZ7YiQXYlSaNvsQgAAEIAABCEAAAiONAMLTSHtitBcCEIDAsBGQCNVh7UGEqrUmn/WupmJDiIRSNFSIJAoilEQcRUOpYblFqCg8hVnt9hCeMlFOU2fOsRlLD7EZSw6y0plzrWjq7iF1EmNiZJMEGa2KcNLxuOp8FKXGuwBlHW3W3lRvrfWV1lxdbo3bN1md2yFRTTmuMsMJJaT13f7e0EfhSUPt1occTx1ZKSi5+hSflW/G0oNt5v6H2rS5C4J9itjSquGDEp4UzaVtOpIrLUTJ7p4RUT1/99ZWjkEAAhCAAAQgAAEIQGC4CSA8DTdx7gcBCEBghBIIIlRrk7V6TqgQCeVRRDWbX7FqRRNVbg0CVSaSKLsIFYWnnhFPinKa6AJT6X7720wfWjd93mKfvW66TfHIn8mdQpKEF4lMcY2iU/p3PCbhKQpS8fxEv3bSBJd+djZbS11lyGWlXFAhksuHF7a7bVKfdnk0V39EtPgYuwlPPqtde3tvOZ4SmzBpspXMXRjsm7HwACsumxUim6KQpnZG0UxbRXDFKK64VTRXtC3aFW3uTYyKbWQLAQhAAAIQgAAEIACBfUUA4Wlfkee+EIAABEYwgS4RqsEjoWp3WG3FxkwkVPlaF6G2WFtTQ+dwtu4iThCeWjzHk2a1U44nV3jGu6BU5PmbyjyPU9ni3VFOUWxJCzNdYsu4TLTT+AmZiKe0+BIjn3RMq36rjqKiTFTR5MmTgsDU3qrhhJlIrlofjqfhhDVb1lndjnIX0RoyIpQiuXbpQWWP5IrCU8zx1L6zu/AkmyeXTrfpiw7yKKdDQpTT1JJpNqVTRIpCUlpYS7c92qNycZ04UfmsMiKcxKgoUhH1NIL/qGg6BCAAAQhAAAIQGKUEEJ5G6YPFLAhAAALDRSDZ5cPxWls8EqrOmmpchPJcSlWbXnYhZ63V75AIVd8lQiU+1KzJhae1PiStrr7Jxk8u8lxHS6zMh51lopzKQhSQxJQY3ROFl7S4FIWZ9DaKUnGrc7pWokzMASXhRsfTAo1ENA25UyRXRkTLDCcM7d++xVq9/SESKosIFYWnPWe1y0Q5Fc9Z4EPrDrUyz1lVXDa7sy2ZyCW1b5KLSBNcRFK7Ytu1jb+11Ro5xDI6JnviED3xSts1XM+f+0AAAhCAAAQgAAEIQCAXAYSnXHQ4BwEIQAACAyIQRCifQU4iTnNtpSmSqGqzIonWWL2LOC1+vKGhxdaV11rruKk2zSOcyhYdaCXK5VRcEqKAJBLtjuzZPbwuCjESV6IYE4/FbRRs9FtCjeqSMBNFLF2bS5xR0vT2ThFK7a/z9iufldba7ZuttcFFKFM+KF89Ekoz5AXhyQOidlQ327oNlbZz505zfc0me1TTNLdN+aqmufhU5L/Vnjh0UDaqvWpnbL+2cU0LTNGeWFa/dX3aPp1jgQAEIAABCEAAAhCAQKERQHgqtCdCeyAAAQiMEgISZzKRRHUuQvnQuk4Rp3z9GnvFcyE1Ty6zktkLrXj6jM4ooExOIwkqElGiMCORRSJMFJziNh6PYlNaqNG1EpyC0OORQPH6XKJTT+xqf0cQ0TySS8MJXXhSFFTNlrUuSG2y5vpqv0QCVGIdvoaIpw07rCMZZ1Nnzw+CU5lyOc2IUU6ZWffS9kUbtB0/vjPKKYpPPYYRRvu07Wmfrh+IbT1t5TcEIAABCEAAAhCAAATyRQDhKV9kqRcCEIAABLoIdIk4PmytobbatlfV2Lbqes/zVG9tbW1BGIrD6yQ6aY1CS0aUyQgrUWCJx1RG+7FsFKzSolO8pqsxg9hJPOl4EKGaXERzwUlDCDORXK+EqKiGmirbur3ONlc229S5S62sM8ppaqnncppS5OvuoYNReIrtju3TNn0s7sumeE77ceigRDXVJcEJ0WkQD5VLIAABCEAAAhCAAASGhQDC07Bg5iYQgAAEIBAJSMTRcLTm5mZrbGy02tpaq6+vt5aWFuvwfEtRZIliUhRWtI3n4jYtPEmEGQ5RJohQO9tC7qrmuipr8GTklT6ccN3atbZ+h8+MV+wRTtM8iitEXGXyS6ltUXCKolq0Qdtoo/aj3T33dX0cWic7VS5eF9myhQAEIAABCEAAAhCAQKERQHgqtCdCeyAAAQiMIQK7lFOpvd1aW1uD8CQBqqmpKURB6VwUVuI2LdZEgUbbKMpImJEoo9+6Jt+LRKhdLkK1NjdYfV2dVdU2WlVNrdX42uoJ19XedCRXFJOiHWpj3B+fZaY+2ac6oqimrcQrLcNhY74ZUj8EIAABCEAAAhCAwOgmgPA0up8v1kEAAhAYMQQkNGnYnUQoRUJpVVSUoqC6CTSpIWlRlJHgFEUniTL7QpAJkVDeVkVuSTyTiKY1bUNPO/Q7HpMtXSJUZ+STBDStceig9lVuX9g3Yl4kGgoBCEAAAhCAAAQgUFAEEJ4K6nHQGAhAAAIQkAAVh+LFCChFRUnYSUcMxXxHhSjKqK2yQSKahKeGhoZukVx6ylF0isJTtC0KULJPYlpxcXGIdtJvlUF04m8EAhCAAAQgAAEIQGAkEUB4GklPi7ZCAAIQGCMEwhC2zggoRT6lh99JfImiTFp0ikJOoSGKwwljJJREKO3reE8xTaKTVkU2aUhdtE/2Fqp9hcab9kAAAhCAAAQgAAEIFBYBhKfCeh60BgIQgAAEUgRi9FPMAaWheBJrlPNIokzMdyQxqtCXaItEtBgBpaiotPgk0SnaJvu0H0WnQreP9kEAAhCAAAQgAAEIQKA3AghPvVHhGAQgAAEIFAyBGP2kXE9RqJFAI0FGWy0jZfiZbJEdEtAkQGkYXhTTJJ6lo5wkOsm+kWJbwbwwNAQCEIAABCAAAQhAoKAIIDwV1OOgMRCAAAQgkI2ARBst2o70YWcx+ilGcimHlYSnmCRdQ+30G9Ep29vAcQhAAAIQgAAEIACBkUIA4WmkPCnaCQEIQAACo4pAjORSFJeEKIlMinCKUU6ITqPqcWMMBCAAAQhAAAIQGLMEEJ7G7KPHcAhAAAIQKAQCMZIrtgXBKZJgCwEIQAACEIAABCAwGgggPI2Gp4gNEIAABCAAAQhAAAIQgAAEIAABCECgAAkgPBXgQ6FJEIAABCAAAQhAAAIQgAAEIAABCEBgNBBAeBoNTxEbIAABCEAAAhCAAAQgAAEIQAACEIBAARJAeCrAh0KTIAABCEAAAhCAAAQgAAEIQAACEIDAaCCA8DQaniI2QAACEIAABCAAAQhAAAIQgAAEIACBAiSA8FSAD4UmQQACEIAABCAAAQhAAAIQgAAEIACB0UAA4Wk0PEVsgAAEIAABCEAAAhCAAAQgAAEIQAACBUgA4akAHwpNggAEIAABCEAAAhCAAAQgAAEIQAACo4EAwtNoeIrYAAEIQAACEIAABCAAAQhAAAIQgAAECpAAwlMBPhSaBAEIQAACEIAABCAAAQhAAAIQgAAERgMBhKfR8BSxAQIQgAAEIAABCEAAAhCAAAQgAAEIFCABhKcCfCg0CQIQgAAEIAABCEAAAhCAAAQgAAEIjAYCCE+j4SliAwQgAAEIQAACEIAABCAAAQhAAAIQKEACCE8F+FBoEgQgAAEIQAACEIAABCAAAQhAAAIQGA0EEJ5Gw1PEBghAAAIQgAAEIAABCEAAAhCAAAQgUIAEEJ4K8KHQJAhAAAIQgAAEIAABCEAAAhCAAAQgMBoIIDyNhqeIDRCAAAQgAAEIQAACEIAABCAAAQhAoAAJIDwV4EOhSRCAAAQgAAEIQAACEIAABCAAAQhAYDQQQHgaDU8RGyAAAQhAAAIQgAAEIAABCEAAAhCAQAESQHgqwIdCkyAAAQhAAAIQgAAEIAABCEAAAhCAwGgggPA0Gp4iNkAAAhCAAAQgAAEIQAACEIAABCAAgQIkgPBUgA+FJkEAAhCAAAQgAAEIQAACEIAABCAAgdFAAOFpNDxFbIAABCAAAQhAAAIQgAAEIAABCEAAAgVIAOGpAB8KTYIABCAAAQhAAAIQgAAEIAABCEAAAqOBAMLTaHiK2AABCEAAAhCAAAQgAAEIQAACEIAABAqQAMJTAT4UmgQBCEAAAhCAAAQgAAEIQAACEIAABEYDAYSn0fAUsQECEIAABCAAAQhAAAIQgAAEIAABCBQgAYSnAnwoNAkCEIAABCAAAQhAAAIQgAAEIAABCIwGAghPo+EpYgMEIAABCEAAAhCAAAQgAAEIQAACEChAAghPBfhQaBIEIAABCEAAAhCAAAQgAAEIQAACEBgNBBCeRsNTxAYIQAACEIAABCAAAQhAAAIQgAAEIFCABBCeCvCh0CQIQAACEIAABCAAAQhAAAIQgAAEIDAaCCA8jYaniA0QgAAEIAABCEAAAhCAAAQgAAEIQKAACSA8FeBDoUkQgAAEIAABCEAAAhCAAAQgAAEIQGA0EEB4Gg1PERsgAAEIQAACEIAABCAAAQhAAAIQgEABEkB4KsCHQpMgAAEIQAACEIAABCAAAQhAAAIQgMBoIIDwNBqeIjZAAAIQgAAEIAABCEAAAhCAAAQgAIECJIDwVIAPhSZBAAIQgAAEIAABCEAAAhCAAAQgAIHRQADhaTQ8RWyAAAQgAAEIQAACEIAABCAAAQhAAAIFSADhqQAfCk2CAAQgAAEIQAACEIAABCAAAQhAAAKjgQDC02h4itgAAQhAAAIQgAAEIAABCEAAAhCAAAQKkADCUwE+FJoEAQhAAAIQgAAEIAABCEAAAhCAAARGAwGEp9HwFLEBAhCAAAQgAAEIQAACEIAABCAAAQgUIAGEpwJ8KDQJAhCAAAQgAAEIQAACEIAABCAAAQiMBgIIT6PhKWIDBCAAAQhAAAIQgAAEIAABCEAAAhAoQAIITwX4UGgSBCAAAQhAAAIQgAAEIAABCEAAAhAYDQQQnkbDU8QGCEAAAhCAAAQgAAEIQAACEIAABCBQgAQQngrwodAkCEAAAhCAAAQgAAEIQAACEIAABCAwGgggPI2Gp4gNEIAABCAAAQhAAAIQgAAEIAABCECgAAkgPBXgQ6FJEIAABCAAAQhAAAIQgAAEIAABCEBgNBBAeBoNTxEbIAABCEAAAhCAAAQgAAEIQAACEIBAARJAeCrAh0KTIAABCEAAAhCAAAQgAAEIQAACEIDAaCCA8DQaniI2QAACEIAABCAAAQhAAAIQgAAEIACBAiSA8FSAD4UmjS4CSZKY1vHjx++1YUNZ1143prOCXbt2hb2hsK9nm1S3bJ4wYULPU33+jqziVheojePGjQtrnxVQAAIQgAAEIAABCBQQgejTDMbn0rXRr9L16Tr2pt584SlU/7I3e9VWrT259laWYxAYqwQQnsbqk8fuYSGwc+dOe+mll+zxxx+3t7zlLTZx4sS9uu/69evtt7/9rb3xjW+0efPm7XMBZfv27aE9xcXFdu655+6VbemL9fGur6+3hx9+2F5++WV7//vfnz7d535HR4dVVFTYvffea0899ZRt2LDBZs6caccee6ydeeaZtnz58kGJWX3emAIQgAAEIAABCEAgDwQG41NKUJJP1NraaqtXr7Y77rjDnnvuObvwwgvt6quv7mol/mUXigHvVFVV2f/93/8Fn/Oqq66y888/f8B1cAEExgIBhKex8JSxcZ8QqKurs1/+8pf2k5/8xK6//np7wxvesNftqKmpCfX94he/sI9+9KN28sknd+ux2usbDLCCRx991N75znfaIYccYrfeeqtNmTJlgDV0Lx4FJ4lrX/3qV4PwdM4559jPf/7z7gVz/BIjlf/iF78YRD9FOMWePF22cOFCe+9732sf/OAHraioKEdNnIIABCAAAQhAAAL7nsBgfEr5PhKbvvzlL9uDDz4YOvJ07IADDrBPf/rTdu2113YZhn/ZhWJAO+3t7XbPPfcEllOnTrVPfvKT9jd/8zcDqoPCEBgzBPz/gFggAIEhJrB169bk85//fHL66acnjz322JDW3tTUlLiYFeq+/fbbE+/JGtL6+1tZdXV18rWvfS3x/7NMVq5cmdx11139vXSPci44Je5UhTrOPvvsxEOVQ70eIZZ4r9we5bMd2LZtW/KP//iPSUlJSXLUUUclLjAln/rUp5IrrrgiWbJkSVe9Lj4l7oglui8LBCAAAQhAAAIQKFQCg/Up5ePU1tYmHj2efOYzn0nmzJkTfCsXnpIf/OAHe5iLf7kHkpwHxPfpp59OTjvttMB1//33T77zne/kvIaTEBjLBBQJwAIBCAwhAR/iFcSPE044IfnDH/4whDXvrqqxsTG5+eabk9e97nXJnXfeuU8ElGeffTaIXxKeSktLk3e9612Dbscrr7wSBCKJRF/4wheSI488csDCk5jcdNNN4dpvf/vbSUtLSxcwiXPPPPNMcvHFFyceARXqPvHEExMfxtdVhh0IQAACEIAABCBQSASGyqdctWpVct555+UUnmQ3/mX/n/7mzZuTv/u7v+vq1ER46j87So5NAghPY/O5Y3WeCPg478SHiCXqTVJETT4XOSPqwZLA9cQTT+TzVnvULVHntttuSxSRJOFJ63HHHZd4Lqs9yvbngHqNYuSWopY+97nPhToHEvEkYcmH/QVBrrd76h6PPPJIcvDBB4e6V6xYkXiug96KcgwCEIAABCAAAQjsUwJD6VP+5S9/SS677LLg/2SLeIrG4l9GEtm3ig675ZZbgk951llnBa4IT9l5cQYCIoDwxHsAgSEi0NbWFqKPNIxLw8N8vPwQ1Zy9GglOJ510UojkkYMyXIsilN7+9rcnPp498aTd4YOrEG4f2z7oqKfYdoWFf+Mb3wh19ld4khDmicSTG2+8Mef916xZk7zjHe/ol+MV28MWAhCAAAQgAAEIDCeBofYpByI8yU78y+xPWx2Zf/zjHxOf6CdEPH32s59FeMqOizMQ6CKA8NSFgh0I7B0BDT3zGdOSQw89NPHZLfausn5evWPHjjA0bfbs2X2KLv2sss9iiky6//77g50+I0qIMlLEk4awaejfxo0b+6wjV4HBCE9y0HyGvaSysjJX1YnCoj/ykY8EB+Hwww9Pfv3rX+csz0kIQAACEIAABCAw3ASG2qccqPCEf5n9iavz9YYbbkiuvPLKZN26dQnCU3ZWnIFAmgDCU5oG+xAYJAEl2v7KV74SBA2faS7RB7u/Sxxm5jNjJHH1KXO7hp71VY/PAJfMmDEjOfroo8NQsr7K7+358vLy5BOf+ERy7LHHJr///e+DyOaz2QXbFy9enHz961/fq1sMRnjq7w3leF166aXJ5MmTk0suuSRRqDQLBCAAAQhAAAIQKBQCQ+1TqsNwoMKTWOBf7vlGaDTDN7/5zeT1r399InFQ6SEQnvbkxBEI9EYA4ak3KhyDwAAJPPnkk2HIm5Js+zSq/b5aQpN6S771rW8l1113XXLGGWckb3rTm5IPfehDya9+9auQIFvCVK5FM2pI7Jo+fXrogemrfK66+nPuT3/6U8grpaF2utfzzz+fvOENbwjC04QJE0L7NUPdYJd8CU9yvB544IFEY/Bf85rXDDof1WDt4joIQAACEIAABCDQF4HB+pStra3J6tWrk+9+97vJX//1X4cofOW+vPXWW5OnnnoqdLwpQr2vHE+xffiXkURmK59daR3kc3//+98PBxGeujPiFwRyEUB4ykWHcxDoBwHNAPLDH/4wDDWTqKEZ1fpaJNgoKuo//uM/wixsZ599dkhK/r//+7/JRz/60WTu3LlJUVFRmIHkxRdfzFndhg0bkve85z1B+FEUkoShfC0SlNTmQw45JPnJT34SbhOFojhbnJJ3//jHPx50E2J9co76m+Opr5uJt3r7JJZJ3BtsEvS+7sN5CEAAAhCAAAQgMFgCg/UpledTnZiKPFfaA0Wf33333cmXvvSlIJQcc8wxidaBCE/4l92fojpa3/rWtybXX399GKGgswhP3RnxCwK5CCA85aLDOQj0g4AilhTlpI+5PupKONjXsn79+uS9731vsmDBgjCDm5Jjx2XLli3Jxz72sVCfhBdFQOnDlm2RGCRnQ/dftGhR8rWvfS1b0b0+ro+upuNVQsV0VJPErpUrV4Y2SDDTh1k9Q4NZhlJ4kuCkdigc+vLLLw8O2T//8z+HxO86xwIBCEAAAhCAAAQKhcBgfEr5jX//938fJntR3qGePqM6MJVmQH7iQIQn/Mvdb4Vm+vv85z8fOi/lw8cF4SmSYAuBvgkgPPXNiBIQyElAIdEnnHBC+JifeOKJyUsvvZSzfH19ffK9730vOAgKhe4pgGhI2G9+85ukuLg41Klk5bfffnvWOnW9kmQr4kizzF1zzTV71Jn14gGcUAJvJU1XiPaXv/zlblcq75NmlItOzZFHHpk8+OCD3cr098dQCU/Kk6Vk4sq9pSis2LZJkyaF3sCHHnooL5z6ayflIAABCEAAAhCAQJrAQH3KhoaGEHWvjkqlEXj55ZfT1YX9mGpg3rx5wRfq71A7/MsMSnUOy/8V356TByE87fG6cQACWQkgPGVFwwkI9I+AZniLIpHCm7du3Zr1Qn38JXgcdNBBYYidcg71tmjGjLe97W1hqNnxxx+fPProo70V6zqmekpKSoJDoYSHudrQddEAd9auXRsiuySuKYdAepFdGvc+c+bM0AYlO3//+98/KGFnKIQnJX/8z//8zxCFJS4Sm5R/Kg4H1FbDEh955JG0GexDAAIQgAAEIACBfUZgID6lGqncTfL75HcpP2i25bnnnkvOOuusAQlPqmus+5cS35Se4ZxzzglRZT07ixGesr1xHIfAngQQnvZkwhEI9JuAooB+9rOfhQ+5ImpOO+20ROPzsy2KwPnIRz4Syp955pmJEkH2tujDJvHorrvuSl544YXeinQ79rvf/S6JPVkSqjS0bCgXtUezmyj6SoJSb4t62a666qouFq9+9auTvvJT9VbPUAhP6XrVUyUen/vc55L9PQfX+PHjQxsVHab2ZnsG6TrYhwAEIAABCEAAAvkkMFCfUp1s//Zv/xZ8GuXelD+abRnMrHaqa6z7l8pzJUHvggsu6HXGaoSnbG8cxyGwJwGEpz2ZcAQC/SYgkUmRNRKdFEWj3Ee5FolIF154YUgcrnH4Q7Uor9SBBx4Y2nHUUUclv//974eq6lBP/LAefvjhYRigIpx6rmJx8803h8gi8dhvv/2SL3zhCwNux1ALT7EBEs/UM6gevxj5dNhhh4Xkm7EMWwhAAAIQgAAEILAvCAzUp1RqB+XUlM919NFHJw8//HDWZg9WeBrL/qVSY/zgBz8I6TTU+drbEv1jPQN1bn7nO9/prRjHIAABJzBOFPyPhQUCEBgEARdJ7Ec/+pG9733vMx/OZd4jYj4zXdaaHnvsMXvHO95hmzZtMp9hzbynKmvZgZzwMGDzfFH2zDPPmCf5Ns/BZB4WPJAqcpZ94okn7LrrrjPPJWDvfve7g629XeA9Q4GH53wyF3fs1FNPNZ/9zubMmdNb8V6PeTJLu+mmm8xn6jPPWWDnnnuu/fznP++17EAP6v/uPBF6YLVq1SpbsmSJffzjHw/3GmhdlIcABCAAAQhAAAJDRWCgPuXTTz9tN9xwg3naAPNco8F38pyWvTbHUyTYJz7xieCjeo4n+/SnP23XXnttr2XTB8eqf+mdlYGrmPmkOuYzTqexdO1v377dfIIf++xnP2suPJknebd3vetd4bz84Lh2XcAOBMYwAYSnMfzwMX3vCUiIueWWW+xv//ZvzXMIBbHnjjvuyFqxj5UPHzAVuOyyy4JIk7XwAE7IMXjnO99pckI8iicITz4b3gBqyF7Ue+Dsxz/+sfnMfcHG7CUzZyTueGLv8GPZsmX2qU99KrStr+vi+XwKT7pHZWWlffvb37ZPfvKTNmvWrOAg+Ex38fZsIQABCEAAAhCAwLATGKhPKcHpiiuuME/jYJ5/MwhPy5cv77XdeyM8jUX/0meuM4/at3vuuceuvvpq83yhvXLVM/OoMPM8p+Z5Tu30008PIqAKz58/P/y7QFsWCEDACSjiiQUCEBgcAeUP+p//+Z8Q5qw/pzPOOCNpb2/vtTINTbvzzjvDMC8N9dKQr2xle60gx8E//OEPYbY5taGvcOsc1fR6SsMDL7roouSkk05Knn/++ZB7Svmnels1pe9Pf/rTkORSbVFSb10rTv1d8jXULt5fQ+40C6CSjXskVuLCWDzFFgIQgAAEIAABCOwTAgPxKdXA++67L5k8eXLXULtcaRYGO9RurPqXkZf89b5W+bvpNZY/7rjjEh/psE/eJW4KgUIkgPBUiE+FNo0YAhKTlABcHxl9dE455ZSkuro6a/uVpNF7PkJZJd/uT+JwCSW6T65F9UpEURuUXFyzlwzFImHMI7iSxYsXJzfeeGO/qlSSceWvih/hFStWJL/85S/7da0K5Vt40j3knOk5KC/Wf//3f+sQCwQgAAEIQAACENhnBAbqUyqn06JFi4K/lc/k4mPRv1yzZk1y/fXXh05dH5qYdau8Th49H56Bp4cIvngsf/755w/5ZD/77OXkxhAYAgIIT0MAkSrGNgGJGAsWLAgfnde+9rXJxo0bswLxXElBGJIoM3fu3OT//b//l0hYyrbo3Lp168JMJbnKafrdKVOmBAFMM+tpppOhWHRvz+2UKGF5tsSKPe/T3NwcosD0AZadHp6ceJh2TjvTdQyH8KReQs1qd8wxxyRKnMkCAQhAAAIQgAAE9jWBgfiUTz75ZPKa17wm+Fp9+ZQxgkd+mYQRJc3uz4J/mZvSjh07ki9+8YvhGUiEIrl4bl6cHdsEEJ7G9vPH+iEgoKgl9WroY65oo2effTZrra+88kpyzTXXhLIq/6pXvSrxvEy9ijISmiRifeUrX0m++tWvZq0z9pCpvtLS0sRzMWUtO5ATqlcOh3rTLr300gENC5RNJ598cpedxx57bOJJvft1+3wLT01NTcl//dd/hfD0iy++ONGsJSwQgAAEIAABCEBgXxMYiE+pCPM4q50i7+V3KeVBb4uEJ/lyAxGe8C97I9n9GMJTdx78gkAuAghPuehwDgL9IFBRUZH8wz/8Q/iY+2wiic/ilvWqtra2MOysrKwslFeeIfVWPfTQQ0HY8aTcYVidtp7YMPHZMRKJI7mG70k4+e53vxvqW7p0afKNb3wj6/0HcsJn3ks+9KEPhWF2X//61wdyaeKzfCSf//znQ5vk5HjCxeQjH/lIrwJbz4oVraX76TpFTV144YU9i/T6W0KdhgZqlbOUbXnxxReTyy+/PIh+jz76aLZiHIcABCAAAQhAAALDSmAgPqUizG+77bYQwS2fab/99gu+V8/8ofKPfBKaRCkeVM5n9E3+/d//vU+fDP+y70eP8NQ3I0pAIBJAeIok2EJgkAQkEilZtcQVhTr7FLU5a5KgpHHj48eP7xJmNH7+LW95S4huuvnmm0MdShKuiCiftaTP+nxWvVCXz2qSqFdrbxc5LcpdpXHrK1euDPsDqVNMlNcp5r6So6Mkixpq2NeipOU+41ywR4x8dr6cQpLqk6D34IMPJuecc07IL3X33Xcnra2t3ZwqOV5VVVXB2ZJASDh0X0+C8xCAAAQgAAEIDCeBgfqUinryWde6/K0oPim6O3bGKV/Re97zni6/U6kG5C/Jb9q2bVtW8+SvjnX/MiuczhMIT30R4jwEdhNAeNrNgj0IDJpAzIWkWdwuueSSnEKJBBCFUvsUuGFmtbQ4I4FGqyJ9NDxN4k9fi8QcCVQxqqiv8rnOx6ihP//5z8mpp54a2jJv3ryQi0pCjhyiXIuuV5nKysog8KRtk6Pz5je/OcyG17OeeJ2cJEUhachiZCHblMdA53SdyvZc1EOofFnxfsorpUgpRZKp3XLAlHD9wx/+cMjrdNNNN/VpS8978BsCEIAABCAAAQjkm8BAfEr5RfLZNKuyoujlO2mrSWE0q7B8zRNOOCG54IILgtgkP0mdekVFRaFjUekcsi34l9nI7D6O8LSbBXsQ6IsAwlNfhDgPgX4Q0Ic/Rj3pA7969eo+r5JY8q//+q/JsmXLEglWEpu01Wxr73vf+5INGzb0WYfue+edd4Z8RRJo5HzszaI2KUmikqVrit64FhcXJ4cddliIyMpVv6KVZJOim6ZNm9Z1faxH4pNmXvmXf/mXbtVs3rw5+fKXvxxEOw0XjOW1lXOkYxoe99nPfrbXGfskSqnnTlFi4iinS6sSroun7qnnIgdL92KBAAQgAAEIQAAChUhgMD6lcoJ+/OMfD8Ptok8pH2j58uXJP/3TPyXPP/98iKyXP3XDDTckDzzwQOiYy2Y//mU2Mt2Pq6NVPq38VbH+3ve+170AvyAAgS4C47Tn6jgLBCCwlwQ8XNk8v5L98Ic/NM9nZB/4wAf6VaOLJuZiiHm4tM2ePdtcJDGP2OnXtZ6HyVzosZ/+9Kf2wQ9+0D72sY/167rRWsgTk5vnMTCPKDOPdDLPY2ArVqywAw88sN9MRysb7IIABCAAAQhAYGQQGKxPKd/HI6bMhajgAx100EHmHXLW2Nho3jlo3hlnPhFNnxDwL/tERAEIQGCABBCeBgiM4hDIRcDzK9knPvEJ84SM5rmazHM+5Sq+V+c8r5F5LiO77rrr7PTTT7fvf//7iCt7RZSLIQABCEAAAhCAQGEQGE6fMm0x/mWaBvsQgMBQEUB4GiqS1AMBJ+D5h8yTgZvPRmc+3t4+85nPmI+lH3I2ClRctWpVuI/nL7JvfvObIVJqyG9EhRCAAAQgAAEIQAACw05guHzKtGH4l2ka7EMAAkNJAOFpKGlSFwScgHqK7rvvPvvSl75kb3vb2+yaa64ZUvFJTsGWLVuC2CSRy6fEtSOOOAL2EIAABCAAAQhAAAKjiEC+fco0KvzLNA32IQCBoSaA8DTURKkPAk5AY+zvvfde84TZdu2119qVV15pnux6r9lEp8CTF5onEjdPGInotNdUqQACEIAABCAAAQgUJoF8+ZRpa/Ev0zTYhwAE8kEA4SkfVKkTAk7AZwSxp556KiQcX7lyZUg4vrfikxJGfutb37KOjg678cYbQzJyYEMAAhCAAAQgAAEIjF4C+fAp07TwL9M02IcABPJBAOEpH1SpEwIpAjU1NabZQYZiOJxmbdMMeIcddljqDuxCAAIQgAAEIAABCIx2AkPpU6ZZ4V+mabAPAQjkgwDCUz6oUicEIAABCEAAAhCAAAQgAAEIQAACEICAITzxEkAAAhCAAAQgAAEIQAACEIAABCAAAQjkhQDCU16wUikEIAABCEAAAhCAAAQgAAEIQAACEIAAwhPvAAQgAAEIQAACEIAABCAAAQhAAAIQgEBeCCA85QUrlUIAAhCAAAQgAAEIQAACEIAABCAAAQggPPEOQAACEIAABCAAAQhAAAIQgAAEIAABCOSFAMJTXrBSKQQgAAEIQAACEIAABCAAAQhAAAIQgADCE+8ABCAAAQhAAAIQgAAEIAABCEAAAhCAQF4IIDzlBSuVQgACEIAABCAAAQhAAAIQgAAEIAABCCA88Q5AAAIQgAAEIAABCEAAAhCAAAQgAAEI5IUAwlNesFIpBCAAAQhAAAIQgAAEIAABCEAAAhCAAMIT7wAEIAABCEAAAhCAAAQgAAEIQAACEIBAXgggPOUFK5VCAAIQgAAEIAABCEAAAhCAAAQgAAEIIDzxDkAAAhCAAAQgAAEIQAACEIAABCAAAQjkhQDCU16wUikEIAABCEAAAhCAAAQgAAEIQAACEIAAwhPvAAQgAAEIQAACEIAABCAAAQhAAAIQgEBeCCA85QUrlUIAAhCAAAQgAAEIQAACEIAABCAAAQggPPEOQAACEIAABCAAAQhAAAIQgAAEIAABCOSFAMJTXrBSKQQgAAEIQAACEIAABCAAAQhAAAIQgADCE+8ABCAAAQhAAAIQgAAEIAABCEAAAhCAQF4IIDzlBSuVQgACEIAABCAAAQhAAAIQgAAEIAABCCA88Q5AAAIQgAAEIAABCEAAAhCAAAQgAAEI5IUAwlNesFIpBCAAAQhAAAIQgAAEIAABCEAAAhCAAMIT7wAEIAABCEAAAhCAAAQgAAEIQAACEIBAXgggPOUFK5VCAAIQgAAEIAABCEAAAhCAAAQgAAEI/H/OPt0dXawfBQAAAABJRU5ErkJggg=="/>
          <p:cNvSpPr>
            <a:spLocks noChangeAspect="1" noChangeArrowheads="1"/>
          </p:cNvSpPr>
          <p:nvPr/>
        </p:nvSpPr>
        <p:spPr bwMode="auto">
          <a:xfrm>
            <a:off x="0" y="0"/>
            <a:ext cx="6572250" cy="6572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0" y="1327608"/>
            <a:ext cx="6705600" cy="5530392"/>
          </a:xfrm>
          <a:prstGeom prst="rect">
            <a:avLst/>
          </a:prstGeom>
        </p:spPr>
      </p:pic>
    </p:spTree>
    <p:extLst>
      <p:ext uri="{BB962C8B-B14F-4D97-AF65-F5344CB8AC3E}">
        <p14:creationId xmlns:p14="http://schemas.microsoft.com/office/powerpoint/2010/main" val="7102820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附录：</a:t>
            </a:r>
            <a:r>
              <a:rPr kumimoji="1" lang="en-US" altLang="zh-CN" dirty="0"/>
              <a:t>GMF</a:t>
            </a:r>
            <a:r>
              <a:rPr kumimoji="1" lang="zh-CN" altLang="en-US" dirty="0"/>
              <a:t>问卷调查</a:t>
            </a:r>
          </a:p>
        </p:txBody>
      </p:sp>
      <p:sp>
        <p:nvSpPr>
          <p:cNvPr id="3" name="内容占位符 2"/>
          <p:cNvSpPr>
            <a:spLocks noGrp="1"/>
          </p:cNvSpPr>
          <p:nvPr>
            <p:ph idx="1"/>
          </p:nvPr>
        </p:nvSpPr>
        <p:spPr>
          <a:xfrm>
            <a:off x="838199" y="1825625"/>
            <a:ext cx="10654553" cy="4351338"/>
          </a:xfrm>
        </p:spPr>
        <p:txBody>
          <a:bodyPr/>
          <a:lstStyle/>
          <a:p>
            <a:r>
              <a:rPr lang="zh-CN" altLang="en-US" dirty="0"/>
              <a:t>问题</a:t>
            </a:r>
            <a:r>
              <a:rPr lang="en-US" altLang="zh-CN" dirty="0"/>
              <a:t>2</a:t>
            </a:r>
            <a:r>
              <a:rPr lang="zh-CN" altLang="en-US" dirty="0"/>
              <a:t>：三类人员在两个子公司分配，程序员和管理人员还有分歧，需求比总量多。下面三种方式哪个更公平？</a:t>
            </a:r>
            <a:r>
              <a:rPr lang="en-US" altLang="zh-CN" dirty="0"/>
              <a:t>1</a:t>
            </a:r>
            <a:r>
              <a:rPr lang="zh-CN" altLang="en-US" dirty="0"/>
              <a:t>）满足子公司</a:t>
            </a:r>
            <a:r>
              <a:rPr lang="en-US" altLang="zh-CN" dirty="0"/>
              <a:t>A</a:t>
            </a:r>
            <a:r>
              <a:rPr lang="zh-CN" altLang="en-US" dirty="0"/>
              <a:t>；</a:t>
            </a:r>
            <a:r>
              <a:rPr lang="en-US" altLang="zh-CN" dirty="0"/>
              <a:t>2</a:t>
            </a:r>
            <a:r>
              <a:rPr lang="zh-CN" altLang="en-US" dirty="0"/>
              <a:t>）满足子公司</a:t>
            </a:r>
            <a:r>
              <a:rPr lang="en-US" altLang="zh-CN" dirty="0"/>
              <a:t>B</a:t>
            </a:r>
            <a:r>
              <a:rPr lang="zh-CN" altLang="en-US" dirty="0"/>
              <a:t>；</a:t>
            </a:r>
            <a:r>
              <a:rPr lang="en-US" altLang="zh-CN" dirty="0"/>
              <a:t>3</a:t>
            </a:r>
            <a:r>
              <a:rPr lang="zh-CN" altLang="en-US" dirty="0"/>
              <a:t>）各让步</a:t>
            </a:r>
            <a:r>
              <a:rPr lang="en-US" altLang="zh-CN" dirty="0"/>
              <a:t>1</a:t>
            </a:r>
            <a:r>
              <a:rPr lang="zh-CN" altLang="en-US" dirty="0"/>
              <a:t>人。</a:t>
            </a:r>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5525" y="3220571"/>
            <a:ext cx="9359900" cy="2806700"/>
          </a:xfrm>
          <a:prstGeom prst="rect">
            <a:avLst/>
          </a:prstGeom>
        </p:spPr>
      </p:pic>
    </p:spTree>
    <p:extLst>
      <p:ext uri="{BB962C8B-B14F-4D97-AF65-F5344CB8AC3E}">
        <p14:creationId xmlns:p14="http://schemas.microsoft.com/office/powerpoint/2010/main" val="6403013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附录：</a:t>
            </a:r>
            <a:r>
              <a:rPr kumimoji="1" lang="en-US" altLang="zh-CN" dirty="0"/>
              <a:t>GMF</a:t>
            </a:r>
            <a:r>
              <a:rPr kumimoji="1" lang="zh-CN" altLang="en-US"/>
              <a:t>问卷调查</a:t>
            </a:r>
          </a:p>
        </p:txBody>
      </p:sp>
      <p:sp>
        <p:nvSpPr>
          <p:cNvPr id="3" name="内容占位符 2"/>
          <p:cNvSpPr>
            <a:spLocks noGrp="1"/>
          </p:cNvSpPr>
          <p:nvPr>
            <p:ph idx="1"/>
          </p:nvPr>
        </p:nvSpPr>
        <p:spPr>
          <a:xfrm>
            <a:off x="838200" y="1825625"/>
            <a:ext cx="6705600" cy="4351338"/>
          </a:xfrm>
        </p:spPr>
        <p:txBody>
          <a:bodyPr/>
          <a:lstStyle/>
          <a:p>
            <a:r>
              <a:rPr lang="zh-CN" altLang="en-US" dirty="0"/>
              <a:t>问题</a:t>
            </a:r>
            <a:r>
              <a:rPr lang="en-US" altLang="zh-CN" dirty="0"/>
              <a:t>3:</a:t>
            </a:r>
            <a:r>
              <a:rPr lang="zh-CN" altLang="en-US" dirty="0"/>
              <a:t>三个厨师分配烤蛋糕的三种原料（鸡蛋、黄油和面粉），图中画了每个人拿的，和分完后桌上剩下用不上的原料。 三种情况下，分配给三个厨师排序，看谁的</a:t>
            </a:r>
            <a:r>
              <a:rPr lang="en-US" altLang="zh-CN" dirty="0"/>
              <a:t>greediness</a:t>
            </a:r>
            <a:r>
              <a:rPr lang="zh-CN" altLang="en-US" dirty="0"/>
              <a:t>更高（感觉就是谁相对占便宜了） </a:t>
            </a:r>
          </a:p>
          <a:p>
            <a:endParaRPr kumimoji="1"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31811" t="38540"/>
          <a:stretch/>
        </p:blipFill>
        <p:spPr>
          <a:xfrm>
            <a:off x="7543800" y="365125"/>
            <a:ext cx="4049486" cy="6511644"/>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31811" t="5324" b="61991"/>
          <a:stretch/>
        </p:blipFill>
        <p:spPr>
          <a:xfrm>
            <a:off x="3039835" y="3785528"/>
            <a:ext cx="3605893" cy="3083612"/>
          </a:xfrm>
          <a:prstGeom prst="rect">
            <a:avLst/>
          </a:prstGeom>
        </p:spPr>
      </p:pic>
    </p:spTree>
    <p:extLst>
      <p:ext uri="{BB962C8B-B14F-4D97-AF65-F5344CB8AC3E}">
        <p14:creationId xmlns:p14="http://schemas.microsoft.com/office/powerpoint/2010/main" val="503830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Systems</a:t>
            </a:r>
            <a:r>
              <a:rPr kumimoji="1" lang="zh-CN" altLang="en-US" dirty="0"/>
              <a:t>新的重要方向</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8987" y="1507808"/>
            <a:ext cx="8372495" cy="5167312"/>
          </a:xfrm>
        </p:spPr>
      </p:pic>
    </p:spTree>
    <p:extLst>
      <p:ext uri="{BB962C8B-B14F-4D97-AF65-F5344CB8AC3E}">
        <p14:creationId xmlns:p14="http://schemas.microsoft.com/office/powerpoint/2010/main" val="151808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Cloud</a:t>
            </a:r>
            <a:r>
              <a:rPr kumimoji="1" lang="zh-CN" altLang="en-US" dirty="0"/>
              <a:t>共享的必要性</a:t>
            </a:r>
          </a:p>
        </p:txBody>
      </p:sp>
      <p:sp>
        <p:nvSpPr>
          <p:cNvPr id="3" name="内容占位符 2"/>
          <p:cNvSpPr>
            <a:spLocks noGrp="1"/>
          </p:cNvSpPr>
          <p:nvPr>
            <p:ph idx="1"/>
          </p:nvPr>
        </p:nvSpPr>
        <p:spPr/>
        <p:txBody>
          <a:bodyPr/>
          <a:lstStyle/>
          <a:p>
            <a:r>
              <a:rPr kumimoji="1" lang="zh-CN" altLang="en-US" dirty="0"/>
              <a:t>大型工业平台资源利用率普遍很低</a:t>
            </a:r>
            <a:endParaRPr kumimoji="1" lang="en-US" altLang="zh-CN" dirty="0"/>
          </a:p>
          <a:p>
            <a:pPr lvl="1"/>
            <a:r>
              <a:rPr kumimoji="1" lang="zh-CN" altLang="en-US" dirty="0"/>
              <a:t>估计工业级别利用率一般在</a:t>
            </a:r>
            <a:r>
              <a:rPr kumimoji="1" lang="en-US" altLang="zh-CN" dirty="0"/>
              <a:t>6%</a:t>
            </a:r>
            <a:r>
              <a:rPr kumimoji="1" lang="zh-CN" altLang="en-US" dirty="0"/>
              <a:t>～</a:t>
            </a:r>
            <a:r>
              <a:rPr kumimoji="1" lang="en-US" altLang="zh-CN" dirty="0"/>
              <a:t>12%</a:t>
            </a:r>
            <a:r>
              <a:rPr kumimoji="1" lang="zh-CN" altLang="en-US" dirty="0"/>
              <a:t>之间</a:t>
            </a:r>
            <a:endParaRPr kumimoji="1" lang="en-US" altLang="zh-CN" dirty="0"/>
          </a:p>
          <a:p>
            <a:pPr lvl="1"/>
            <a:r>
              <a:rPr kumimoji="1" lang="en-US" altLang="zh-CN" dirty="0"/>
              <a:t>Amazon EC2</a:t>
            </a:r>
            <a:r>
              <a:rPr kumimoji="1" lang="zh-CN" altLang="en-US" dirty="0"/>
              <a:t>的利用率是</a:t>
            </a:r>
            <a:r>
              <a:rPr kumimoji="1" lang="en-US" altLang="zh-CN" dirty="0"/>
              <a:t>3%</a:t>
            </a:r>
            <a:r>
              <a:rPr kumimoji="1" lang="zh-CN" altLang="en-US" dirty="0"/>
              <a:t>～</a:t>
            </a:r>
            <a:r>
              <a:rPr kumimoji="1" lang="en-US" altLang="zh-CN" dirty="0"/>
              <a:t>17%</a:t>
            </a:r>
          </a:p>
          <a:p>
            <a:endParaRPr kumimoji="1" lang="en-US" altLang="zh-CN" dirty="0"/>
          </a:p>
          <a:p>
            <a:r>
              <a:rPr kumimoji="1" lang="zh-CN" altLang="en-US" dirty="0"/>
              <a:t>提升利用率</a:t>
            </a:r>
            <a:r>
              <a:rPr kumimoji="1" lang="en-US" altLang="zh-CN" dirty="0"/>
              <a:t>-&gt;</a:t>
            </a:r>
            <a:r>
              <a:rPr kumimoji="1" lang="zh-CN" altLang="en-US" dirty="0"/>
              <a:t>降低成本</a:t>
            </a:r>
            <a:endParaRPr kumimoji="1" lang="en-US" altLang="zh-CN" dirty="0"/>
          </a:p>
          <a:p>
            <a:r>
              <a:rPr kumimoji="1" lang="zh-CN" altLang="en-US" dirty="0"/>
              <a:t>商业上：</a:t>
            </a:r>
            <a:endParaRPr kumimoji="1" lang="en-US" altLang="zh-CN" dirty="0"/>
          </a:p>
          <a:p>
            <a:pPr lvl="1"/>
            <a:r>
              <a:rPr kumimoji="1" lang="zh-CN" altLang="en-US" dirty="0"/>
              <a:t>不按照实际消耗收费（</a:t>
            </a:r>
            <a:r>
              <a:rPr kumimoji="1" lang="en-US" altLang="zh-CN" dirty="0" err="1"/>
              <a:t>e.g</a:t>
            </a:r>
            <a:r>
              <a:rPr kumimoji="1" lang="en-US" altLang="zh-CN" dirty="0"/>
              <a:t>, </a:t>
            </a:r>
            <a:r>
              <a:rPr kumimoji="1" lang="zh-CN" altLang="en-US" dirty="0"/>
              <a:t>租用虚拟机）</a:t>
            </a:r>
            <a:endParaRPr kumimoji="1" lang="en-US" altLang="zh-CN" dirty="0"/>
          </a:p>
          <a:p>
            <a:pPr lvl="1"/>
            <a:r>
              <a:rPr kumimoji="1" lang="zh-CN" altLang="en-US" dirty="0"/>
              <a:t>超卖</a:t>
            </a:r>
          </a:p>
        </p:txBody>
      </p:sp>
    </p:spTree>
    <p:extLst>
      <p:ext uri="{BB962C8B-B14F-4D97-AF65-F5344CB8AC3E}">
        <p14:creationId xmlns:p14="http://schemas.microsoft.com/office/powerpoint/2010/main" val="259275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Cloud SLA</a:t>
            </a:r>
            <a:endParaRPr kumimoji="1" lang="zh-CN" altLang="en-US" dirty="0"/>
          </a:p>
        </p:txBody>
      </p:sp>
      <p:sp>
        <p:nvSpPr>
          <p:cNvPr id="3" name="内容占位符 2"/>
          <p:cNvSpPr>
            <a:spLocks noGrp="1"/>
          </p:cNvSpPr>
          <p:nvPr>
            <p:ph idx="1"/>
          </p:nvPr>
        </p:nvSpPr>
        <p:spPr/>
        <p:txBody>
          <a:bodyPr>
            <a:normAutofit lnSpcReduction="10000"/>
          </a:bodyPr>
          <a:lstStyle/>
          <a:p>
            <a:r>
              <a:rPr kumimoji="1" lang="en-US" altLang="zh-CN" dirty="0"/>
              <a:t>SLA</a:t>
            </a:r>
            <a:r>
              <a:rPr kumimoji="1" lang="zh-CN" altLang="en-US" dirty="0"/>
              <a:t>：</a:t>
            </a:r>
            <a:r>
              <a:rPr kumimoji="1" lang="en-US" altLang="zh-CN" dirty="0"/>
              <a:t>Service Level Agreement</a:t>
            </a:r>
          </a:p>
          <a:p>
            <a:r>
              <a:rPr kumimoji="1" lang="zh-CN" altLang="en-US" dirty="0"/>
              <a:t>高品质，</a:t>
            </a:r>
            <a:r>
              <a:rPr kumimoji="1" lang="en-US" altLang="zh-CN" dirty="0"/>
              <a:t>SLA</a:t>
            </a:r>
            <a:r>
              <a:rPr kumimoji="1" lang="zh-CN" altLang="en-US" dirty="0"/>
              <a:t>保证</a:t>
            </a:r>
            <a:r>
              <a:rPr kumimoji="1" lang="en-US" altLang="zh-CN" dirty="0"/>
              <a:t>/</a:t>
            </a:r>
            <a:r>
              <a:rPr kumimoji="1" lang="zh-CN" altLang="en-US" dirty="0"/>
              <a:t>改善</a:t>
            </a:r>
            <a:endParaRPr kumimoji="1" lang="en-US" altLang="zh-CN" dirty="0"/>
          </a:p>
          <a:p>
            <a:r>
              <a:rPr kumimoji="1" lang="zh-CN" altLang="en-US" dirty="0"/>
              <a:t>下一代</a:t>
            </a:r>
            <a:r>
              <a:rPr kumimoji="1" lang="en-US" altLang="zh-CN" dirty="0"/>
              <a:t>cloud</a:t>
            </a:r>
            <a:r>
              <a:rPr kumimoji="1" lang="zh-CN" altLang="en-US" dirty="0"/>
              <a:t>必备</a:t>
            </a:r>
            <a:endParaRPr kumimoji="1" lang="en-US" altLang="zh-CN" dirty="0"/>
          </a:p>
          <a:p>
            <a:pPr lvl="1"/>
            <a:r>
              <a:rPr kumimoji="1" lang="zh-CN" altLang="en-US" dirty="0"/>
              <a:t>共享带来的需求</a:t>
            </a:r>
            <a:endParaRPr kumimoji="1" lang="en-US" altLang="zh-CN" dirty="0"/>
          </a:p>
          <a:p>
            <a:pPr lvl="1"/>
            <a:r>
              <a:rPr kumimoji="1" lang="zh-CN" altLang="en-US" dirty="0"/>
              <a:t>优于自建系统方案（直接满足用户需求）</a:t>
            </a:r>
            <a:endParaRPr kumimoji="1" lang="en-US" altLang="zh-CN" dirty="0"/>
          </a:p>
          <a:p>
            <a:endParaRPr kumimoji="1" lang="en-US" altLang="zh-CN" dirty="0"/>
          </a:p>
          <a:p>
            <a:r>
              <a:rPr kumimoji="1" lang="en-US" altLang="zh-CN" dirty="0" err="1"/>
              <a:t>Serverless</a:t>
            </a:r>
            <a:endParaRPr kumimoji="1" lang="en-US" altLang="zh-CN" dirty="0"/>
          </a:p>
          <a:p>
            <a:pPr lvl="1"/>
            <a:r>
              <a:rPr kumimoji="1" lang="en-US" altLang="zh-CN" dirty="0"/>
              <a:t>Amazon Lambda</a:t>
            </a:r>
            <a:r>
              <a:rPr kumimoji="1" lang="zh-CN" altLang="en-US" dirty="0"/>
              <a:t>，阿里云函数计算（用户给函数，拿回结果）</a:t>
            </a:r>
            <a:endParaRPr kumimoji="1" lang="en-US" altLang="zh-CN" dirty="0"/>
          </a:p>
          <a:p>
            <a:pPr lvl="1"/>
            <a:r>
              <a:rPr kumimoji="1" lang="zh-CN" altLang="en-US" dirty="0"/>
              <a:t>本质是共享底层硬件</a:t>
            </a:r>
            <a:r>
              <a:rPr kumimoji="1" lang="en-US" altLang="zh-CN" dirty="0"/>
              <a:t>/</a:t>
            </a:r>
            <a:r>
              <a:rPr kumimoji="1" lang="zh-CN" altLang="en-US" dirty="0"/>
              <a:t>软件</a:t>
            </a:r>
            <a:r>
              <a:rPr kumimoji="1" lang="en-US" altLang="zh-CN" dirty="0"/>
              <a:t>/</a:t>
            </a:r>
            <a:r>
              <a:rPr kumimoji="1" lang="zh-CN" altLang="en-US" dirty="0"/>
              <a:t>分布式平台</a:t>
            </a:r>
            <a:endParaRPr kumimoji="1" lang="en-US" altLang="zh-CN" dirty="0"/>
          </a:p>
          <a:p>
            <a:pPr lvl="1"/>
            <a:r>
              <a:rPr kumimoji="1" lang="zh-CN" altLang="en-US" dirty="0"/>
              <a:t>用户要的就是</a:t>
            </a:r>
            <a:r>
              <a:rPr kumimoji="1" lang="en-US" altLang="zh-CN" dirty="0"/>
              <a:t>SLA</a:t>
            </a:r>
            <a:r>
              <a:rPr kumimoji="1" lang="zh-CN" altLang="en-US" dirty="0"/>
              <a:t>，怎么实现不关心（相对而言更关心成本）</a:t>
            </a:r>
            <a:endParaRPr kumimoji="1" lang="en-US" altLang="zh-CN"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0877" y="2438401"/>
            <a:ext cx="4684141" cy="2180936"/>
          </a:xfrm>
          <a:prstGeom prst="rect">
            <a:avLst/>
          </a:prstGeom>
        </p:spPr>
      </p:pic>
    </p:spTree>
    <p:extLst>
      <p:ext uri="{BB962C8B-B14F-4D97-AF65-F5344CB8AC3E}">
        <p14:creationId xmlns:p14="http://schemas.microsoft.com/office/powerpoint/2010/main" val="808748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传统自建集群方案</a:t>
            </a:r>
          </a:p>
        </p:txBody>
      </p:sp>
      <p:sp>
        <p:nvSpPr>
          <p:cNvPr id="3" name="内容占位符 2"/>
          <p:cNvSpPr>
            <a:spLocks noGrp="1"/>
          </p:cNvSpPr>
          <p:nvPr>
            <p:ph idx="1"/>
          </p:nvPr>
        </p:nvSpPr>
        <p:spPr/>
        <p:txBody>
          <a:bodyPr/>
          <a:lstStyle/>
          <a:p>
            <a:r>
              <a:rPr kumimoji="1" lang="zh-CN" altLang="en-US" dirty="0"/>
              <a:t>利用率非常低</a:t>
            </a:r>
            <a:endParaRPr kumimoji="1" lang="en-US" altLang="zh-CN" dirty="0"/>
          </a:p>
          <a:p>
            <a:r>
              <a:rPr kumimoji="1" lang="zh-CN" altLang="en-US" dirty="0"/>
              <a:t>前期建设成本高（机器</a:t>
            </a:r>
            <a:r>
              <a:rPr kumimoji="1" lang="en-US" altLang="zh-CN" dirty="0"/>
              <a:t>/</a:t>
            </a:r>
            <a:r>
              <a:rPr kumimoji="1" lang="zh-CN" altLang="en-US" dirty="0"/>
              <a:t>散热</a:t>
            </a:r>
            <a:r>
              <a:rPr kumimoji="1" lang="en-US" altLang="zh-CN" dirty="0"/>
              <a:t>/UPS</a:t>
            </a:r>
            <a:r>
              <a:rPr kumimoji="1" lang="zh-CN" altLang="en-US" dirty="0"/>
              <a:t>）</a:t>
            </a:r>
            <a:endParaRPr kumimoji="1" lang="en-US" altLang="zh-CN" dirty="0"/>
          </a:p>
          <a:p>
            <a:r>
              <a:rPr kumimoji="1" lang="zh-CN" altLang="en-US" dirty="0"/>
              <a:t>维护成本高（人力</a:t>
            </a:r>
            <a:r>
              <a:rPr kumimoji="1" lang="en-US" altLang="zh-CN" dirty="0"/>
              <a:t>/</a:t>
            </a:r>
            <a:r>
              <a:rPr kumimoji="1" lang="zh-CN" altLang="en-US" dirty="0"/>
              <a:t>空间</a:t>
            </a:r>
            <a:r>
              <a:rPr kumimoji="1" lang="en-US" altLang="zh-CN" dirty="0"/>
              <a:t>/</a:t>
            </a:r>
            <a:r>
              <a:rPr kumimoji="1" lang="zh-CN" altLang="en-US" dirty="0"/>
              <a:t>能源等）</a:t>
            </a:r>
            <a:endParaRPr kumimoji="1" lang="en-US" altLang="zh-CN" dirty="0"/>
          </a:p>
          <a:p>
            <a:endParaRPr kumimoji="1" lang="en-US" altLang="zh-CN" dirty="0"/>
          </a:p>
          <a:p>
            <a:r>
              <a:rPr kumimoji="1" lang="zh-CN" altLang="en-US" dirty="0"/>
              <a:t>必然有些硬件维度浪费（</a:t>
            </a:r>
            <a:r>
              <a:rPr kumimoji="1" lang="en-US" altLang="zh-CN" dirty="0"/>
              <a:t>CPU/IO</a:t>
            </a:r>
            <a:r>
              <a:rPr kumimoji="1" lang="zh-CN" altLang="en-US" dirty="0"/>
              <a:t>等）</a:t>
            </a:r>
            <a:endParaRPr kumimoji="1" lang="en-US" altLang="zh-CN" dirty="0"/>
          </a:p>
          <a:p>
            <a:r>
              <a:rPr kumimoji="1" lang="zh-CN" altLang="en-US" dirty="0"/>
              <a:t>软件系统优化</a:t>
            </a:r>
            <a:r>
              <a:rPr kumimoji="1" lang="en-US" altLang="zh-CN" dirty="0"/>
              <a:t>/</a:t>
            </a:r>
            <a:r>
              <a:rPr kumimoji="1" lang="zh-CN" altLang="en-US" dirty="0"/>
              <a:t>调优，尽可能多利用资源（</a:t>
            </a:r>
            <a:r>
              <a:rPr kumimoji="1" lang="en-US" altLang="zh-CN" dirty="0"/>
              <a:t>DBA</a:t>
            </a:r>
            <a:r>
              <a:rPr kumimoji="1" lang="zh-CN" altLang="en-US" dirty="0"/>
              <a:t>）</a:t>
            </a:r>
            <a:endParaRPr kumimoji="1" lang="en-US" altLang="zh-CN" dirty="0"/>
          </a:p>
          <a:p>
            <a:pPr lvl="1"/>
            <a:r>
              <a:rPr kumimoji="1" lang="zh-CN" altLang="en-US" dirty="0"/>
              <a:t>硬件：沉没成本，只能尽量利用；但实际</a:t>
            </a:r>
            <a:r>
              <a:rPr kumimoji="1" lang="en-US" altLang="zh-CN" dirty="0"/>
              <a:t>Res-&gt;SLA</a:t>
            </a:r>
            <a:r>
              <a:rPr kumimoji="1" lang="zh-CN" altLang="en-US" dirty="0"/>
              <a:t>的转换效率并不高</a:t>
            </a:r>
            <a:endParaRPr kumimoji="1" lang="en-US" altLang="zh-CN" dirty="0"/>
          </a:p>
          <a:p>
            <a:pPr lvl="1"/>
            <a:r>
              <a:rPr kumimoji="1" lang="en-US" altLang="zh-CN" dirty="0"/>
              <a:t>E.g., Resource Deflation</a:t>
            </a:r>
            <a:r>
              <a:rPr kumimoji="1" lang="zh-CN" altLang="en-US" dirty="0"/>
              <a:t>（</a:t>
            </a:r>
            <a:r>
              <a:rPr kumimoji="1" lang="en-US" altLang="zh-CN" dirty="0" err="1"/>
              <a:t>EuroSys</a:t>
            </a:r>
            <a:r>
              <a:rPr kumimoji="1" lang="mr-IN" altLang="zh-CN" dirty="0"/>
              <a:t>’</a:t>
            </a:r>
            <a:r>
              <a:rPr kumimoji="1" lang="en-US" altLang="zh-CN" dirty="0"/>
              <a:t>19</a:t>
            </a:r>
            <a:r>
              <a:rPr kumimoji="1" lang="zh-CN" altLang="en-US" dirty="0"/>
              <a:t>）中减少一半资源，但只下降</a:t>
            </a:r>
            <a:r>
              <a:rPr kumimoji="1" lang="en-US" altLang="zh-CN" dirty="0"/>
              <a:t>20%</a:t>
            </a:r>
            <a:r>
              <a:rPr kumimoji="1" lang="zh-CN" altLang="en-US" dirty="0"/>
              <a:t>的性能</a:t>
            </a:r>
          </a:p>
        </p:txBody>
      </p:sp>
    </p:spTree>
    <p:extLst>
      <p:ext uri="{BB962C8B-B14F-4D97-AF65-F5344CB8AC3E}">
        <p14:creationId xmlns:p14="http://schemas.microsoft.com/office/powerpoint/2010/main" val="47674275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3397</TotalTime>
  <Words>4498</Words>
  <Application>Microsoft Office PowerPoint</Application>
  <PresentationFormat>宽屏</PresentationFormat>
  <Paragraphs>388</Paragraphs>
  <Slides>52</Slides>
  <Notes>4</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52</vt:i4>
      </vt:variant>
    </vt:vector>
  </HeadingPairs>
  <TitlesOfParts>
    <vt:vector size="58" baseType="lpstr">
      <vt:lpstr>.PingFangSC-Regular</vt:lpstr>
      <vt:lpstr>AppleSystemUIFont</vt:lpstr>
      <vt:lpstr>DengXian</vt:lpstr>
      <vt:lpstr>DengXian Light</vt:lpstr>
      <vt:lpstr>Arial</vt:lpstr>
      <vt:lpstr>Office 主题</vt:lpstr>
      <vt:lpstr>System人才培养</vt:lpstr>
      <vt:lpstr>开学第一课</vt:lpstr>
      <vt:lpstr>新同学</vt:lpstr>
      <vt:lpstr>本学期要求</vt:lpstr>
      <vt:lpstr>Cloud SLA与资源管理</vt:lpstr>
      <vt:lpstr>Systems新的重要方向</vt:lpstr>
      <vt:lpstr>Cloud共享的必要性</vt:lpstr>
      <vt:lpstr>Cloud SLA</vt:lpstr>
      <vt:lpstr>传统自建集群方案</vt:lpstr>
      <vt:lpstr>Cloud SLA</vt:lpstr>
      <vt:lpstr>Cloud资源管理</vt:lpstr>
      <vt:lpstr>Cloud资源管理</vt:lpstr>
      <vt:lpstr>Cloud资源管理</vt:lpstr>
      <vt:lpstr>Cloud资源管理</vt:lpstr>
      <vt:lpstr>Cloud资源管理</vt:lpstr>
      <vt:lpstr>Cloud资源管理</vt:lpstr>
      <vt:lpstr>Cloud资源管理</vt:lpstr>
      <vt:lpstr>资源管理方法</vt:lpstr>
      <vt:lpstr>资源管理方法</vt:lpstr>
      <vt:lpstr>资源管理方法</vt:lpstr>
      <vt:lpstr>资源管理方法</vt:lpstr>
      <vt:lpstr>资源管理方法</vt:lpstr>
      <vt:lpstr>资源管理方法</vt:lpstr>
      <vt:lpstr>资源管理方法</vt:lpstr>
      <vt:lpstr>资源管理方法</vt:lpstr>
      <vt:lpstr>资源管理方法</vt:lpstr>
      <vt:lpstr>附录：GMF问卷调查</vt:lpstr>
      <vt:lpstr>资源管理方法</vt:lpstr>
      <vt:lpstr>资源管理方法</vt:lpstr>
      <vt:lpstr>资源管理方法</vt:lpstr>
      <vt:lpstr>例子1</vt:lpstr>
      <vt:lpstr>例子2</vt:lpstr>
      <vt:lpstr>例子3</vt:lpstr>
      <vt:lpstr>例子3</vt:lpstr>
      <vt:lpstr>例子3</vt:lpstr>
      <vt:lpstr>例子3</vt:lpstr>
      <vt:lpstr>例子3</vt:lpstr>
      <vt:lpstr>例子4</vt:lpstr>
      <vt:lpstr>例子4</vt:lpstr>
      <vt:lpstr>例子4</vt:lpstr>
      <vt:lpstr>例子4</vt:lpstr>
      <vt:lpstr>例子4</vt:lpstr>
      <vt:lpstr>例子4</vt:lpstr>
      <vt:lpstr>例子4</vt:lpstr>
      <vt:lpstr>例子4</vt:lpstr>
      <vt:lpstr>例子4</vt:lpstr>
      <vt:lpstr>例子4</vt:lpstr>
      <vt:lpstr>课程资源</vt:lpstr>
      <vt:lpstr>Thank you for your attention!</vt:lpstr>
      <vt:lpstr>附录：GMF问卷调查</vt:lpstr>
      <vt:lpstr>附录：GMF问卷调查</vt:lpstr>
      <vt:lpstr>附录：GMF问卷调查</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3.0与资源管理</dc:title>
  <dc:creator>chai yunpeng</dc:creator>
  <cp:lastModifiedBy>lenovo</cp:lastModifiedBy>
  <cp:revision>402</cp:revision>
  <dcterms:created xsi:type="dcterms:W3CDTF">2019-08-30T00:18:23Z</dcterms:created>
  <dcterms:modified xsi:type="dcterms:W3CDTF">2020-01-04T11:46:27Z</dcterms:modified>
</cp:coreProperties>
</file>